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2" r:id="rId3"/>
    <p:sldId id="265" r:id="rId4"/>
    <p:sldId id="266" r:id="rId5"/>
    <p:sldId id="272" r:id="rId6"/>
    <p:sldId id="264" r:id="rId7"/>
    <p:sldId id="267" r:id="rId8"/>
    <p:sldId id="268" r:id="rId9"/>
    <p:sldId id="270" r:id="rId10"/>
    <p:sldId id="271" r:id="rId11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>
        <p:scale>
          <a:sx n="66" d="100"/>
          <a:sy n="66" d="100"/>
        </p:scale>
        <p:origin x="-1830" y="-258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buClrTx/>
              <a:buSzPct val="70000"/>
              <a:defRPr sz="1800">
                <a:latin typeface="Calibri" panose="020F0502020204030204" pitchFamily="34" charset="0"/>
              </a:defRPr>
            </a:lvl1pPr>
            <a:lvl2pPr marL="444500" indent="-179388">
              <a:buClrTx/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ClrTx/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ClrTx/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ClrTx/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Comparison and WF </a:t>
            </a:r>
            <a:r>
              <a:rPr lang="en-US" altLang="ja-JP" dirty="0" smtClean="0"/>
              <a:t>on Spatial </a:t>
            </a:r>
            <a:r>
              <a:rPr lang="en-US" altLang="ja-JP" dirty="0" smtClean="0">
                <a:latin typeface="Calibri" panose="020F0502020204030204" pitchFamily="34" charset="0"/>
              </a:rPr>
              <a:t>Consistency </a:t>
            </a:r>
            <a:r>
              <a:rPr lang="en-US" altLang="ja-JP" dirty="0" smtClean="0">
                <a:latin typeface="Calibri" panose="020F0502020204030204" pitchFamily="34" charset="0"/>
              </a:rPr>
              <a:t>Methods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err="1" smtClean="0"/>
              <a:t>HiSilicon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478189" y="323655"/>
            <a:ext cx="136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R1-161728 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54343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Alternative 1 Results (5/5)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1925" y="870739"/>
            <a:ext cx="8820150" cy="14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r>
              <a:rPr lang="en-US" altLang="zh-CN" sz="1800" kern="0" noProof="0" dirty="0" smtClean="0">
                <a:latin typeface="Calibri" panose="020F0502020204030204" pitchFamily="34" charset="0"/>
                <a:ea typeface="+mn-ea"/>
              </a:rPr>
              <a:t>Observations for NLOS:</a:t>
            </a:r>
          </a:p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Cluster delay gradually vary with position, and the varying speed decreases as correlation distance increase</a:t>
            </a:r>
          </a:p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Cluster delays vary too fast. The varying speed of delay reaches 57.5ns per meter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=50m, and 225 ns per meter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=10m.</a:t>
            </a:r>
            <a:endParaRPr kumimoji="1" lang="en-US" altLang="zh-CN" sz="1600" i="0" u="none" strike="noStrike" kern="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0985" y="2667965"/>
            <a:ext cx="3067200" cy="40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6370" y="2667965"/>
            <a:ext cx="3096000" cy="40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189113"/>
          </a:xfrm>
        </p:spPr>
        <p:txBody>
          <a:bodyPr/>
          <a:lstStyle/>
          <a:p>
            <a:pPr fontAlgn="auto" hangingPunct="1">
              <a:buClrTx/>
              <a:buSzPct val="70000"/>
            </a:pPr>
            <a:r>
              <a:rPr lang="en-US" altLang="zh-CN" sz="2400" dirty="0" smtClean="0"/>
              <a:t>So far the contributions to AH channel modeling in </a:t>
            </a:r>
            <a:r>
              <a:rPr lang="it-IT" altLang="zh-CN" sz="2400" dirty="0" smtClean="0"/>
              <a:t>Ljubljana</a:t>
            </a:r>
            <a:r>
              <a:rPr lang="en-US" altLang="zh-CN" sz="2400" dirty="0" smtClean="0"/>
              <a:t>, a total solution of spatial consistency is presented in the joint proposal R1-161622. </a:t>
            </a:r>
          </a:p>
          <a:p>
            <a:pPr lvl="1" fontAlgn="auto" hangingPunct="1"/>
            <a:endParaRPr lang="en-US" altLang="zh-CN" dirty="0" smtClean="0"/>
          </a:p>
          <a:p>
            <a:pPr fontAlgn="auto" hangingPunct="1">
              <a:buClrTx/>
              <a:buSzPct val="70000"/>
            </a:pPr>
            <a:r>
              <a:rPr lang="en-US" altLang="zh-CN" sz="2400" dirty="0" smtClean="0"/>
              <a:t>Three methods for the spatial consistency in R1-161622 are presented. All methods have supported simulations in separate proposals. </a:t>
            </a:r>
          </a:p>
          <a:p>
            <a:pPr marL="895350" lvl="2" indent="-450850" fontAlgn="auto" hangingPunct="1">
              <a:buClrTx/>
              <a:buSzPct val="70000"/>
              <a:buFont typeface="Wingdings" pitchFamily="2" charset="2"/>
              <a:buChar char="l"/>
            </a:pPr>
            <a:r>
              <a:rPr lang="en-GB" altLang="zh-CN" b="1" dirty="0" smtClean="0"/>
              <a:t>Alternative 1: Method of using spatially consistent random variables (R1-161643)</a:t>
            </a:r>
          </a:p>
          <a:p>
            <a:pPr marL="895350" lvl="2" indent="-450850" fontAlgn="auto" hangingPunct="1">
              <a:buClrTx/>
              <a:buSzPct val="70000"/>
              <a:buFont typeface="Wingdings" pitchFamily="2" charset="2"/>
              <a:buChar char="l"/>
            </a:pPr>
            <a:r>
              <a:rPr lang="en-GB" altLang="zh-CN" b="1" dirty="0" smtClean="0"/>
              <a:t>Alternative 2: Geometric stochastic approach (R1-161603)</a:t>
            </a:r>
            <a:endParaRPr lang="zh-CN" altLang="zh-CN" b="1" dirty="0" smtClean="0"/>
          </a:p>
          <a:p>
            <a:pPr marL="895350" lvl="2" indent="-450850" fontAlgn="auto" hangingPunct="1">
              <a:buClrTx/>
              <a:buSzPct val="70000"/>
              <a:buFont typeface="Wingdings" pitchFamily="2" charset="2"/>
              <a:buChar char="l"/>
            </a:pPr>
            <a:r>
              <a:rPr lang="en-GB" altLang="zh-CN" b="1" dirty="0" smtClean="0"/>
              <a:t>Alternative 3: Method using geometric locations of clusters (R1-161610)</a:t>
            </a:r>
            <a:endParaRPr lang="zh-CN" altLang="zh-CN" b="1" dirty="0" smtClean="0"/>
          </a:p>
          <a:p>
            <a:pPr lvl="2" fontAlgn="auto" hangingPunct="1">
              <a:buNone/>
            </a:pPr>
            <a:endParaRPr lang="en-US" altLang="zh-CN" sz="1400" dirty="0" smtClean="0"/>
          </a:p>
          <a:p>
            <a:pPr fontAlgn="auto" hangingPunct="1">
              <a:buClrTx/>
              <a:buSzPct val="70000"/>
            </a:pPr>
            <a:r>
              <a:rPr lang="en-US" altLang="zh-CN" sz="2400" dirty="0" smtClean="0"/>
              <a:t>Contribution of this proposal</a:t>
            </a:r>
          </a:p>
          <a:p>
            <a:pPr marL="895350" lvl="2" indent="-450850" fontAlgn="auto" hangingPunct="1">
              <a:buClrTx/>
              <a:buSzPct val="70000"/>
              <a:buFont typeface="Wingdings" pitchFamily="2" charset="2"/>
              <a:buChar char="l"/>
            </a:pPr>
            <a:r>
              <a:rPr lang="en-US" altLang="zh-CN" b="1" dirty="0" smtClean="0"/>
              <a:t>Summary of the three methods</a:t>
            </a:r>
          </a:p>
          <a:p>
            <a:pPr marL="895350" lvl="2" indent="-450850" fontAlgn="auto" hangingPunct="1">
              <a:buClrTx/>
              <a:buSzPct val="70000"/>
              <a:buFont typeface="Wingdings" pitchFamily="2" charset="2"/>
              <a:buChar char="l"/>
            </a:pPr>
            <a:r>
              <a:rPr lang="en-US" altLang="zh-CN" b="1" dirty="0" smtClean="0"/>
              <a:t>WF for spatial consistency</a:t>
            </a:r>
          </a:p>
          <a:p>
            <a:pPr marL="895350" lvl="2" indent="-450850" fontAlgn="auto" hangingPunct="1">
              <a:buClrTx/>
              <a:buSzPct val="70000"/>
              <a:buFont typeface="Wingdings" pitchFamily="2" charset="2"/>
              <a:buChar char="l"/>
            </a:pPr>
            <a:r>
              <a:rPr lang="en-US" altLang="zh-CN" b="1" dirty="0" smtClean="0"/>
              <a:t>Simulation of alternative 1 (see appendix)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Summary of the three methods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21550" y="953725"/>
          <a:ext cx="8325927" cy="53974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572"/>
                <a:gridCol w="3180691"/>
                <a:gridCol w="3601664"/>
              </a:tblGrid>
              <a:tr h="495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Advantage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Disadvantage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06022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Alternative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 Spatial consistent LSPs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LOS/NLOS state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 Small changes to SCM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 Low complexity</a:t>
                      </a:r>
                      <a:endParaRPr kumimoji="1"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Angles vary too fast for non-dominant</a:t>
                      </a:r>
                      <a:r>
                        <a:rPr kumimoji="1" lang="en-US" altLang="zh-CN" sz="1600" kern="1200" baseline="0" dirty="0" smtClean="0"/>
                        <a:t> clusters</a:t>
                      </a:r>
                      <a:endParaRPr kumimoji="1" lang="en-US" altLang="zh-CN" sz="1600" kern="1200" dirty="0" smtClean="0"/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 Cluster delays vary too fast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 No cluster birth and death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1600" dirty="0" smtClean="0"/>
                        <a:t>No spherical wave support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1600" dirty="0" smtClean="0"/>
                        <a:t>No mobility support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1600" dirty="0" smtClean="0"/>
                        <a:t>Questionable beam tracking support</a:t>
                      </a:r>
                      <a:endParaRPr kumimoji="1"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38647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Alternative 2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Correlated LSPs for close-by locations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Reasonable time-variant angles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Cluster birth/death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 complexity</a:t>
                      </a:r>
                      <a:endParaRPr kumimoji="1"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 Somehow</a:t>
                      </a:r>
                      <a:r>
                        <a:rPr kumimoji="1" lang="en-US" altLang="zh-CN" sz="1600" kern="1200" baseline="0" dirty="0" smtClean="0"/>
                        <a:t> d</a:t>
                      </a:r>
                      <a:r>
                        <a:rPr kumimoji="1" lang="en-US" altLang="zh-CN" sz="1600" kern="1200" dirty="0" smtClean="0"/>
                        <a:t>iscontinuity when moving from one grid square to another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Hard LOS/NLOS</a:t>
                      </a:r>
                      <a:r>
                        <a:rPr kumimoji="1" lang="en-US" altLang="zh-CN" sz="1600" kern="1200" baseline="0" dirty="0" smtClean="0"/>
                        <a:t> transition</a:t>
                      </a:r>
                      <a:endParaRPr kumimoji="1"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99878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Alternative 3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Highly realistic behavior for evolution of paths in delay/angle and for cluster birth/death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kumimoji="1"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1" lang="en-US" altLang="zh-CN" sz="1600" kern="1200" dirty="0" smtClean="0"/>
                        <a:t>Challenging to devise methods that preserve channel statistics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kumimoji="1"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61925" y="1062953"/>
            <a:ext cx="8820150" cy="2456057"/>
          </a:xfrm>
        </p:spPr>
        <p:txBody>
          <a:bodyPr/>
          <a:lstStyle/>
          <a:p>
            <a:pPr fontAlgn="auto" hangingPunct="1">
              <a:buClrTx/>
              <a:buSzPct val="70000"/>
            </a:pPr>
            <a:r>
              <a:rPr lang="en-US" altLang="zh-CN" sz="2400" dirty="0" smtClean="0"/>
              <a:t>Encourage members to resolve the problems of each method and provide solid simulations to verify the feasibility of the methods.</a:t>
            </a:r>
          </a:p>
          <a:p>
            <a:pPr fontAlgn="auto" hangingPunct="1">
              <a:buClrTx/>
              <a:buSzPct val="70000"/>
            </a:pPr>
            <a:endParaRPr lang="en-US" altLang="zh-CN" sz="2400" dirty="0" smtClean="0"/>
          </a:p>
          <a:p>
            <a:pPr fontAlgn="auto" hangingPunct="1">
              <a:buClrTx/>
              <a:buSzPct val="70000"/>
            </a:pPr>
            <a:r>
              <a:rPr lang="en-GB" altLang="zh-CN" sz="2400" dirty="0" smtClean="0"/>
              <a:t>A harmonized model for spatial consistency is appreciated, or adopt one of the three alternatives for spatial consistency in future meetings.</a:t>
            </a:r>
            <a:r>
              <a:rPr lang="en-US" altLang="zh-CN" sz="2400" dirty="0" smtClean="0"/>
              <a:t>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6505" y="2562290"/>
            <a:ext cx="8820150" cy="523220"/>
          </a:xfrm>
        </p:spPr>
        <p:txBody>
          <a:bodyPr/>
          <a:lstStyle/>
          <a:p>
            <a:pPr algn="ctr" fontAlgn="auto" hangingPunct="1">
              <a:buClrTx/>
              <a:buSzPct val="70000"/>
              <a:buNone/>
            </a:pPr>
            <a:r>
              <a:rPr lang="en-US" altLang="zh-CN" sz="2800" dirty="0" smtClean="0"/>
              <a:t>Appendix: Simulation results for Alternative 1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Alternative 1 Results (1/5)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1520" y="953725"/>
            <a:ext cx="5760640" cy="263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Method:  Alternative 1 </a:t>
            </a:r>
            <a:r>
              <a:rPr kumimoji="1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R1-161622</a:t>
            </a:r>
          </a:p>
          <a:p>
            <a:pPr marL="722313" lvl="1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l"/>
              <a:defRPr/>
            </a:pPr>
            <a:r>
              <a:rPr kumimoji="1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Complex normal distribution</a:t>
            </a:r>
            <a:r>
              <a:rPr kumimoji="1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is used for the corner of one correlation grid</a:t>
            </a:r>
          </a:p>
          <a:p>
            <a:pPr marL="722313" lvl="1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l"/>
              <a:defRPr/>
            </a:pPr>
            <a:r>
              <a:rPr lang="en-US" sz="1600" kern="0" baseline="0" dirty="0" smtClean="0">
                <a:latin typeface="Calibri" panose="020F0502020204030204" pitchFamily="34" charset="0"/>
                <a:ea typeface="+mn-ea"/>
              </a:rPr>
              <a:t>Interpolation</a:t>
            </a:r>
            <a:r>
              <a:rPr lang="en-US" sz="1600" kern="0" dirty="0" smtClean="0">
                <a:latin typeface="Calibri" panose="020F0502020204030204" pitchFamily="34" charset="0"/>
                <a:ea typeface="+mn-ea"/>
              </a:rPr>
              <a:t> is used to generate the complex normal random variable</a:t>
            </a:r>
          </a:p>
          <a:p>
            <a:pPr marL="722313" lvl="1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l"/>
              <a:defRPr/>
            </a:pPr>
            <a:endParaRPr lang="en-US" sz="1600" kern="0" dirty="0" smtClean="0">
              <a:latin typeface="Calibri" panose="020F0502020204030204" pitchFamily="34" charset="0"/>
              <a:ea typeface="+mn-ea"/>
            </a:endParaRPr>
          </a:p>
          <a:p>
            <a:pPr marL="722313" lvl="1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l"/>
              <a:defRPr/>
            </a:pPr>
            <a:endParaRPr lang="en-US" sz="1600" kern="0" dirty="0" smtClean="0">
              <a:latin typeface="Calibri" panose="020F0502020204030204" pitchFamily="34" charset="0"/>
              <a:ea typeface="+mn-ea"/>
            </a:endParaRPr>
          </a:p>
          <a:p>
            <a:pPr marL="722313" lvl="1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l"/>
              <a:defRPr/>
            </a:pPr>
            <a:endParaRPr lang="en-US" sz="1600" kern="0" dirty="0" smtClean="0">
              <a:latin typeface="Calibri" panose="020F0502020204030204" pitchFamily="34" charset="0"/>
              <a:ea typeface="+mn-ea"/>
            </a:endParaRPr>
          </a:p>
          <a:p>
            <a:pPr marL="722313" lvl="1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l"/>
              <a:defRPr/>
            </a:pPr>
            <a:r>
              <a:rPr kumimoji="1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Uniform</a:t>
            </a:r>
            <a:r>
              <a:rPr kumimoji="1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distribution is generated from the phase of </a:t>
            </a:r>
            <a:r>
              <a:rPr kumimoji="1" lang="en-US" sz="16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Y</a:t>
            </a:r>
            <a:r>
              <a:rPr kumimoji="1" lang="en-US" sz="16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</a:t>
            </a:r>
            <a:r>
              <a:rPr kumimoji="1" lang="en-US" sz="16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x,y</a:t>
            </a:r>
            <a:r>
              <a:rPr kumimoji="1" lang="en-US" sz="16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820" y="4357218"/>
            <a:ext cx="3060340" cy="231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296525" y="3682769"/>
            <a:ext cx="83259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lvl="0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n"/>
              <a:defRPr/>
            </a:pPr>
            <a:r>
              <a:rPr lang="en-US" altLang="zh-CN" sz="1800" kern="0" dirty="0" smtClean="0">
                <a:latin typeface="Calibri" panose="020F0502020204030204" pitchFamily="34" charset="0"/>
              </a:rPr>
              <a:t>Simulation configuration:  3GPP SCM with </a:t>
            </a:r>
            <a:r>
              <a:rPr lang="en-US" altLang="zh-CN" sz="1800" i="1" kern="0" dirty="0" err="1" smtClean="0">
                <a:latin typeface="Calibri" panose="020F0502020204030204" pitchFamily="34" charset="0"/>
              </a:rPr>
              <a:t>f</a:t>
            </a:r>
            <a:r>
              <a:rPr lang="en-US" altLang="zh-CN" sz="1800" kern="0" baseline="-25000" dirty="0" err="1" smtClean="0">
                <a:latin typeface="Calibri" panose="020F0502020204030204" pitchFamily="34" charset="0"/>
              </a:rPr>
              <a:t>c</a:t>
            </a:r>
            <a:r>
              <a:rPr lang="en-US" altLang="zh-CN" sz="1800" kern="0" dirty="0" smtClean="0">
                <a:latin typeface="Calibri" panose="020F0502020204030204" pitchFamily="34" charset="0"/>
              </a:rPr>
              <a:t>=72GHz,  5 clusters in total, UE moves according to the trajectory with a certain interval. </a:t>
            </a:r>
            <a:endParaRPr lang="zh-CN" altLang="zh-CN" sz="1800" b="1" kern="0" dirty="0" smtClean="0">
              <a:latin typeface="Calibri" panose="020F050202020403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727" y="1358770"/>
            <a:ext cx="2754723" cy="202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016605" y="2393885"/>
          <a:ext cx="4492323" cy="810091"/>
        </p:xfrm>
        <a:graphic>
          <a:graphicData uri="http://schemas.openxmlformats.org/presentationml/2006/ole">
            <p:oleObj spid="_x0000_s1029" name="Equation" r:id="rId5" imgW="3098520" imgH="55872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Alternative 1 Results (2/5)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16505" y="863715"/>
            <a:ext cx="8982075" cy="120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r>
              <a:rPr lang="en-US" altLang="zh-CN" sz="1800" kern="0" noProof="0" dirty="0" smtClean="0">
                <a:latin typeface="Calibri" panose="020F0502020204030204" pitchFamily="34" charset="0"/>
                <a:ea typeface="+mn-ea"/>
              </a:rPr>
              <a:t>Observations for LOS:</a:t>
            </a:r>
          </a:p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Angles gradually vary with positions, and the varying speed decreases as correlation distance increase</a:t>
            </a:r>
          </a:p>
          <a:p>
            <a:pPr marL="265113" lvl="0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n"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Angles (</a:t>
            </a:r>
            <a:r>
              <a:rPr lang="en-US" altLang="zh-CN" sz="1600" kern="0" dirty="0" err="1" smtClean="0">
                <a:latin typeface="Calibri" panose="020F0502020204030204" pitchFamily="34" charset="0"/>
                <a:ea typeface="+mn-ea"/>
              </a:rPr>
              <a:t>AoA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, </a:t>
            </a:r>
            <a:r>
              <a:rPr lang="en-US" altLang="zh-CN" sz="1600" kern="0" dirty="0" err="1" smtClean="0">
                <a:latin typeface="Calibri" panose="020F0502020204030204" pitchFamily="34" charset="0"/>
                <a:ea typeface="+mn-ea"/>
              </a:rPr>
              <a:t>AoD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) vary too fast for non-dominant clusters. The varying speed of </a:t>
            </a:r>
            <a:r>
              <a:rPr lang="en-US" altLang="zh-CN" sz="1600" kern="0" dirty="0" err="1" smtClean="0">
                <a:latin typeface="Calibri" panose="020F0502020204030204" pitchFamily="34" charset="0"/>
                <a:ea typeface="+mn-ea"/>
              </a:rPr>
              <a:t>AoA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 reaches 42.44 degree per meter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=50m, and 87.85 </a:t>
            </a:r>
            <a:r>
              <a:rPr lang="en-US" altLang="zh-CN" sz="1600" kern="0" dirty="0" smtClean="0">
                <a:latin typeface="Calibri" panose="020F0502020204030204" pitchFamily="34" charset="0"/>
              </a:rPr>
              <a:t>degree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=10m.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4770" y="2563535"/>
            <a:ext cx="2937600" cy="388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2115" y="2563535"/>
            <a:ext cx="2937600" cy="388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Alternative 1 Results (3/5)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1925" y="863715"/>
            <a:ext cx="8820150" cy="14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r>
              <a:rPr lang="en-US" altLang="zh-CN" sz="1800" kern="0" dirty="0" smtClean="0">
                <a:latin typeface="Calibri" panose="020F0502020204030204" pitchFamily="34" charset="0"/>
                <a:ea typeface="+mn-ea"/>
              </a:rPr>
              <a:t>Observations for LOS:</a:t>
            </a:r>
          </a:p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Cluster delays gradually vary with position, and the varying speed decreases as correlation distance increase</a:t>
            </a:r>
          </a:p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Cluster delays vary too fast. The varying speed of delay reaches 80ns per meter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=50m, and 200 ns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=10m.</a:t>
            </a:r>
            <a:endParaRPr kumimoji="1" lang="en-US" altLang="zh-CN" sz="1600" i="0" u="none" strike="noStrike" kern="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990" y="2667965"/>
            <a:ext cx="3067200" cy="40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360" y="2667965"/>
            <a:ext cx="3096000" cy="40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Alternative 1 Results (4/5)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1925" y="908720"/>
            <a:ext cx="8820150" cy="120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r>
              <a:rPr lang="en-US" altLang="zh-CN" sz="1800" kern="0" dirty="0" smtClean="0">
                <a:latin typeface="Calibri" panose="020F0502020204030204" pitchFamily="34" charset="0"/>
                <a:ea typeface="+mn-ea"/>
              </a:rPr>
              <a:t>Observations for NLOS:</a:t>
            </a:r>
          </a:p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n"/>
              <a:tabLst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Angles gradually vary with position, and the varying speed increases as correlation distance increase</a:t>
            </a:r>
          </a:p>
          <a:p>
            <a:pPr marL="265113" lvl="0" indent="-265113" eaLnBrk="0" fontAlgn="auto">
              <a:spcBef>
                <a:spcPct val="20000"/>
              </a:spcBef>
              <a:buSzPct val="70000"/>
              <a:buFont typeface="Wingdings" pitchFamily="2" charset="2"/>
              <a:buChar char="n"/>
              <a:defRPr/>
            </a:pP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Angles (</a:t>
            </a:r>
            <a:r>
              <a:rPr lang="en-US" altLang="zh-CN" sz="1600" kern="0" dirty="0" err="1" smtClean="0">
                <a:latin typeface="Calibri" panose="020F0502020204030204" pitchFamily="34" charset="0"/>
                <a:ea typeface="+mn-ea"/>
              </a:rPr>
              <a:t>AoA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, </a:t>
            </a:r>
            <a:r>
              <a:rPr lang="en-US" altLang="zh-CN" sz="1600" kern="0" dirty="0" err="1" smtClean="0">
                <a:latin typeface="Calibri" panose="020F0502020204030204" pitchFamily="34" charset="0"/>
                <a:ea typeface="+mn-ea"/>
              </a:rPr>
              <a:t>AoD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) vary too fast in non-dominant clusters. The varying speed of </a:t>
            </a:r>
            <a:r>
              <a:rPr lang="en-US" altLang="zh-CN" sz="1600" kern="0" dirty="0" err="1" smtClean="0">
                <a:latin typeface="Calibri" panose="020F0502020204030204" pitchFamily="34" charset="0"/>
                <a:ea typeface="+mn-ea"/>
              </a:rPr>
              <a:t>AoA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 reaches 83.42 degree per meter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=50m, and 67. 5 degree per meter in case of </a:t>
            </a:r>
            <a:r>
              <a:rPr lang="en-US" altLang="zh-CN" sz="1600" i="1" kern="0" dirty="0" err="1" smtClean="0">
                <a:latin typeface="Calibri" panose="020F0502020204030204" pitchFamily="34" charset="0"/>
                <a:ea typeface="+mn-ea"/>
              </a:rPr>
              <a:t>d</a:t>
            </a:r>
            <a:r>
              <a:rPr lang="en-US" altLang="zh-CN" sz="1600" kern="0" baseline="-25000" dirty="0" err="1" smtClean="0">
                <a:latin typeface="Calibri" panose="020F0502020204030204" pitchFamily="34" charset="0"/>
                <a:ea typeface="+mn-ea"/>
              </a:rPr>
              <a:t>corr</a:t>
            </a:r>
            <a:r>
              <a:rPr lang="en-US" altLang="zh-CN" sz="1600" kern="0" dirty="0" smtClean="0">
                <a:latin typeface="Calibri" panose="020F0502020204030204" pitchFamily="34" charset="0"/>
                <a:ea typeface="+mn-ea"/>
              </a:rPr>
              <a:t>=10m.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9375" y="2563535"/>
            <a:ext cx="2937600" cy="388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4760" y="2563535"/>
            <a:ext cx="2937600" cy="388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9303</TotalTime>
  <Words>594</Words>
  <Application>Microsoft Office PowerPoint</Application>
  <PresentationFormat>On-screen Show (4:3)</PresentationFormat>
  <Paragraphs>72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標準デザイン</vt:lpstr>
      <vt:lpstr>Equation</vt:lpstr>
      <vt:lpstr>Comparison and WF on Spatial Consistency Methods</vt:lpstr>
      <vt:lpstr>Background</vt:lpstr>
      <vt:lpstr>Summary of the three methods</vt:lpstr>
      <vt:lpstr>Proposals</vt:lpstr>
      <vt:lpstr>Slide 5</vt:lpstr>
      <vt:lpstr>Alternative 1 Results (1/5)</vt:lpstr>
      <vt:lpstr>Alternative 1 Results (2/5)</vt:lpstr>
      <vt:lpstr>Alternative 1 Results (3/5)</vt:lpstr>
      <vt:lpstr>Alternative 1 Results (4/5)</vt:lpstr>
      <vt:lpstr>Alternative 1 Results (5/5)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Frank</cp:lastModifiedBy>
  <cp:revision>561</cp:revision>
  <cp:lastPrinted>2016-02-02T02:05:25Z</cp:lastPrinted>
  <dcterms:created xsi:type="dcterms:W3CDTF">2008-05-20T02:15:22Z</dcterms:created>
  <dcterms:modified xsi:type="dcterms:W3CDTF">2016-03-15T10:44:15Z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(3)nxm6nOU/K/FuGqUc+lYFZgiYFZcqmA90Qawh0xnwwHzl5zCAC9wda/V6K+v3wsA0AnnUb6DQ
qmEId7Xmb97Ol5Nz7joXp7yWjKBSuTideefrXzga09kf7G2ME2mVv13/X/YmeQBPuvug/G3S
b1sfQoJjgJkxECzfiilXCchC3P0wknsk/FwWXDMgkI2A5TkZGPB+xzaqGooU+sazLo1cK0Jm
q9JpAobwv9V+TcbJT1</vt:lpwstr>
  </property>
  <property fmtid="{D5CDD505-2E9C-101B-9397-08002B2CF9AE}" pid="6" name="_2015_ms_pID_7253431">
    <vt:lpwstr>zv87ZK33gra0ALmsjz0/sX1t4tnKTNc6OZVnbJaO1TzCSmgrQCazXN
tu6U2J7hI+/occYgfQQFlCOlTtsYfiCdMmFZRnawsMGKYxBw9TFosma6Ph7rcbOJSIGNj+OL
6QdHQ/saNEXrADDGCLnuseErn92kPp0reCrH14cSLEN2rWVSY1UI9HVxkYrbhhrkfWSdXzuV
Z2o6YyZ1KA/b5DQnDG1wZ3+rSgFh7PE2VSti</vt:lpwstr>
  </property>
  <property fmtid="{D5CDD505-2E9C-101B-9397-08002B2CF9AE}" pid="7" name="_2015_ms_pID_7253432">
    <vt:lpwstr>4Y8TjDyBXIBMWFy/d81PlwDbQEw9spJhLvYT
KZUoPprKLg/5wRMGYlkB6Pc22nlkt9B3B2LkC7JaWSpqyzjSuxU=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1457954871</vt:lpwstr>
  </property>
</Properties>
</file>