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</p:sldMasterIdLst>
  <p:notesMasterIdLst>
    <p:notesMasterId r:id="rId12"/>
  </p:notesMasterIdLst>
  <p:handoutMasterIdLst>
    <p:handoutMasterId r:id="rId13"/>
  </p:handoutMasterIdLst>
  <p:sldIdLst>
    <p:sldId id="420" r:id="rId3"/>
    <p:sldId id="436" r:id="rId4"/>
    <p:sldId id="439" r:id="rId5"/>
    <p:sldId id="438" r:id="rId6"/>
    <p:sldId id="437" r:id="rId7"/>
    <p:sldId id="425" r:id="rId8"/>
    <p:sldId id="422" r:id="rId9"/>
    <p:sldId id="423" r:id="rId10"/>
    <p:sldId id="424" r:id="rId11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600"/>
    <a:srgbClr val="68717A"/>
    <a:srgbClr val="124192"/>
    <a:srgbClr val="369A50"/>
    <a:srgbClr val="DAEFC3"/>
    <a:srgbClr val="000000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3" autoAdjust="0"/>
    <p:restoredTop sz="85021" autoAdjust="0"/>
  </p:normalViewPr>
  <p:slideViewPr>
    <p:cSldViewPr snapToGrid="0" snapToObjects="1">
      <p:cViewPr varScale="1">
        <p:scale>
          <a:sx n="84" d="100"/>
          <a:sy n="84" d="100"/>
        </p:scale>
        <p:origin x="816" y="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732" y="10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48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76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033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26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05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9E7AF-8B42-419B-8310-995A8433081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95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9E7AF-8B42-419B-8310-995A8433081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8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51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CB0CD46-210E-4D1D-AE35-B5F7375B84BA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8AB317D-5A91-4385-8803-4BBCA8CBB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87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958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814888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 userDrawn="1"/>
        </p:nvSpPr>
        <p:spPr>
          <a:xfrm>
            <a:off x="1716088" y="4745831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786313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29" name="Picture 5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10" r:id="rId3"/>
    <p:sldLayoutId id="2147483809" r:id="rId4"/>
    <p:sldLayoutId id="2147483811" r:id="rId5"/>
    <p:sldLayoutId id="2147483812" r:id="rId6"/>
    <p:sldLayoutId id="2147483813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7471" y="240421"/>
            <a:ext cx="7986409" cy="4185664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3GPP </a:t>
            </a:r>
            <a:r>
              <a:rPr lang="en-GB" b="1" dirty="0"/>
              <a:t>TSG-RAN WG1 #AH Channel </a:t>
            </a:r>
            <a:r>
              <a:rPr lang="en-GB" b="1" dirty="0" smtClean="0"/>
              <a:t>Model				</a:t>
            </a:r>
            <a:r>
              <a:rPr lang="en-GB" b="1" smtClean="0"/>
              <a:t>	</a:t>
            </a:r>
            <a:r>
              <a:rPr lang="en-US" b="1" smtClean="0"/>
              <a:t>R1-161642</a:t>
            </a:r>
            <a:endParaRPr lang="en-US" dirty="0"/>
          </a:p>
          <a:p>
            <a:pPr algn="just"/>
            <a:r>
              <a:rPr lang="en-US" b="1" dirty="0"/>
              <a:t>Ljubljana, Slovenia, 14 – 16 March, 2016</a:t>
            </a:r>
            <a:endParaRPr lang="en-US" b="1" i="1" dirty="0"/>
          </a:p>
          <a:p>
            <a:pPr algn="just"/>
            <a:r>
              <a:rPr lang="en-US" b="1" dirty="0"/>
              <a:t> </a:t>
            </a:r>
            <a:endParaRPr lang="en-US" b="1" i="1" dirty="0"/>
          </a:p>
          <a:p>
            <a:pPr algn="just"/>
            <a:r>
              <a:rPr lang="en-US" b="1" dirty="0"/>
              <a:t>Source: </a:t>
            </a:r>
            <a:r>
              <a:rPr lang="en-GB" b="1" dirty="0"/>
              <a:t>Nokia Networks, Alcatel-Lucent Shanghai Bell, Alcatel-Lucent</a:t>
            </a:r>
            <a:endParaRPr lang="en-US" dirty="0"/>
          </a:p>
          <a:p>
            <a:pPr algn="just"/>
            <a:r>
              <a:rPr lang="en-US" b="1" dirty="0"/>
              <a:t>Title:	</a:t>
            </a:r>
            <a:r>
              <a:rPr lang="en-US" dirty="0"/>
              <a:t> </a:t>
            </a:r>
            <a:r>
              <a:rPr lang="en-US" dirty="0" smtClean="0"/>
              <a:t>Building Penetration Loss </a:t>
            </a:r>
            <a:r>
              <a:rPr lang="en-US" dirty="0"/>
              <a:t>Measurement for mmWave with a Range of </a:t>
            </a:r>
            <a:r>
              <a:rPr lang="en-US" dirty="0" smtClean="0"/>
              <a:t>Materials</a:t>
            </a:r>
            <a:endParaRPr lang="en-US" dirty="0"/>
          </a:p>
          <a:p>
            <a:pPr algn="just"/>
            <a:r>
              <a:rPr lang="en-US" b="1" dirty="0"/>
              <a:t>Agenda item:	    7</a:t>
            </a:r>
            <a:endParaRPr lang="en-US" dirty="0"/>
          </a:p>
          <a:p>
            <a:pPr algn="just"/>
            <a:r>
              <a:rPr lang="en-US" b="1" dirty="0"/>
              <a:t>Document for:</a:t>
            </a:r>
            <a:r>
              <a:rPr lang="en-US" dirty="0"/>
              <a:t>	</a:t>
            </a:r>
            <a:r>
              <a:rPr lang="en-US" b="1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7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Configuration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79079" y="2529839"/>
            <a:ext cx="7519987" cy="218694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CW measurements utilized at 28, 39, and 73GHz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Rx consisted of Horn antenna coupled into power meter sensor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Tx-Rx horn distance configured to maximize dynamic range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Penetration loss calculated as power difference with and without material inserted between horn antennas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1600" dirty="0" smtClean="0"/>
              <a:t>Nominal and Max penetration loss annotated in following tables and charts </a:t>
            </a:r>
          </a:p>
          <a:p>
            <a:endParaRPr lang="en-US" sz="2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40317" b="11535"/>
          <a:stretch/>
        </p:blipFill>
        <p:spPr>
          <a:xfrm>
            <a:off x="769620" y="591038"/>
            <a:ext cx="2065468" cy="18560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8" t="10892" r="19457" b="4685"/>
          <a:stretch/>
        </p:blipFill>
        <p:spPr>
          <a:xfrm>
            <a:off x="3376612" y="591038"/>
            <a:ext cx="1919288" cy="18377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" t="13949" r="25485"/>
          <a:stretch/>
        </p:blipFill>
        <p:spPr>
          <a:xfrm>
            <a:off x="5601651" y="591038"/>
            <a:ext cx="2487521" cy="185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2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Detail and Observations on Materials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18120" y="604055"/>
            <a:ext cx="7653337" cy="3827463"/>
          </a:xfrm>
        </p:spPr>
        <p:txBody>
          <a:bodyPr/>
          <a:lstStyle/>
          <a:p>
            <a:pPr marL="687388" lvl="1" indent="-457200">
              <a:buFont typeface="Arial" panose="020B0604020202020204" pitchFamily="34" charset="0"/>
              <a:buChar char="•"/>
            </a:pPr>
            <a:r>
              <a:rPr lang="en-US" sz="1600" dirty="0"/>
              <a:t>Attempted to keep material samples &gt; 1ftsq.</a:t>
            </a:r>
          </a:p>
          <a:p>
            <a:pPr marL="687388" lvl="1" indent="-457200">
              <a:buFont typeface="Arial" panose="020B0604020202020204" pitchFamily="34" charset="0"/>
              <a:buChar char="•"/>
            </a:pPr>
            <a:r>
              <a:rPr lang="en-US" sz="1600" dirty="0" smtClean="0"/>
              <a:t>Samples </a:t>
            </a:r>
            <a:r>
              <a:rPr lang="en-US" sz="1600" dirty="0"/>
              <a:t>placed 1-2cm from Rx Power Sensor Antenna and </a:t>
            </a:r>
            <a:r>
              <a:rPr lang="en-US" sz="1600" dirty="0" smtClean="0"/>
              <a:t>perpendicular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/>
              <a:t>Smaller samples moved 0.5cm from Rx </a:t>
            </a:r>
            <a:r>
              <a:rPr lang="en-US" sz="1400" dirty="0" smtClean="0"/>
              <a:t>antenna</a:t>
            </a:r>
            <a:r>
              <a:rPr lang="en-US" sz="1400" dirty="0"/>
              <a:t> </a:t>
            </a:r>
            <a:r>
              <a:rPr lang="en-US" sz="1400" dirty="0" smtClean="0"/>
              <a:t>to insure aperture covered by material</a:t>
            </a:r>
            <a:endParaRPr lang="en-US" sz="1400" dirty="0"/>
          </a:p>
          <a:p>
            <a:pPr marL="687388" lvl="1" indent="-457200">
              <a:buFont typeface="Arial" panose="020B0604020202020204" pitchFamily="34" charset="0"/>
              <a:buChar char="•"/>
            </a:pPr>
            <a:r>
              <a:rPr lang="en-US" sz="1600" dirty="0"/>
              <a:t>Material samples moved through antenna aperture </a:t>
            </a:r>
            <a:r>
              <a:rPr lang="en-US" sz="1600" dirty="0" smtClean="0"/>
              <a:t>and re-oriented to </a:t>
            </a:r>
            <a:r>
              <a:rPr lang="en-US" sz="1600" dirty="0"/>
              <a:t>determine loss variation due to non-uniformity of </a:t>
            </a:r>
            <a:r>
              <a:rPr lang="en-US" sz="1600" dirty="0" smtClean="0"/>
              <a:t>materials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Observed </a:t>
            </a:r>
            <a:r>
              <a:rPr lang="en-US" sz="1400" dirty="0"/>
              <a:t>measured loss sensitivity </a:t>
            </a:r>
            <a:r>
              <a:rPr lang="en-US" sz="1400" dirty="0" smtClean="0"/>
              <a:t>of </a:t>
            </a:r>
            <a:r>
              <a:rPr lang="en-US" sz="1400" dirty="0"/>
              <a:t>material orientation to signal polarization, typically </a:t>
            </a:r>
            <a:r>
              <a:rPr lang="en-US" sz="1400" dirty="0" smtClean="0"/>
              <a:t>on non-engineered </a:t>
            </a:r>
            <a:r>
              <a:rPr lang="en-US" sz="1400" dirty="0"/>
              <a:t>wood </a:t>
            </a:r>
            <a:r>
              <a:rPr lang="en-US" sz="1400" dirty="0" smtClean="0"/>
              <a:t>materials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/>
              <a:t>The sizes of the antenna </a:t>
            </a:r>
            <a:r>
              <a:rPr lang="en-US" sz="1400" dirty="0" smtClean="0"/>
              <a:t>apertures </a:t>
            </a:r>
            <a:r>
              <a:rPr lang="en-US" sz="1400" dirty="0"/>
              <a:t>were similar to the sizes of many of the irregularities in the sample materials such as knotholes or creases in vinyl </a:t>
            </a:r>
            <a:r>
              <a:rPr lang="en-US" sz="1400" dirty="0" smtClean="0"/>
              <a:t>siding</a:t>
            </a:r>
          </a:p>
          <a:p>
            <a:pPr marL="912813" lvl="2" indent="-457200">
              <a:buFont typeface="Arial" panose="020B0604020202020204" pitchFamily="34" charset="0"/>
              <a:buChar char="•"/>
            </a:pPr>
            <a:r>
              <a:rPr lang="en-US" sz="1400" dirty="0"/>
              <a:t>Brick loss can vary significantly within </a:t>
            </a:r>
            <a:r>
              <a:rPr lang="en-US" sz="1400" dirty="0" smtClean="0"/>
              <a:t>1-2 cm </a:t>
            </a:r>
            <a:r>
              <a:rPr lang="en-US" sz="1400" dirty="0"/>
              <a:t>depending on mortar installation and style of </a:t>
            </a:r>
            <a:r>
              <a:rPr lang="en-US" sz="1400" dirty="0" smtClean="0"/>
              <a:t>brick</a:t>
            </a:r>
            <a:endParaRPr lang="en-US" sz="1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40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22" y="564494"/>
            <a:ext cx="7610328" cy="40837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4522" y="256717"/>
            <a:ext cx="3407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Material Loss Results</a:t>
            </a:r>
            <a:endParaRPr lang="en-US" sz="1400" b="1" dirty="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0585" y="3833031"/>
            <a:ext cx="99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+mn-lt"/>
              </a:rPr>
              <a:t>*</a:t>
            </a:r>
            <a:endParaRPr lang="en-US" sz="1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9570" y="3855153"/>
            <a:ext cx="99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+mn-lt"/>
              </a:rPr>
              <a:t>*</a:t>
            </a:r>
            <a:endParaRPr lang="en-US" sz="1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0400" y="4505507"/>
            <a:ext cx="990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+mn-lt"/>
              </a:rPr>
              <a:t>*</a:t>
            </a:r>
            <a:endParaRPr lang="en-US" sz="1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04160" y="4485293"/>
            <a:ext cx="4956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  <a:latin typeface="+mn-lt"/>
              </a:rPr>
              <a:t>Note:</a:t>
            </a:r>
            <a:endParaRPr lang="en-US" sz="10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49930" y="4495400"/>
            <a:ext cx="2589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  <a:latin typeface="+mn-lt"/>
              </a:rPr>
              <a:t>Indicates material not measured at 28GHz</a:t>
            </a:r>
            <a:endParaRPr lang="en-US" sz="1000" dirty="0">
              <a:solidFill>
                <a:schemeClr val="bg2"/>
              </a:solidFill>
              <a:latin typeface="+mn-lt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7153479" y="1033929"/>
            <a:ext cx="0" cy="52593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7153479" y="1033929"/>
            <a:ext cx="143792" cy="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7153479" y="1559859"/>
            <a:ext cx="143792" cy="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7040282" y="1296894"/>
            <a:ext cx="113197" cy="0"/>
          </a:xfrm>
          <a:prstGeom prst="line">
            <a:avLst/>
          </a:prstGeom>
          <a:ln w="190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86766" y="1147942"/>
            <a:ext cx="1353516" cy="338554"/>
          </a:xfrm>
          <a:prstGeom prst="rect">
            <a:avLst/>
          </a:prstGeom>
          <a:solidFill>
            <a:schemeClr val="accent6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2"/>
                </a:solidFill>
                <a:latin typeface="+mn-lt"/>
              </a:rPr>
              <a:t>Measurement dynamic </a:t>
            </a:r>
            <a:r>
              <a:rPr lang="en-US" sz="800" dirty="0">
                <a:solidFill>
                  <a:schemeClr val="bg2"/>
                </a:solidFill>
                <a:latin typeface="+mn-lt"/>
              </a:rPr>
              <a:t>r</a:t>
            </a:r>
            <a:r>
              <a:rPr lang="en-US" sz="800" dirty="0" smtClean="0">
                <a:solidFill>
                  <a:schemeClr val="bg2"/>
                </a:solidFill>
                <a:latin typeface="+mn-lt"/>
              </a:rPr>
              <a:t>ange limitations reached</a:t>
            </a:r>
            <a:endParaRPr lang="en-US" sz="8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027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Measured Loss Values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425" y="591038"/>
            <a:ext cx="5391150" cy="39904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67782" y="4581525"/>
            <a:ext cx="3406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2"/>
                </a:solidFill>
                <a:latin typeface="+mn-lt"/>
              </a:rPr>
              <a:t>Note: Red indicates dynamic range limited measurement</a:t>
            </a:r>
            <a:endParaRPr lang="en-US" sz="10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004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Wall Approximations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1941" y="882487"/>
            <a:ext cx="387096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Wall loss increases with carrier frequency due to higher penetration loss of materials with increasing </a:t>
            </a:r>
            <a:r>
              <a:rPr lang="en-US" sz="1400" dirty="0" smtClean="0"/>
              <a:t>frequency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 smtClean="0"/>
              <a:t>2x4 </a:t>
            </a:r>
            <a:r>
              <a:rPr lang="en-US" sz="1400" dirty="0"/>
              <a:t>and 2x6 wall/rafter studs can introduce significant number of shadowed regions depending upon orientation of wall to antenna </a:t>
            </a:r>
            <a:r>
              <a:rPr lang="en-US" sz="1400" dirty="0" smtClean="0"/>
              <a:t>source</a:t>
            </a:r>
            <a:endParaRPr lang="en-US" sz="1400" dirty="0"/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1200" dirty="0"/>
              <a:t>Calculations to the right exclude 2x4 </a:t>
            </a:r>
            <a:r>
              <a:rPr lang="en-US" sz="1200" dirty="0" smtClean="0"/>
              <a:t>impact</a:t>
            </a:r>
            <a:endParaRPr lang="en-US" sz="12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Attic region loss similar to best case wall penetration </a:t>
            </a:r>
            <a:r>
              <a:rPr lang="en-US" sz="1400" dirty="0" smtClean="0"/>
              <a:t>loss</a:t>
            </a:r>
            <a:endParaRPr lang="en-US" sz="14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 smtClean="0"/>
              <a:t>Inclusion of foil faced sheathing severely attenuates all three bands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1200" dirty="0" smtClean="0"/>
              <a:t>Indicates minimal penetration in aluminum or steel sided housing as well</a:t>
            </a:r>
          </a:p>
          <a:p>
            <a:pPr marL="100013" indent="-214313">
              <a:buFont typeface="Arial" panose="020B0604020202020204" pitchFamily="34" charset="0"/>
              <a:buChar char="•"/>
            </a:pPr>
            <a:r>
              <a:rPr lang="en-US" sz="1400" dirty="0" smtClean="0"/>
              <a:t>Stone </a:t>
            </a:r>
            <a:r>
              <a:rPr lang="en-US" sz="1400" dirty="0"/>
              <a:t>and mortar material typically adds 30 dB to wall loss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160" y="888124"/>
            <a:ext cx="4318953" cy="352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Descriptions - Set 1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1461" b="2746"/>
          <a:stretch/>
        </p:blipFill>
        <p:spPr>
          <a:xfrm>
            <a:off x="1162027" y="784759"/>
            <a:ext cx="6954284" cy="370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13" y="205466"/>
            <a:ext cx="8229600" cy="311150"/>
          </a:xfrm>
        </p:spPr>
        <p:txBody>
          <a:bodyPr/>
          <a:lstStyle/>
          <a:p>
            <a:r>
              <a:rPr lang="en-US" dirty="0" smtClean="0"/>
              <a:t>Material Descriptions - Set 2</a:t>
            </a: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7895803" y="1536127"/>
            <a:ext cx="248831" cy="1648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895803" y="1774937"/>
            <a:ext cx="248831" cy="1648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r="2022" b="2965"/>
          <a:stretch/>
        </p:blipFill>
        <p:spPr>
          <a:xfrm>
            <a:off x="868762" y="590550"/>
            <a:ext cx="7327102" cy="400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2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Descriptions - Set 3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1455" b="3270"/>
          <a:stretch/>
        </p:blipFill>
        <p:spPr>
          <a:xfrm>
            <a:off x="1114425" y="634642"/>
            <a:ext cx="6913563" cy="391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00" dirty="0">
            <a:solidFill>
              <a:schemeClr val="bg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316</Words>
  <Application>Microsoft Office PowerPoint</Application>
  <PresentationFormat>On-screen Show (16:9)</PresentationFormat>
  <Paragraphs>48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Lucida Grande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Nokia Master White Background</vt:lpstr>
      <vt:lpstr>Nokia Master Blue Background</vt:lpstr>
      <vt:lpstr>PowerPoint Presentation</vt:lpstr>
      <vt:lpstr>Measurement Configuration</vt:lpstr>
      <vt:lpstr>Measurement Detail and Observations on Materials</vt:lpstr>
      <vt:lpstr>PowerPoint Presentation</vt:lpstr>
      <vt:lpstr>Measured Loss Values</vt:lpstr>
      <vt:lpstr>Example Wall Approximations</vt:lpstr>
      <vt:lpstr>Material Descriptions - Set 1</vt:lpstr>
      <vt:lpstr>Material Descriptions - Set 2</vt:lpstr>
      <vt:lpstr>Material Descriptions - Set 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2016-03-08T14:23:50Z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