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8" r:id="rId2"/>
    <p:sldId id="279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19" r:id="rId11"/>
    <p:sldId id="316" r:id="rId12"/>
    <p:sldId id="317" r:id="rId13"/>
    <p:sldId id="318" r:id="rId14"/>
    <p:sldId id="288" r:id="rId15"/>
    <p:sldId id="298" r:id="rId16"/>
    <p:sldId id="295" r:id="rId17"/>
    <p:sldId id="299" r:id="rId18"/>
    <p:sldId id="296" r:id="rId19"/>
    <p:sldId id="300" r:id="rId2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6D27600-E2A5-456A-BF66-3D7407999CE1}">
          <p14:sldIdLst>
            <p14:sldId id="278"/>
            <p14:sldId id="279"/>
            <p14:sldId id="309"/>
            <p14:sldId id="310"/>
            <p14:sldId id="311"/>
            <p14:sldId id="312"/>
            <p14:sldId id="313"/>
            <p14:sldId id="314"/>
            <p14:sldId id="315"/>
            <p14:sldId id="319"/>
            <p14:sldId id="316"/>
            <p14:sldId id="317"/>
            <p14:sldId id="318"/>
          </p14:sldIdLst>
        </p14:section>
        <p14:section name="from PDSCH/PUSCH DMRS pattern" id="{E600C9A3-E822-4432-ADE4-5D30808A07F0}">
          <p14:sldIdLst>
            <p14:sldId id="288"/>
            <p14:sldId id="298"/>
            <p14:sldId id="295"/>
            <p14:sldId id="299"/>
            <p14:sldId id="296"/>
            <p14:sldId id="30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77" autoAdjust="0"/>
    <p:restoredTop sz="94660"/>
  </p:normalViewPr>
  <p:slideViewPr>
    <p:cSldViewPr snapToGrid="0">
      <p:cViewPr>
        <p:scale>
          <a:sx n="100" d="100"/>
          <a:sy n="100" d="100"/>
        </p:scale>
        <p:origin x="1014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683C05-EE81-4402-BD90-10077C7957AB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60626B-464C-43DA-9FBF-D4E5AFBD94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10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C88F545-C8A2-4149-8360-D7616A3DC3FE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356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6" indent="0" algn="ctr">
              <a:buNone/>
              <a:defRPr sz="2000"/>
            </a:lvl2pPr>
            <a:lvl3pPr marL="914392" indent="0" algn="ctr">
              <a:buNone/>
              <a:defRPr sz="1800"/>
            </a:lvl3pPr>
            <a:lvl4pPr marL="1371588" indent="0" algn="ctr">
              <a:buNone/>
              <a:defRPr sz="1600"/>
            </a:lvl4pPr>
            <a:lvl5pPr marL="1828784" indent="0" algn="ctr">
              <a:buNone/>
              <a:defRPr sz="1600"/>
            </a:lvl5pPr>
            <a:lvl6pPr marL="2285980" indent="0" algn="ctr">
              <a:buNone/>
              <a:defRPr sz="1600"/>
            </a:lvl6pPr>
            <a:lvl7pPr marL="2743176" indent="0" algn="ctr">
              <a:buNone/>
              <a:defRPr sz="1600"/>
            </a:lvl7pPr>
            <a:lvl8pPr marL="3200372" indent="0" algn="ctr">
              <a:buNone/>
              <a:defRPr sz="1600"/>
            </a:lvl8pPr>
            <a:lvl9pPr marL="3657568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4995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4759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034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7662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9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6993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32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90" y="365127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6" indent="0">
              <a:buNone/>
              <a:defRPr sz="2000" b="1"/>
            </a:lvl2pPr>
            <a:lvl3pPr marL="914392" indent="0">
              <a:buNone/>
              <a:defRPr sz="1800" b="1"/>
            </a:lvl3pPr>
            <a:lvl4pPr marL="1371588" indent="0">
              <a:buNone/>
              <a:defRPr sz="1600" b="1"/>
            </a:lvl4pPr>
            <a:lvl5pPr marL="1828784" indent="0">
              <a:buNone/>
              <a:defRPr sz="1600" b="1"/>
            </a:lvl5pPr>
            <a:lvl6pPr marL="2285980" indent="0">
              <a:buNone/>
              <a:defRPr sz="1600" b="1"/>
            </a:lvl6pPr>
            <a:lvl7pPr marL="2743176" indent="0">
              <a:buNone/>
              <a:defRPr sz="1600" b="1"/>
            </a:lvl7pPr>
            <a:lvl8pPr marL="3200372" indent="0">
              <a:buNone/>
              <a:defRPr sz="1600" b="1"/>
            </a:lvl8pPr>
            <a:lvl9pPr marL="3657568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6" indent="0">
              <a:buNone/>
              <a:defRPr sz="2000" b="1"/>
            </a:lvl2pPr>
            <a:lvl3pPr marL="914392" indent="0">
              <a:buNone/>
              <a:defRPr sz="1800" b="1"/>
            </a:lvl3pPr>
            <a:lvl4pPr marL="1371588" indent="0">
              <a:buNone/>
              <a:defRPr sz="1600" b="1"/>
            </a:lvl4pPr>
            <a:lvl5pPr marL="1828784" indent="0">
              <a:buNone/>
              <a:defRPr sz="1600" b="1"/>
            </a:lvl5pPr>
            <a:lvl6pPr marL="2285980" indent="0">
              <a:buNone/>
              <a:defRPr sz="1600" b="1"/>
            </a:lvl6pPr>
            <a:lvl7pPr marL="2743176" indent="0">
              <a:buNone/>
              <a:defRPr sz="1600" b="1"/>
            </a:lvl7pPr>
            <a:lvl8pPr marL="3200372" indent="0">
              <a:buNone/>
              <a:defRPr sz="1600" b="1"/>
            </a:lvl8pPr>
            <a:lvl9pPr marL="3657568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9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679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677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7875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6" indent="0">
              <a:buNone/>
              <a:defRPr sz="1400"/>
            </a:lvl2pPr>
            <a:lvl3pPr marL="914392" indent="0">
              <a:buNone/>
              <a:defRPr sz="1200"/>
            </a:lvl3pPr>
            <a:lvl4pPr marL="1371588" indent="0">
              <a:buNone/>
              <a:defRPr sz="1000"/>
            </a:lvl4pPr>
            <a:lvl5pPr marL="1828784" indent="0">
              <a:buNone/>
              <a:defRPr sz="1000"/>
            </a:lvl5pPr>
            <a:lvl6pPr marL="2285980" indent="0">
              <a:buNone/>
              <a:defRPr sz="1000"/>
            </a:lvl6pPr>
            <a:lvl7pPr marL="2743176" indent="0">
              <a:buNone/>
              <a:defRPr sz="1000"/>
            </a:lvl7pPr>
            <a:lvl8pPr marL="3200372" indent="0">
              <a:buNone/>
              <a:defRPr sz="1000"/>
            </a:lvl8pPr>
            <a:lvl9pPr marL="3657568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907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96" indent="0">
              <a:buNone/>
              <a:defRPr sz="2800"/>
            </a:lvl2pPr>
            <a:lvl3pPr marL="914392" indent="0">
              <a:buNone/>
              <a:defRPr sz="2400"/>
            </a:lvl3pPr>
            <a:lvl4pPr marL="1371588" indent="0">
              <a:buNone/>
              <a:defRPr sz="2000"/>
            </a:lvl4pPr>
            <a:lvl5pPr marL="1828784" indent="0">
              <a:buNone/>
              <a:defRPr sz="2000"/>
            </a:lvl5pPr>
            <a:lvl6pPr marL="2285980" indent="0">
              <a:buNone/>
              <a:defRPr sz="2000"/>
            </a:lvl6pPr>
            <a:lvl7pPr marL="2743176" indent="0">
              <a:buNone/>
              <a:defRPr sz="2000"/>
            </a:lvl7pPr>
            <a:lvl8pPr marL="3200372" indent="0">
              <a:buNone/>
              <a:defRPr sz="2000"/>
            </a:lvl8pPr>
            <a:lvl9pPr marL="3657568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6" indent="0">
              <a:buNone/>
              <a:defRPr sz="1400"/>
            </a:lvl2pPr>
            <a:lvl3pPr marL="914392" indent="0">
              <a:buNone/>
              <a:defRPr sz="1200"/>
            </a:lvl3pPr>
            <a:lvl4pPr marL="1371588" indent="0">
              <a:buNone/>
              <a:defRPr sz="1000"/>
            </a:lvl4pPr>
            <a:lvl5pPr marL="1828784" indent="0">
              <a:buNone/>
              <a:defRPr sz="1000"/>
            </a:lvl5pPr>
            <a:lvl6pPr marL="2285980" indent="0">
              <a:buNone/>
              <a:defRPr sz="1000"/>
            </a:lvl6pPr>
            <a:lvl7pPr marL="2743176" indent="0">
              <a:buNone/>
              <a:defRPr sz="1000"/>
            </a:lvl7pPr>
            <a:lvl8pPr marL="3200372" indent="0">
              <a:buNone/>
              <a:defRPr sz="1000"/>
            </a:lvl8pPr>
            <a:lvl9pPr marL="3657568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3733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0669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92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8" indent="-228598" algn="l" defTabSz="914392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94" indent="-228598" algn="l" defTabSz="91439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90" indent="-228598" algn="l" defTabSz="91439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86" indent="-228598" algn="l" defTabSz="91439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82" indent="-228598" algn="l" defTabSz="91439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78" indent="-228598" algn="l" defTabSz="91439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74" indent="-228598" algn="l" defTabSz="91439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70" indent="-228598" algn="l" defTabSz="91439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66" indent="-228598" algn="l" defTabSz="91439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2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8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4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0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76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72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68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1905000" y="1958979"/>
            <a:ext cx="8382000" cy="1470025"/>
          </a:xfrm>
        </p:spPr>
        <p:txBody>
          <a:bodyPr>
            <a:normAutofit fontScale="90000"/>
          </a:bodyPr>
          <a:lstStyle/>
          <a:p>
            <a:r>
              <a:rPr lang="en-US" altLang="ko-KR" sz="3600" dirty="0" smtClean="0">
                <a:ea typeface="굴림" charset="-127"/>
              </a:rPr>
              <a:t>Summary#2 </a:t>
            </a:r>
            <a:r>
              <a:rPr lang="en-US" altLang="ko-KR" sz="3600" dirty="0">
                <a:ea typeface="굴림" charset="-127"/>
              </a:rPr>
              <a:t>of discussion on PSSCH DMRS patterns and </a:t>
            </a:r>
            <a:r>
              <a:rPr lang="en-US" altLang="ko-KR" sz="3600" dirty="0"/>
              <a:t>for the number of PSSCH symbols</a:t>
            </a:r>
            <a:endParaRPr lang="en-US" altLang="zh-CN" sz="3600" dirty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2438400" y="44196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cs typeface="Times New Roman" pitchFamily="18" charset="0"/>
              </a:rPr>
              <a:t>Samsung</a:t>
            </a:r>
            <a:endParaRPr lang="en-US" altLang="zh-CN" sz="2800" dirty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524000" y="152310"/>
            <a:ext cx="5181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itchFamily="18" charset="0"/>
              </a:rPr>
              <a:t>3GPP TSG RAN1</a:t>
            </a:r>
            <a:r>
              <a:rPr lang="en-US" altLang="ko-KR" sz="1800" b="1" dirty="0">
                <a:cs typeface="Times New Roman" pitchFamily="18" charset="0"/>
              </a:rPr>
              <a:t>#99</a:t>
            </a:r>
            <a:r>
              <a:rPr lang="sv-SE" altLang="ko-KR" sz="1800" b="1" dirty="0">
                <a:cs typeface="Times New Roman" pitchFamily="18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Reno, USA, November 18th–22nd, 2019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itchFamily="18" charset="0"/>
              </a:rPr>
              <a:t>Agenda Item: 7.2.4.1</a:t>
            </a:r>
          </a:p>
          <a:p>
            <a:pPr>
              <a:spcBef>
                <a:spcPct val="0"/>
              </a:spcBef>
              <a:buFontTx/>
              <a:buNone/>
            </a:pPr>
            <a:endParaRPr lang="tr-TR" altLang="ko-KR" sz="1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2053" name="직사각형 5"/>
          <p:cNvSpPr>
            <a:spLocks noChangeArrowheads="1"/>
          </p:cNvSpPr>
          <p:nvPr/>
        </p:nvSpPr>
        <p:spPr bwMode="auto">
          <a:xfrm>
            <a:off x="92202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itchFamily="18" charset="0"/>
              </a:rPr>
              <a:t> </a:t>
            </a:r>
            <a:r>
              <a:rPr lang="en-US" altLang="ko-KR" sz="1800" b="1" dirty="0">
                <a:cs typeface="Times New Roman" pitchFamily="18" charset="0"/>
              </a:rPr>
              <a:t>R1-1913576</a:t>
            </a:r>
            <a:endParaRPr lang="ko-KR" altLang="en-US" sz="1800" dirty="0">
              <a:latin typeface="Arial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55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78" y="2228"/>
            <a:ext cx="10515600" cy="458657"/>
          </a:xfrm>
        </p:spPr>
        <p:txBody>
          <a:bodyPr>
            <a:normAutofit fontScale="90000"/>
          </a:bodyPr>
          <a:lstStyle/>
          <a:p>
            <a:r>
              <a:rPr lang="en-US" altLang="ko-KR" sz="3600" dirty="0" smtClean="0"/>
              <a:t>For </a:t>
            </a:r>
            <a:r>
              <a:rPr lang="en-US" altLang="ko-KR" sz="3600" dirty="0" smtClean="0"/>
              <a:t>5-symbol </a:t>
            </a:r>
            <a:r>
              <a:rPr lang="en-US" altLang="ko-KR" sz="3600" dirty="0" smtClean="0"/>
              <a:t>PSSCH</a:t>
            </a:r>
            <a:endParaRPr lang="ko-KR" altLang="en-US" sz="3600" dirty="0"/>
          </a:p>
        </p:txBody>
      </p:sp>
      <p:sp>
        <p:nvSpPr>
          <p:cNvPr id="4" name="직사각형 3"/>
          <p:cNvSpPr/>
          <p:nvPr/>
        </p:nvSpPr>
        <p:spPr>
          <a:xfrm>
            <a:off x="-7552" y="1227086"/>
            <a:ext cx="962083" cy="14080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</a:t>
            </a:r>
            <a:r>
              <a:rPr lang="en-US" altLang="ko-KR" sz="1000" b="1" dirty="0" smtClean="0">
                <a:solidFill>
                  <a:schemeClr val="tx1"/>
                </a:solidFill>
              </a:rPr>
              <a:t>PSSCH</a:t>
            </a:r>
          </a:p>
          <a:p>
            <a:pPr algn="ctr"/>
            <a:r>
              <a:rPr lang="en-US" altLang="ko-KR" sz="1000" b="1" dirty="0" smtClean="0">
                <a:solidFill>
                  <a:schemeClr val="tx1"/>
                </a:solidFill>
              </a:rPr>
              <a:t>(e.g., gap symbol, PSFCH, DL/UL)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-25961" y="2840165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-11258" y="3538911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-15121" y="4286402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1166227" y="696727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7449265" y="392224"/>
            <a:ext cx="21978" cy="64122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직선 연결선 117"/>
          <p:cNvCxnSpPr/>
          <p:nvPr/>
        </p:nvCxnSpPr>
        <p:spPr>
          <a:xfrm>
            <a:off x="1302633" y="2840165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직선 연결선 118"/>
          <p:cNvCxnSpPr/>
          <p:nvPr/>
        </p:nvCxnSpPr>
        <p:spPr>
          <a:xfrm>
            <a:off x="1288328" y="4884052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직선 연결선 119"/>
          <p:cNvCxnSpPr/>
          <p:nvPr/>
        </p:nvCxnSpPr>
        <p:spPr>
          <a:xfrm>
            <a:off x="3048147" y="460885"/>
            <a:ext cx="20077" cy="63435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4617781" y="392224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For 3-symbol PSCCH</a:t>
            </a:r>
            <a:endParaRPr lang="ko-KR" altLang="en-US" sz="1050" dirty="0"/>
          </a:p>
        </p:txBody>
      </p:sp>
      <p:sp>
        <p:nvSpPr>
          <p:cNvPr id="122" name="TextBox 121"/>
          <p:cNvSpPr txBox="1"/>
          <p:nvPr/>
        </p:nvSpPr>
        <p:spPr>
          <a:xfrm>
            <a:off x="9446306" y="38033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For 2-symbol PSCCH</a:t>
            </a:r>
            <a:endParaRPr lang="ko-KR" altLang="en-US" sz="1050" dirty="0"/>
          </a:p>
        </p:txBody>
      </p:sp>
      <p:sp>
        <p:nvSpPr>
          <p:cNvPr id="123" name="TextBox 122"/>
          <p:cNvSpPr txBox="1"/>
          <p:nvPr/>
        </p:nvSpPr>
        <p:spPr>
          <a:xfrm>
            <a:off x="1496518" y="1736773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2-symbol DMRS</a:t>
            </a:r>
            <a:endParaRPr lang="ko-KR" altLang="en-US" sz="1050" dirty="0"/>
          </a:p>
        </p:txBody>
      </p:sp>
      <p:sp>
        <p:nvSpPr>
          <p:cNvPr id="124" name="TextBox 123"/>
          <p:cNvSpPr txBox="1"/>
          <p:nvPr/>
        </p:nvSpPr>
        <p:spPr>
          <a:xfrm>
            <a:off x="1455983" y="3975647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/>
              <a:t>3</a:t>
            </a:r>
            <a:r>
              <a:rPr lang="en-US" altLang="ko-KR" sz="1050" dirty="0" smtClean="0"/>
              <a:t>-symbol DMRS</a:t>
            </a:r>
            <a:endParaRPr lang="ko-KR" altLang="en-US" sz="1050" dirty="0"/>
          </a:p>
        </p:txBody>
      </p:sp>
      <p:sp>
        <p:nvSpPr>
          <p:cNvPr id="125" name="TextBox 124"/>
          <p:cNvSpPr txBox="1"/>
          <p:nvPr/>
        </p:nvSpPr>
        <p:spPr>
          <a:xfrm>
            <a:off x="1474948" y="564881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4-symbol DMRS</a:t>
            </a:r>
            <a:endParaRPr lang="ko-KR" altLang="en-US" sz="1050" dirty="0"/>
          </a:p>
        </p:txBody>
      </p:sp>
      <p:cxnSp>
        <p:nvCxnSpPr>
          <p:cNvPr id="126" name="직선 연결선 125"/>
          <p:cNvCxnSpPr/>
          <p:nvPr/>
        </p:nvCxnSpPr>
        <p:spPr>
          <a:xfrm>
            <a:off x="1174820" y="6772040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직사각형 77"/>
          <p:cNvSpPr/>
          <p:nvPr/>
        </p:nvSpPr>
        <p:spPr>
          <a:xfrm rot="16200000">
            <a:off x="4152904" y="2010211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/>
        </p:nvSpPr>
        <p:spPr>
          <a:xfrm rot="16200000">
            <a:off x="4360272" y="2007218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/>
        </p:nvSpPr>
        <p:spPr>
          <a:xfrm rot="16200000">
            <a:off x="4560413" y="2009788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/>
        </p:nvSpPr>
        <p:spPr>
          <a:xfrm rot="16200000">
            <a:off x="4963616" y="2015827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/>
        </p:nvSpPr>
        <p:spPr>
          <a:xfrm rot="16200000">
            <a:off x="5176417" y="2007628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/>
        </p:nvSpPr>
        <p:spPr>
          <a:xfrm rot="16200000">
            <a:off x="6192490" y="20137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/>
        </p:nvSpPr>
        <p:spPr>
          <a:xfrm rot="16200000">
            <a:off x="6397107" y="20137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/>
        </p:nvSpPr>
        <p:spPr>
          <a:xfrm rot="16200000">
            <a:off x="6594728" y="2018445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/>
        </p:nvSpPr>
        <p:spPr>
          <a:xfrm rot="16200000">
            <a:off x="3946468" y="2010086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/>
        </p:nvSpPr>
        <p:spPr>
          <a:xfrm rot="16200000">
            <a:off x="4552966" y="2018749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159413" y="23867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9" name="TextBox 88"/>
          <p:cNvSpPr txBox="1"/>
          <p:nvPr/>
        </p:nvSpPr>
        <p:spPr>
          <a:xfrm>
            <a:off x="4364030" y="238673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0" name="TextBox 89"/>
          <p:cNvSpPr txBox="1"/>
          <p:nvPr/>
        </p:nvSpPr>
        <p:spPr>
          <a:xfrm>
            <a:off x="4547896" y="23867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1" name="TextBox 90"/>
          <p:cNvSpPr txBox="1"/>
          <p:nvPr/>
        </p:nvSpPr>
        <p:spPr>
          <a:xfrm>
            <a:off x="4773263" y="238673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2" name="TextBox 91"/>
          <p:cNvSpPr txBox="1"/>
          <p:nvPr/>
        </p:nvSpPr>
        <p:spPr>
          <a:xfrm>
            <a:off x="4960687" y="23867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3" name="TextBox 92"/>
          <p:cNvSpPr txBox="1"/>
          <p:nvPr/>
        </p:nvSpPr>
        <p:spPr>
          <a:xfrm>
            <a:off x="5165304" y="238673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4" name="TextBox 93"/>
          <p:cNvSpPr txBox="1"/>
          <p:nvPr/>
        </p:nvSpPr>
        <p:spPr>
          <a:xfrm>
            <a:off x="5349170" y="238673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5" name="TextBox 94"/>
          <p:cNvSpPr txBox="1"/>
          <p:nvPr/>
        </p:nvSpPr>
        <p:spPr>
          <a:xfrm>
            <a:off x="5574537" y="23867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6" name="TextBox 95"/>
          <p:cNvSpPr txBox="1"/>
          <p:nvPr/>
        </p:nvSpPr>
        <p:spPr>
          <a:xfrm>
            <a:off x="5796346" y="23799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7" name="TextBox 96"/>
          <p:cNvSpPr txBox="1"/>
          <p:nvPr/>
        </p:nvSpPr>
        <p:spPr>
          <a:xfrm>
            <a:off x="6000963" y="23799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8" name="TextBox 97"/>
          <p:cNvSpPr txBox="1"/>
          <p:nvPr/>
        </p:nvSpPr>
        <p:spPr>
          <a:xfrm>
            <a:off x="6081573" y="237996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9" name="TextBox 98"/>
          <p:cNvSpPr txBox="1"/>
          <p:nvPr/>
        </p:nvSpPr>
        <p:spPr>
          <a:xfrm>
            <a:off x="6294789" y="23767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00" name="TextBox 99"/>
          <p:cNvSpPr txBox="1"/>
          <p:nvPr/>
        </p:nvSpPr>
        <p:spPr>
          <a:xfrm>
            <a:off x="6482214" y="238320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01" name="TextBox 100"/>
          <p:cNvSpPr txBox="1"/>
          <p:nvPr/>
        </p:nvSpPr>
        <p:spPr>
          <a:xfrm>
            <a:off x="6695428" y="237996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02" name="직사각형 101"/>
          <p:cNvSpPr/>
          <p:nvPr/>
        </p:nvSpPr>
        <p:spPr>
          <a:xfrm rot="16200000">
            <a:off x="4755945" y="20139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3" name="직사각형 102"/>
          <p:cNvSpPr/>
          <p:nvPr/>
        </p:nvSpPr>
        <p:spPr>
          <a:xfrm rot="16200000">
            <a:off x="5782509" y="201448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4" name="직사각형 103"/>
          <p:cNvSpPr/>
          <p:nvPr/>
        </p:nvSpPr>
        <p:spPr>
          <a:xfrm rot="16200000">
            <a:off x="5987126" y="201448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05" name="직사각형 104"/>
          <p:cNvSpPr/>
          <p:nvPr/>
        </p:nvSpPr>
        <p:spPr>
          <a:xfrm rot="16200000">
            <a:off x="5579958" y="201466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6" name="직사각형 105"/>
          <p:cNvSpPr/>
          <p:nvPr/>
        </p:nvSpPr>
        <p:spPr>
          <a:xfrm rot="16200000">
            <a:off x="5372900" y="201553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7" name="직사각형 106"/>
          <p:cNvSpPr/>
          <p:nvPr/>
        </p:nvSpPr>
        <p:spPr>
          <a:xfrm rot="16200000">
            <a:off x="8819700" y="204477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8" name="직사각형 107"/>
          <p:cNvSpPr/>
          <p:nvPr/>
        </p:nvSpPr>
        <p:spPr>
          <a:xfrm rot="16200000">
            <a:off x="9027068" y="204178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9" name="직사각형 108"/>
          <p:cNvSpPr/>
          <p:nvPr/>
        </p:nvSpPr>
        <p:spPr>
          <a:xfrm rot="16200000">
            <a:off x="9227209" y="204435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0" name="직사각형 109"/>
          <p:cNvSpPr/>
          <p:nvPr/>
        </p:nvSpPr>
        <p:spPr>
          <a:xfrm rot="16200000">
            <a:off x="9630412" y="205039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1" name="직사각형 110"/>
          <p:cNvSpPr/>
          <p:nvPr/>
        </p:nvSpPr>
        <p:spPr>
          <a:xfrm rot="16200000">
            <a:off x="9843213" y="204219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2" name="직사각형 111"/>
          <p:cNvSpPr/>
          <p:nvPr/>
        </p:nvSpPr>
        <p:spPr>
          <a:xfrm rot="16200000">
            <a:off x="10859286" y="204829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3" name="직사각형 112"/>
          <p:cNvSpPr/>
          <p:nvPr/>
        </p:nvSpPr>
        <p:spPr>
          <a:xfrm rot="16200000">
            <a:off x="11063903" y="204829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14" name="직사각형 113"/>
          <p:cNvSpPr/>
          <p:nvPr/>
        </p:nvSpPr>
        <p:spPr>
          <a:xfrm rot="16200000">
            <a:off x="11261524" y="205300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5" name="직사각형 114"/>
          <p:cNvSpPr/>
          <p:nvPr/>
        </p:nvSpPr>
        <p:spPr>
          <a:xfrm rot="16200000">
            <a:off x="8613264" y="204465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6" name="직사각형 115"/>
          <p:cNvSpPr/>
          <p:nvPr/>
        </p:nvSpPr>
        <p:spPr>
          <a:xfrm rot="16200000">
            <a:off x="9121175" y="215190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8826209" y="242130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27" name="TextBox 126"/>
          <p:cNvSpPr txBox="1"/>
          <p:nvPr/>
        </p:nvSpPr>
        <p:spPr>
          <a:xfrm>
            <a:off x="9030826" y="24213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8" name="TextBox 127"/>
          <p:cNvSpPr txBox="1"/>
          <p:nvPr/>
        </p:nvSpPr>
        <p:spPr>
          <a:xfrm>
            <a:off x="9214692" y="24213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9" name="TextBox 128"/>
          <p:cNvSpPr txBox="1"/>
          <p:nvPr/>
        </p:nvSpPr>
        <p:spPr>
          <a:xfrm>
            <a:off x="9440059" y="24212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30" name="TextBox 129"/>
          <p:cNvSpPr txBox="1"/>
          <p:nvPr/>
        </p:nvSpPr>
        <p:spPr>
          <a:xfrm>
            <a:off x="9627483" y="24213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31" name="TextBox 130"/>
          <p:cNvSpPr txBox="1"/>
          <p:nvPr/>
        </p:nvSpPr>
        <p:spPr>
          <a:xfrm>
            <a:off x="9832100" y="24212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32" name="TextBox 131"/>
          <p:cNvSpPr txBox="1"/>
          <p:nvPr/>
        </p:nvSpPr>
        <p:spPr>
          <a:xfrm>
            <a:off x="10015966" y="24213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33" name="TextBox 132"/>
          <p:cNvSpPr txBox="1"/>
          <p:nvPr/>
        </p:nvSpPr>
        <p:spPr>
          <a:xfrm>
            <a:off x="10241333" y="24212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34" name="TextBox 133"/>
          <p:cNvSpPr txBox="1"/>
          <p:nvPr/>
        </p:nvSpPr>
        <p:spPr>
          <a:xfrm>
            <a:off x="10463142" y="241452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35" name="TextBox 134"/>
          <p:cNvSpPr txBox="1"/>
          <p:nvPr/>
        </p:nvSpPr>
        <p:spPr>
          <a:xfrm>
            <a:off x="10667759" y="24145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36" name="TextBox 135"/>
          <p:cNvSpPr txBox="1"/>
          <p:nvPr/>
        </p:nvSpPr>
        <p:spPr>
          <a:xfrm>
            <a:off x="10748369" y="241452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37" name="TextBox 136"/>
          <p:cNvSpPr txBox="1"/>
          <p:nvPr/>
        </p:nvSpPr>
        <p:spPr>
          <a:xfrm>
            <a:off x="10961585" y="241128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38" name="TextBox 137"/>
          <p:cNvSpPr txBox="1"/>
          <p:nvPr/>
        </p:nvSpPr>
        <p:spPr>
          <a:xfrm>
            <a:off x="11149010" y="2417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39" name="TextBox 138"/>
          <p:cNvSpPr txBox="1"/>
          <p:nvPr/>
        </p:nvSpPr>
        <p:spPr>
          <a:xfrm>
            <a:off x="11362224" y="24145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40" name="직사각형 139"/>
          <p:cNvSpPr/>
          <p:nvPr/>
        </p:nvSpPr>
        <p:spPr>
          <a:xfrm rot="16200000">
            <a:off x="9422741" y="204853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10449305" y="204904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직사각형 141"/>
          <p:cNvSpPr/>
          <p:nvPr/>
        </p:nvSpPr>
        <p:spPr>
          <a:xfrm rot="16200000">
            <a:off x="10653922" y="204905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43" name="직사각형 142"/>
          <p:cNvSpPr/>
          <p:nvPr/>
        </p:nvSpPr>
        <p:spPr>
          <a:xfrm rot="16200000">
            <a:off x="10246754" y="204922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4" name="직사각형 143"/>
          <p:cNvSpPr/>
          <p:nvPr/>
        </p:nvSpPr>
        <p:spPr>
          <a:xfrm rot="16200000">
            <a:off x="10039696" y="205009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5" name="직사각형 144"/>
          <p:cNvSpPr/>
          <p:nvPr/>
        </p:nvSpPr>
        <p:spPr>
          <a:xfrm rot="16200000">
            <a:off x="4245129" y="1924631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46" name="직사각형 145"/>
          <p:cNvSpPr/>
          <p:nvPr/>
        </p:nvSpPr>
        <p:spPr>
          <a:xfrm rot="16200000">
            <a:off x="8908299" y="1970730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47" name="직사각형 146"/>
          <p:cNvSpPr/>
          <p:nvPr/>
        </p:nvSpPr>
        <p:spPr>
          <a:xfrm rot="16200000">
            <a:off x="4960850" y="201986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48" name="직사각형 147"/>
          <p:cNvSpPr/>
          <p:nvPr/>
        </p:nvSpPr>
        <p:spPr>
          <a:xfrm rot="16200000">
            <a:off x="9629189" y="205232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2942926" y="2376722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272" name="TextBox 271"/>
          <p:cNvSpPr txBox="1"/>
          <p:nvPr/>
        </p:nvSpPr>
        <p:spPr>
          <a:xfrm>
            <a:off x="7638838" y="2410069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149" name="직사각형 148"/>
          <p:cNvSpPr/>
          <p:nvPr/>
        </p:nvSpPr>
        <p:spPr>
          <a:xfrm>
            <a:off x="7411077" y="855352"/>
            <a:ext cx="919918" cy="466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</a:t>
            </a:r>
            <a:endParaRPr lang="ko-KR" altLang="en-US" dirty="0"/>
          </a:p>
        </p:txBody>
      </p:sp>
      <p:sp>
        <p:nvSpPr>
          <p:cNvPr id="150" name="직사각형 149"/>
          <p:cNvSpPr/>
          <p:nvPr/>
        </p:nvSpPr>
        <p:spPr>
          <a:xfrm>
            <a:off x="7424102" y="1939227"/>
            <a:ext cx="919918" cy="46688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151" name="타원 150"/>
          <p:cNvSpPr/>
          <p:nvPr/>
        </p:nvSpPr>
        <p:spPr>
          <a:xfrm>
            <a:off x="11722363" y="988714"/>
            <a:ext cx="689217" cy="65200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2" name="직사각형 151"/>
          <p:cNvSpPr/>
          <p:nvPr/>
        </p:nvSpPr>
        <p:spPr>
          <a:xfrm rot="16200000">
            <a:off x="5178580" y="201986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3" name="직사각형 152"/>
          <p:cNvSpPr/>
          <p:nvPr/>
        </p:nvSpPr>
        <p:spPr>
          <a:xfrm rot="16200000">
            <a:off x="9845787" y="206449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368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2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2389664" y="113051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7" name="직사각형 276"/>
          <p:cNvSpPr/>
          <p:nvPr/>
        </p:nvSpPr>
        <p:spPr>
          <a:xfrm rot="16200000">
            <a:off x="2389664" y="19766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9" name="직사각형 308"/>
          <p:cNvSpPr/>
          <p:nvPr/>
        </p:nvSpPr>
        <p:spPr>
          <a:xfrm rot="16200000">
            <a:off x="2383472" y="28127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1" name="직사각형 340"/>
          <p:cNvSpPr/>
          <p:nvPr/>
        </p:nvSpPr>
        <p:spPr>
          <a:xfrm rot="16200000">
            <a:off x="2379705" y="36242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5" name="직사각형 524"/>
          <p:cNvSpPr/>
          <p:nvPr/>
        </p:nvSpPr>
        <p:spPr>
          <a:xfrm rot="16200000">
            <a:off x="2378118" y="448035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9" name="직사각형 778"/>
          <p:cNvSpPr/>
          <p:nvPr/>
        </p:nvSpPr>
        <p:spPr>
          <a:xfrm rot="16200000">
            <a:off x="6161564" y="114163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1" name="직사각형 810"/>
          <p:cNvSpPr/>
          <p:nvPr/>
        </p:nvSpPr>
        <p:spPr>
          <a:xfrm rot="16200000">
            <a:off x="6161564" y="198773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2" name="직사각형 841"/>
          <p:cNvSpPr/>
          <p:nvPr/>
        </p:nvSpPr>
        <p:spPr>
          <a:xfrm rot="16200000">
            <a:off x="6155372" y="282386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2" name="직사각형 871"/>
          <p:cNvSpPr/>
          <p:nvPr/>
        </p:nvSpPr>
        <p:spPr>
          <a:xfrm rot="16200000">
            <a:off x="6151605" y="36353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1" name="직사각형 900"/>
          <p:cNvSpPr/>
          <p:nvPr/>
        </p:nvSpPr>
        <p:spPr>
          <a:xfrm rot="16200000">
            <a:off x="6150018" y="449147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34" name="직사각형 433"/>
          <p:cNvSpPr/>
          <p:nvPr/>
        </p:nvSpPr>
        <p:spPr>
          <a:xfrm rot="16200000">
            <a:off x="3611896" y="113401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3612174" y="198518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3612672" y="28169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3199390" y="362288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8" name="직사각형 437"/>
          <p:cNvSpPr/>
          <p:nvPr/>
        </p:nvSpPr>
        <p:spPr>
          <a:xfrm rot="16200000">
            <a:off x="3200010" y="447299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7579125" y="113781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5" name="직사각형 444"/>
          <p:cNvSpPr/>
          <p:nvPr/>
        </p:nvSpPr>
        <p:spPr>
          <a:xfrm rot="16200000">
            <a:off x="7579403" y="19889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6" name="직사각형 445"/>
          <p:cNvSpPr/>
          <p:nvPr/>
        </p:nvSpPr>
        <p:spPr>
          <a:xfrm rot="16200000">
            <a:off x="7579901" y="28207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7" name="직사각형 446"/>
          <p:cNvSpPr/>
          <p:nvPr/>
        </p:nvSpPr>
        <p:spPr>
          <a:xfrm rot="16200000">
            <a:off x="7166619" y="362668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8" name="직사각형 447"/>
          <p:cNvSpPr/>
          <p:nvPr/>
        </p:nvSpPr>
        <p:spPr>
          <a:xfrm rot="16200000">
            <a:off x="7167239" y="448314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0" name="직사각형 449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1" name="직사각형 450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2" name="직사각형 451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3" name="직사각형 452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4" name="직사각형 453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9" name="직사각형 458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2" name="직사각형 461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3" name="TextBox 462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64" name="TextBox 463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65" name="TextBox 464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66" name="TextBox 465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67" name="TextBox 466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68" name="TextBox 467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69" name="TextBox 468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70" name="TextBox 469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71" name="TextBox 470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72" name="TextBox 471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73" name="TextBox 472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74" name="TextBox 473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75" name="TextBox 474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76" name="TextBox 475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77" name="직사각형 476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8" name="직사각형 477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9" name="직사각형 478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80" name="직사각형 479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1" name="직사각형 480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2" name="직사각형 481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3" name="직사각형 482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4" name="직사각형 483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5" name="직사각형 484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6" name="직사각형 485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7" name="직사각형 486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88" name="직사각형 487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9" name="직사각형 488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0" name="직사각형 489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1" name="TextBox 490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94" name="TextBox 493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96" name="TextBox 495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97" name="TextBox 496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98" name="TextBox 497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99" name="TextBox 498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00" name="TextBox 499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01" name="TextBox 500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02" name="TextBox 501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03" name="TextBox 502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04" name="TextBox 503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05" name="TextBox 504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06" name="TextBox 505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07" name="TextBox 506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08" name="직사각형 507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9" name="직사각형 508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0" name="직사각형 509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11" name="직사각형 510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2" name="직사각형 511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3" name="직사각형 512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4" name="직사각형 513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5" name="직사각형 514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6" name="직사각형 515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7" name="직사각형 516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8" name="직사각형 517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9" name="직사각형 518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0" name="직사각형 519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21" name="직사각형 520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2" name="직사각형 521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3" name="직사각형 522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6" name="TextBox 52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27" name="TextBox 52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28" name="TextBox 52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29" name="TextBox 52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30" name="TextBox 52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31" name="TextBox 53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32" name="TextBox 53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33" name="TextBox 53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34" name="TextBox 53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35" name="TextBox 53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36" name="TextBox 53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37" name="TextBox 53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38" name="TextBox 53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39" name="TextBox 53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40" name="직사각형 53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1" name="직사각형 540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2" name="직사각형 541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43" name="직사각형 542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4" name="직사각형 543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5" name="직사각형 544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6" name="직사각형 545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7" name="직사각형 546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8" name="직사각형 547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9" name="직사각형 548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0" name="직사각형 549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51" name="직사각형 550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2" name="직사각형 551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3" name="직사각형 552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4" name="TextBox 553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55" name="TextBox 554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56" name="TextBox 555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57" name="TextBox 556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58" name="TextBox 557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59" name="TextBox 558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60" name="TextBox 559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61" name="TextBox 560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62" name="TextBox 561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63" name="TextBox 562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64" name="TextBox 563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65" name="TextBox 564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66" name="TextBox 565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67" name="TextBox 566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68" name="직사각형 567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9" name="직사각형 568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0" name="직사각형 569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71" name="직사각형 570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2" name="직사각형 571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3" name="직사각형 572"/>
          <p:cNvSpPr/>
          <p:nvPr/>
        </p:nvSpPr>
        <p:spPr>
          <a:xfrm rot="16200000">
            <a:off x="1869273" y="528117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74" name="직사각형 573"/>
          <p:cNvSpPr/>
          <p:nvPr/>
        </p:nvSpPr>
        <p:spPr>
          <a:xfrm rot="16200000">
            <a:off x="1861211" y="614967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75" name="직사각형 574"/>
          <p:cNvSpPr/>
          <p:nvPr/>
        </p:nvSpPr>
        <p:spPr>
          <a:xfrm rot="16200000">
            <a:off x="5840747" y="530383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76" name="직사각형 575"/>
          <p:cNvSpPr/>
          <p:nvPr/>
        </p:nvSpPr>
        <p:spPr>
          <a:xfrm rot="16200000">
            <a:off x="5832685" y="617232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78" name="직사각형 577"/>
          <p:cNvSpPr/>
          <p:nvPr/>
        </p:nvSpPr>
        <p:spPr>
          <a:xfrm rot="16200000">
            <a:off x="2573735" y="53706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79" name="직사각형 578"/>
          <p:cNvSpPr/>
          <p:nvPr/>
        </p:nvSpPr>
        <p:spPr>
          <a:xfrm rot="16200000">
            <a:off x="2576932" y="62449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80" name="직사각형 579"/>
          <p:cNvSpPr/>
          <p:nvPr/>
        </p:nvSpPr>
        <p:spPr>
          <a:xfrm rot="16200000">
            <a:off x="6550378" y="53796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81" name="직사각형 580"/>
          <p:cNvSpPr/>
          <p:nvPr/>
        </p:nvSpPr>
        <p:spPr>
          <a:xfrm rot="16200000">
            <a:off x="6553575" y="62539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82" name="오른쪽 중괄호 581"/>
          <p:cNvSpPr/>
          <p:nvPr/>
        </p:nvSpPr>
        <p:spPr>
          <a:xfrm>
            <a:off x="8717550" y="5073311"/>
            <a:ext cx="697269" cy="1599437"/>
          </a:xfrm>
          <a:prstGeom prst="rightBrace">
            <a:avLst>
              <a:gd name="adj1" fmla="val 2290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3" name="직사각형 582"/>
          <p:cNvSpPr/>
          <p:nvPr/>
        </p:nvSpPr>
        <p:spPr>
          <a:xfrm>
            <a:off x="9480376" y="1015759"/>
            <a:ext cx="2698016" cy="36791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From NR PDSCH</a:t>
            </a:r>
          </a:p>
          <a:p>
            <a:pPr algn="ctr"/>
            <a:endParaRPr lang="en-US" altLang="ko-KR" dirty="0"/>
          </a:p>
          <a:p>
            <a:pPr algn="ctr"/>
            <a:r>
              <a:rPr lang="en-US" altLang="ko-KR" dirty="0" smtClean="0"/>
              <a:t>From NR PUSCH type A</a:t>
            </a:r>
            <a:endParaRPr lang="ko-KR" altLang="en-US" dirty="0"/>
          </a:p>
        </p:txBody>
      </p:sp>
      <p:sp>
        <p:nvSpPr>
          <p:cNvPr id="584" name="직사각형 583"/>
          <p:cNvSpPr/>
          <p:nvPr/>
        </p:nvSpPr>
        <p:spPr>
          <a:xfrm>
            <a:off x="9486870" y="4970603"/>
            <a:ext cx="2698016" cy="170214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From NR PUSCH type B</a:t>
            </a:r>
            <a:endParaRPr lang="ko-KR" altLang="en-US" dirty="0"/>
          </a:p>
        </p:txBody>
      </p:sp>
      <p:sp>
        <p:nvSpPr>
          <p:cNvPr id="585" name="오른쪽 중괄호 584"/>
          <p:cNvSpPr/>
          <p:nvPr/>
        </p:nvSpPr>
        <p:spPr>
          <a:xfrm>
            <a:off x="8720545" y="1015759"/>
            <a:ext cx="697269" cy="3971346"/>
          </a:xfrm>
          <a:prstGeom prst="rightBrace">
            <a:avLst>
              <a:gd name="adj1" fmla="val 3055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7" name="직사각형 576"/>
          <p:cNvSpPr/>
          <p:nvPr/>
        </p:nvSpPr>
        <p:spPr>
          <a:xfrm>
            <a:off x="-7552" y="1227086"/>
            <a:ext cx="962083" cy="14080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</a:t>
            </a:r>
            <a:r>
              <a:rPr lang="en-US" altLang="ko-KR" sz="1000" b="1" dirty="0" smtClean="0">
                <a:solidFill>
                  <a:schemeClr val="tx1"/>
                </a:solidFill>
              </a:rPr>
              <a:t>PSSCH</a:t>
            </a:r>
          </a:p>
          <a:p>
            <a:pPr algn="ctr"/>
            <a:r>
              <a:rPr lang="en-US" altLang="ko-KR" sz="1000" b="1" dirty="0" smtClean="0">
                <a:solidFill>
                  <a:schemeClr val="tx1"/>
                </a:solidFill>
              </a:rPr>
              <a:t>(e.g., gap symbol, PSFCH, DL/UL)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6" name="직사각형 585"/>
          <p:cNvSpPr/>
          <p:nvPr/>
        </p:nvSpPr>
        <p:spPr>
          <a:xfrm>
            <a:off x="-25961" y="2840165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7" name="직사각형 586"/>
          <p:cNvSpPr/>
          <p:nvPr/>
        </p:nvSpPr>
        <p:spPr>
          <a:xfrm>
            <a:off x="-11258" y="3538911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8" name="직사각형 587"/>
          <p:cNvSpPr/>
          <p:nvPr/>
        </p:nvSpPr>
        <p:spPr>
          <a:xfrm>
            <a:off x="-15121" y="4286402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968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3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1870839" y="104023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34" name="직사각형 433"/>
          <p:cNvSpPr/>
          <p:nvPr/>
        </p:nvSpPr>
        <p:spPr>
          <a:xfrm rot="16200000">
            <a:off x="1877184" y="188611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1864712" y="2716776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1870078" y="35278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1869459" y="4392859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4" name="직사각형 453"/>
          <p:cNvSpPr/>
          <p:nvPr/>
        </p:nvSpPr>
        <p:spPr>
          <a:xfrm rot="16200000">
            <a:off x="5842313" y="106289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5848658" y="190877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5836186" y="273943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5841552" y="3550471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5840933" y="44155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0" name="직사각형 439"/>
          <p:cNvSpPr/>
          <p:nvPr/>
        </p:nvSpPr>
        <p:spPr>
          <a:xfrm rot="16200000">
            <a:off x="3814182" y="11254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1" name="직사각형 440"/>
          <p:cNvSpPr/>
          <p:nvPr/>
        </p:nvSpPr>
        <p:spPr>
          <a:xfrm rot="16200000">
            <a:off x="3415565" y="197517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2" name="직사각형 441"/>
          <p:cNvSpPr/>
          <p:nvPr/>
        </p:nvSpPr>
        <p:spPr>
          <a:xfrm rot="16200000">
            <a:off x="3400644" y="281398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3" name="직사각형 442"/>
          <p:cNvSpPr/>
          <p:nvPr/>
        </p:nvSpPr>
        <p:spPr>
          <a:xfrm rot="16200000">
            <a:off x="2989479" y="363045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2995125" y="447990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7" name="직사각형 446"/>
          <p:cNvSpPr/>
          <p:nvPr/>
        </p:nvSpPr>
        <p:spPr>
          <a:xfrm rot="16200000">
            <a:off x="7790825" y="11344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8" name="직사각형 447"/>
          <p:cNvSpPr/>
          <p:nvPr/>
        </p:nvSpPr>
        <p:spPr>
          <a:xfrm rot="16200000">
            <a:off x="7392208" y="198418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9" name="직사각형 448"/>
          <p:cNvSpPr/>
          <p:nvPr/>
        </p:nvSpPr>
        <p:spPr>
          <a:xfrm rot="16200000">
            <a:off x="7377287" y="282299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0" name="직사각형 449"/>
          <p:cNvSpPr/>
          <p:nvPr/>
        </p:nvSpPr>
        <p:spPr>
          <a:xfrm rot="16200000">
            <a:off x="6966122" y="363946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1" name="직사각형 450"/>
          <p:cNvSpPr/>
          <p:nvPr/>
        </p:nvSpPr>
        <p:spPr>
          <a:xfrm rot="16200000">
            <a:off x="6971768" y="448892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3" name="직사각형 462"/>
          <p:cNvSpPr/>
          <p:nvPr/>
        </p:nvSpPr>
        <p:spPr>
          <a:xfrm rot="16200000">
            <a:off x="2804443" y="11254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4" name="직사각형 463"/>
          <p:cNvSpPr/>
          <p:nvPr/>
        </p:nvSpPr>
        <p:spPr>
          <a:xfrm rot="16200000">
            <a:off x="2594523" y="196809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5" name="직사각형 464"/>
          <p:cNvSpPr/>
          <p:nvPr/>
        </p:nvSpPr>
        <p:spPr>
          <a:xfrm rot="16200000">
            <a:off x="2595094" y="280267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6" name="직사각형 465"/>
          <p:cNvSpPr/>
          <p:nvPr/>
        </p:nvSpPr>
        <p:spPr>
          <a:xfrm rot="16200000">
            <a:off x="2376255" y="362116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7" name="직사각형 466"/>
          <p:cNvSpPr/>
          <p:nvPr/>
        </p:nvSpPr>
        <p:spPr>
          <a:xfrm rot="16200000">
            <a:off x="2380930" y="447371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8" name="직사각형 467"/>
          <p:cNvSpPr/>
          <p:nvPr/>
        </p:nvSpPr>
        <p:spPr>
          <a:xfrm rot="16200000">
            <a:off x="6774600" y="114244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9" name="직사각형 468"/>
          <p:cNvSpPr/>
          <p:nvPr/>
        </p:nvSpPr>
        <p:spPr>
          <a:xfrm rot="16200000">
            <a:off x="6564680" y="19851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0" name="직사각형 469"/>
          <p:cNvSpPr/>
          <p:nvPr/>
        </p:nvSpPr>
        <p:spPr>
          <a:xfrm rot="16200000">
            <a:off x="6565251" y="281972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1" name="직사각형 470"/>
          <p:cNvSpPr/>
          <p:nvPr/>
        </p:nvSpPr>
        <p:spPr>
          <a:xfrm rot="16200000">
            <a:off x="6346412" y="363821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2" name="직사각형 471"/>
          <p:cNvSpPr/>
          <p:nvPr/>
        </p:nvSpPr>
        <p:spPr>
          <a:xfrm rot="16200000">
            <a:off x="6351087" y="449076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3" name="직사각형 472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4" name="직사각형 473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5" name="직사각형 474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6" name="직사각형 475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7" name="직사각형 476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8" name="직사각형 477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9" name="직사각형 478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0" name="직사각형 479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81" name="직사각형 480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2" name="직사각형 481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3" name="직사각형 482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4" name="TextBox 483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85" name="TextBox 484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6" name="TextBox 485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87" name="TextBox 486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88" name="TextBox 487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89" name="TextBox 488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90" name="TextBox 489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91" name="TextBox 490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94" name="TextBox 493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96" name="TextBox 495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97" name="TextBox 496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98" name="TextBox 497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9" name="TextBox 498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00" name="TextBox 499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01" name="직사각형 500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2" name="직사각형 501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3" name="직사각형 502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04" name="직사각형 503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5" name="직사각형 504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6" name="직사각형 505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7" name="직사각형 506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8" name="직사각형 507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9" name="직사각형 508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0" name="직사각형 509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1" name="직사각형 510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12" name="직사각형 511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3" name="직사각형 512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4" name="직사각형 513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5" name="TextBox 514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16" name="TextBox 515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17" name="TextBox 516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18" name="TextBox 517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19" name="TextBox 518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20" name="TextBox 519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21" name="TextBox 520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22" name="TextBox 521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23" name="TextBox 522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25" name="TextBox 524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26" name="TextBox 525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27" name="TextBox 526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28" name="TextBox 527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29" name="TextBox 528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30" name="직사각형 529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1" name="직사각형 530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2" name="직사각형 531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33" name="직사각형 532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4" name="직사각형 533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5" name="직사각형 534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6" name="직사각형 535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7" name="직사각형 536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8" name="직사각형 537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9" name="직사각형 538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0" name="직사각형 539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1" name="직사각형 540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2" name="직사각형 541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43" name="직사각형 542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4" name="직사각형 543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5" name="직사각형 544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6" name="TextBox 54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47" name="TextBox 54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48" name="TextBox 54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49" name="TextBox 54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50" name="TextBox 54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51" name="TextBox 55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52" name="TextBox 55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53" name="TextBox 55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54" name="TextBox 55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55" name="TextBox 55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56" name="TextBox 55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57" name="TextBox 55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58" name="TextBox 55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59" name="TextBox 55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60" name="직사각형 55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1" name="직사각형 560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2" name="직사각형 561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63" name="직사각형 562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4" name="직사각형 563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5" name="직사각형 564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6" name="직사각형 565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7" name="직사각형 566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8" name="직사각형 567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9" name="직사각형 568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0" name="직사각형 569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71" name="직사각형 570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2" name="직사각형 571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3" name="직사각형 572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4" name="TextBox 573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75" name="TextBox 574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76" name="TextBox 575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77" name="TextBox 576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78" name="TextBox 577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79" name="TextBox 578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80" name="TextBox 579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81" name="TextBox 580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82" name="TextBox 581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83" name="TextBox 582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84" name="TextBox 583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85" name="TextBox 584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86" name="TextBox 585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87" name="TextBox 586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88" name="직사각형 587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9" name="직사각형 588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0" name="직사각형 589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91" name="직사각형 590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2" name="직사각형 591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3" name="직사각형 592"/>
          <p:cNvSpPr/>
          <p:nvPr/>
        </p:nvSpPr>
        <p:spPr>
          <a:xfrm rot="16200000">
            <a:off x="1869273" y="528117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4" name="직사각형 593"/>
          <p:cNvSpPr/>
          <p:nvPr/>
        </p:nvSpPr>
        <p:spPr>
          <a:xfrm rot="16200000">
            <a:off x="1861211" y="614967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5" name="직사각형 594"/>
          <p:cNvSpPr/>
          <p:nvPr/>
        </p:nvSpPr>
        <p:spPr>
          <a:xfrm rot="16200000">
            <a:off x="5840747" y="530383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6" name="직사각형 595"/>
          <p:cNvSpPr/>
          <p:nvPr/>
        </p:nvSpPr>
        <p:spPr>
          <a:xfrm rot="16200000">
            <a:off x="5832685" y="617232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7" name="직사각형 596"/>
          <p:cNvSpPr/>
          <p:nvPr/>
        </p:nvSpPr>
        <p:spPr>
          <a:xfrm rot="16200000">
            <a:off x="2573735" y="53706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8" name="직사각형 597"/>
          <p:cNvSpPr/>
          <p:nvPr/>
        </p:nvSpPr>
        <p:spPr>
          <a:xfrm rot="16200000">
            <a:off x="2576932" y="62449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9" name="직사각형 598"/>
          <p:cNvSpPr/>
          <p:nvPr/>
        </p:nvSpPr>
        <p:spPr>
          <a:xfrm rot="16200000">
            <a:off x="6550378" y="53796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0" name="직사각형 599"/>
          <p:cNvSpPr/>
          <p:nvPr/>
        </p:nvSpPr>
        <p:spPr>
          <a:xfrm rot="16200000">
            <a:off x="6553575" y="62539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2" name="직사각형 601"/>
          <p:cNvSpPr/>
          <p:nvPr/>
        </p:nvSpPr>
        <p:spPr>
          <a:xfrm>
            <a:off x="9464912" y="1101193"/>
            <a:ext cx="2698016" cy="550057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From NR PUSCH type B</a:t>
            </a:r>
            <a:endParaRPr lang="ko-KR" altLang="en-US" dirty="0"/>
          </a:p>
        </p:txBody>
      </p:sp>
      <p:sp>
        <p:nvSpPr>
          <p:cNvPr id="603" name="오른쪽 중괄호 602"/>
          <p:cNvSpPr/>
          <p:nvPr/>
        </p:nvSpPr>
        <p:spPr>
          <a:xfrm>
            <a:off x="8695115" y="937788"/>
            <a:ext cx="697269" cy="5705931"/>
          </a:xfrm>
          <a:prstGeom prst="rightBrace">
            <a:avLst>
              <a:gd name="adj1" fmla="val 6661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9" name="직사각형 458"/>
          <p:cNvSpPr/>
          <p:nvPr/>
        </p:nvSpPr>
        <p:spPr>
          <a:xfrm>
            <a:off x="-7552" y="1227086"/>
            <a:ext cx="962083" cy="14080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</a:t>
            </a:r>
            <a:r>
              <a:rPr lang="en-US" altLang="ko-KR" sz="1000" b="1" dirty="0" smtClean="0">
                <a:solidFill>
                  <a:schemeClr val="tx1"/>
                </a:solidFill>
              </a:rPr>
              <a:t>PSSCH</a:t>
            </a:r>
          </a:p>
          <a:p>
            <a:pPr algn="ctr"/>
            <a:r>
              <a:rPr lang="en-US" altLang="ko-KR" sz="1000" b="1" dirty="0" smtClean="0">
                <a:solidFill>
                  <a:schemeClr val="tx1"/>
                </a:solidFill>
              </a:rPr>
              <a:t>(e.g., gap symbol, PSFCH, DL/UL)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2" name="직사각형 461"/>
          <p:cNvSpPr/>
          <p:nvPr/>
        </p:nvSpPr>
        <p:spPr>
          <a:xfrm>
            <a:off x="-25961" y="2840165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1" name="직사각형 600"/>
          <p:cNvSpPr/>
          <p:nvPr/>
        </p:nvSpPr>
        <p:spPr>
          <a:xfrm>
            <a:off x="-11258" y="3538911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4" name="직사각형 603"/>
          <p:cNvSpPr/>
          <p:nvPr/>
        </p:nvSpPr>
        <p:spPr>
          <a:xfrm>
            <a:off x="-15121" y="4286402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081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4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1870839" y="104023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34" name="직사각형 433"/>
          <p:cNvSpPr/>
          <p:nvPr/>
        </p:nvSpPr>
        <p:spPr>
          <a:xfrm rot="16200000">
            <a:off x="1877184" y="188611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1864712" y="2716776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1870078" y="35278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1869459" y="4392859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4" name="직사각형 453"/>
          <p:cNvSpPr/>
          <p:nvPr/>
        </p:nvSpPr>
        <p:spPr>
          <a:xfrm rot="16200000">
            <a:off x="5842313" y="106289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5848658" y="190877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5836186" y="273943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5841552" y="3550471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5840933" y="44155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0" name="직사각형 439"/>
          <p:cNvSpPr/>
          <p:nvPr/>
        </p:nvSpPr>
        <p:spPr>
          <a:xfrm rot="16200000">
            <a:off x="3617300" y="113295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3" name="직사각형 442"/>
          <p:cNvSpPr/>
          <p:nvPr/>
        </p:nvSpPr>
        <p:spPr>
          <a:xfrm rot="16200000">
            <a:off x="2989479" y="363045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2995125" y="447990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0" name="직사각형 449"/>
          <p:cNvSpPr/>
          <p:nvPr/>
        </p:nvSpPr>
        <p:spPr>
          <a:xfrm rot="16200000">
            <a:off x="6966122" y="363946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1" name="직사각형 450"/>
          <p:cNvSpPr/>
          <p:nvPr/>
        </p:nvSpPr>
        <p:spPr>
          <a:xfrm rot="16200000">
            <a:off x="6971768" y="448892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3" name="직사각형 462"/>
          <p:cNvSpPr/>
          <p:nvPr/>
        </p:nvSpPr>
        <p:spPr>
          <a:xfrm rot="16200000">
            <a:off x="3003352" y="113151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6" name="직사각형 465"/>
          <p:cNvSpPr/>
          <p:nvPr/>
        </p:nvSpPr>
        <p:spPr>
          <a:xfrm rot="16200000">
            <a:off x="2376255" y="362116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7" name="직사각형 466"/>
          <p:cNvSpPr/>
          <p:nvPr/>
        </p:nvSpPr>
        <p:spPr>
          <a:xfrm rot="16200000">
            <a:off x="2380930" y="447371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1" name="직사각형 470"/>
          <p:cNvSpPr/>
          <p:nvPr/>
        </p:nvSpPr>
        <p:spPr>
          <a:xfrm rot="16200000">
            <a:off x="6346412" y="363821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2" name="직사각형 471"/>
          <p:cNvSpPr/>
          <p:nvPr/>
        </p:nvSpPr>
        <p:spPr>
          <a:xfrm rot="16200000">
            <a:off x="6351087" y="449076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3" name="직사각형 472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4" name="직사각형 473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5" name="직사각형 474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6" name="직사각형 475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7" name="직사각형 476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8" name="직사각형 477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9" name="직사각형 478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0" name="직사각형 479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81" name="직사각형 480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2" name="직사각형 481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3" name="직사각형 482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4" name="TextBox 483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85" name="TextBox 484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6" name="TextBox 485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87" name="TextBox 486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88" name="TextBox 487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89" name="TextBox 488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90" name="TextBox 489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91" name="TextBox 490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94" name="TextBox 493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96" name="TextBox 495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97" name="TextBox 496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98" name="TextBox 497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9" name="TextBox 498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00" name="TextBox 499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01" name="직사각형 500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2" name="직사각형 501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3" name="직사각형 502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04" name="직사각형 503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5" name="직사각형 504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6" name="직사각형 505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7" name="직사각형 506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8" name="직사각형 507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9" name="직사각형 508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0" name="직사각형 509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1" name="직사각형 510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12" name="직사각형 511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3" name="직사각형 512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4" name="직사각형 513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5" name="TextBox 514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16" name="TextBox 515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17" name="TextBox 516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18" name="TextBox 517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19" name="TextBox 518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20" name="TextBox 519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21" name="TextBox 520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22" name="TextBox 521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23" name="TextBox 522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25" name="TextBox 524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26" name="TextBox 525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27" name="TextBox 526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28" name="TextBox 527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29" name="TextBox 528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30" name="직사각형 529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1" name="직사각형 530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2" name="직사각형 531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33" name="직사각형 532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4" name="직사각형 533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5" name="직사각형 534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6" name="직사각형 535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7" name="직사각형 536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8" name="직사각형 537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9" name="직사각형 538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0" name="직사각형 539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1" name="직사각형 540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2" name="직사각형 541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43" name="직사각형 542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4" name="직사각형 543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5" name="직사각형 544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6" name="TextBox 54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47" name="TextBox 54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48" name="TextBox 54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49" name="TextBox 54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50" name="TextBox 54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51" name="TextBox 55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52" name="TextBox 55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53" name="TextBox 55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54" name="TextBox 55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55" name="TextBox 55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56" name="TextBox 55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57" name="TextBox 55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58" name="TextBox 55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59" name="TextBox 55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60" name="직사각형 55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1" name="직사각형 560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2" name="직사각형 561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63" name="직사각형 562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4" name="직사각형 563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5" name="직사각형 564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6" name="직사각형 565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7" name="직사각형 566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8" name="직사각형 567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9" name="직사각형 568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0" name="직사각형 569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71" name="직사각형 570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2" name="직사각형 571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3" name="직사각형 572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4" name="TextBox 573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75" name="TextBox 574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76" name="TextBox 575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77" name="TextBox 576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78" name="TextBox 577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79" name="TextBox 578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80" name="TextBox 579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81" name="TextBox 580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82" name="TextBox 581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83" name="TextBox 582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84" name="TextBox 583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85" name="TextBox 584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86" name="TextBox 585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87" name="TextBox 586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88" name="직사각형 587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9" name="직사각형 588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0" name="직사각형 589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91" name="직사각형 590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2" name="직사각형 591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3" name="직사각형 592"/>
          <p:cNvSpPr/>
          <p:nvPr/>
        </p:nvSpPr>
        <p:spPr>
          <a:xfrm rot="16200000">
            <a:off x="1869273" y="528117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4" name="직사각형 593"/>
          <p:cNvSpPr/>
          <p:nvPr/>
        </p:nvSpPr>
        <p:spPr>
          <a:xfrm rot="16200000">
            <a:off x="1861211" y="614967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5" name="직사각형 594"/>
          <p:cNvSpPr/>
          <p:nvPr/>
        </p:nvSpPr>
        <p:spPr>
          <a:xfrm rot="16200000">
            <a:off x="5840747" y="530383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6" name="직사각형 595"/>
          <p:cNvSpPr/>
          <p:nvPr/>
        </p:nvSpPr>
        <p:spPr>
          <a:xfrm rot="16200000">
            <a:off x="5832685" y="617232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7" name="직사각형 596"/>
          <p:cNvSpPr/>
          <p:nvPr/>
        </p:nvSpPr>
        <p:spPr>
          <a:xfrm rot="16200000">
            <a:off x="2573735" y="53706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8" name="직사각형 597"/>
          <p:cNvSpPr/>
          <p:nvPr/>
        </p:nvSpPr>
        <p:spPr>
          <a:xfrm rot="16200000">
            <a:off x="2576932" y="62449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9" name="직사각형 598"/>
          <p:cNvSpPr/>
          <p:nvPr/>
        </p:nvSpPr>
        <p:spPr>
          <a:xfrm rot="16200000">
            <a:off x="6550378" y="53796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0" name="직사각형 599"/>
          <p:cNvSpPr/>
          <p:nvPr/>
        </p:nvSpPr>
        <p:spPr>
          <a:xfrm rot="16200000">
            <a:off x="6553575" y="62539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9" name="직사각형 458"/>
          <p:cNvSpPr/>
          <p:nvPr/>
        </p:nvSpPr>
        <p:spPr>
          <a:xfrm rot="16200000">
            <a:off x="2390860" y="113231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2" name="직사각형 461"/>
          <p:cNvSpPr/>
          <p:nvPr/>
        </p:nvSpPr>
        <p:spPr>
          <a:xfrm rot="16200000">
            <a:off x="3618543" y="197633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1" name="직사각형 600"/>
          <p:cNvSpPr/>
          <p:nvPr/>
        </p:nvSpPr>
        <p:spPr>
          <a:xfrm rot="16200000">
            <a:off x="3004595" y="197489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2" name="직사각형 601"/>
          <p:cNvSpPr/>
          <p:nvPr/>
        </p:nvSpPr>
        <p:spPr>
          <a:xfrm rot="16200000">
            <a:off x="2392103" y="197569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3" name="직사각형 602"/>
          <p:cNvSpPr/>
          <p:nvPr/>
        </p:nvSpPr>
        <p:spPr>
          <a:xfrm rot="16200000">
            <a:off x="3609082" y="280487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4" name="직사각형 603"/>
          <p:cNvSpPr/>
          <p:nvPr/>
        </p:nvSpPr>
        <p:spPr>
          <a:xfrm rot="16200000">
            <a:off x="2995134" y="280344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5" name="직사각형 604"/>
          <p:cNvSpPr/>
          <p:nvPr/>
        </p:nvSpPr>
        <p:spPr>
          <a:xfrm rot="16200000">
            <a:off x="2382642" y="28042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6" name="직사각형 605"/>
          <p:cNvSpPr/>
          <p:nvPr/>
        </p:nvSpPr>
        <p:spPr>
          <a:xfrm rot="16200000">
            <a:off x="7592395" y="114576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7" name="직사각형 606"/>
          <p:cNvSpPr/>
          <p:nvPr/>
        </p:nvSpPr>
        <p:spPr>
          <a:xfrm rot="16200000">
            <a:off x="6978447" y="114432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8" name="직사각형 607"/>
          <p:cNvSpPr/>
          <p:nvPr/>
        </p:nvSpPr>
        <p:spPr>
          <a:xfrm rot="16200000">
            <a:off x="6365955" y="114512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9" name="직사각형 608"/>
          <p:cNvSpPr/>
          <p:nvPr/>
        </p:nvSpPr>
        <p:spPr>
          <a:xfrm rot="16200000">
            <a:off x="7593638" y="198914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0" name="직사각형 609"/>
          <p:cNvSpPr/>
          <p:nvPr/>
        </p:nvSpPr>
        <p:spPr>
          <a:xfrm rot="16200000">
            <a:off x="6979690" y="198770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1" name="직사각형 610"/>
          <p:cNvSpPr/>
          <p:nvPr/>
        </p:nvSpPr>
        <p:spPr>
          <a:xfrm rot="16200000">
            <a:off x="6367198" y="198850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2" name="직사각형 611"/>
          <p:cNvSpPr/>
          <p:nvPr/>
        </p:nvSpPr>
        <p:spPr>
          <a:xfrm rot="16200000">
            <a:off x="7584177" y="281768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3" name="직사각형 612"/>
          <p:cNvSpPr/>
          <p:nvPr/>
        </p:nvSpPr>
        <p:spPr>
          <a:xfrm rot="16200000">
            <a:off x="6970229" y="281624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4" name="직사각형 613"/>
          <p:cNvSpPr/>
          <p:nvPr/>
        </p:nvSpPr>
        <p:spPr>
          <a:xfrm rot="16200000">
            <a:off x="6357737" y="281704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5" name="직사각형 464"/>
          <p:cNvSpPr/>
          <p:nvPr/>
        </p:nvSpPr>
        <p:spPr>
          <a:xfrm>
            <a:off x="9464912" y="1101193"/>
            <a:ext cx="2698016" cy="550057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From NR PUSCH type B</a:t>
            </a:r>
            <a:endParaRPr lang="ko-KR" altLang="en-US" dirty="0"/>
          </a:p>
        </p:txBody>
      </p:sp>
      <p:sp>
        <p:nvSpPr>
          <p:cNvPr id="468" name="오른쪽 중괄호 467"/>
          <p:cNvSpPr/>
          <p:nvPr/>
        </p:nvSpPr>
        <p:spPr>
          <a:xfrm>
            <a:off x="8695115" y="937788"/>
            <a:ext cx="697269" cy="5705931"/>
          </a:xfrm>
          <a:prstGeom prst="rightBrace">
            <a:avLst>
              <a:gd name="adj1" fmla="val 6661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9" name="직사각형 468"/>
          <p:cNvSpPr/>
          <p:nvPr/>
        </p:nvSpPr>
        <p:spPr>
          <a:xfrm>
            <a:off x="-7552" y="1227086"/>
            <a:ext cx="962083" cy="14080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</a:t>
            </a:r>
            <a:r>
              <a:rPr lang="en-US" altLang="ko-KR" sz="1000" b="1" dirty="0" smtClean="0">
                <a:solidFill>
                  <a:schemeClr val="tx1"/>
                </a:solidFill>
              </a:rPr>
              <a:t>PSSCH</a:t>
            </a:r>
          </a:p>
          <a:p>
            <a:pPr algn="ctr"/>
            <a:r>
              <a:rPr lang="en-US" altLang="ko-KR" sz="1000" b="1" dirty="0" smtClean="0">
                <a:solidFill>
                  <a:schemeClr val="tx1"/>
                </a:solidFill>
              </a:rPr>
              <a:t>(e.g., gap symbol, PSFCH, DL/UL)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0" name="직사각형 469"/>
          <p:cNvSpPr/>
          <p:nvPr/>
        </p:nvSpPr>
        <p:spPr>
          <a:xfrm>
            <a:off x="-25961" y="2840165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5" name="직사각형 614"/>
          <p:cNvSpPr/>
          <p:nvPr/>
        </p:nvSpPr>
        <p:spPr>
          <a:xfrm>
            <a:off x="-11258" y="3538911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6" name="직사각형 615"/>
          <p:cNvSpPr/>
          <p:nvPr/>
        </p:nvSpPr>
        <p:spPr>
          <a:xfrm>
            <a:off x="-15121" y="4286402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5701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2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2391354" y="112168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4" name="직사각형 233"/>
          <p:cNvSpPr/>
          <p:nvPr/>
        </p:nvSpPr>
        <p:spPr>
          <a:xfrm>
            <a:off x="-7552" y="1227087"/>
            <a:ext cx="962083" cy="71077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5" name="직사각형 234"/>
          <p:cNvSpPr/>
          <p:nvPr/>
        </p:nvSpPr>
        <p:spPr>
          <a:xfrm>
            <a:off x="-18392" y="2217318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6" name="직사각형 235"/>
          <p:cNvSpPr/>
          <p:nvPr/>
        </p:nvSpPr>
        <p:spPr>
          <a:xfrm>
            <a:off x="-3689" y="2916064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7" name="직사각형 236"/>
          <p:cNvSpPr/>
          <p:nvPr/>
        </p:nvSpPr>
        <p:spPr>
          <a:xfrm>
            <a:off x="-7552" y="3663555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7" name="직사각형 276"/>
          <p:cNvSpPr/>
          <p:nvPr/>
        </p:nvSpPr>
        <p:spPr>
          <a:xfrm rot="16200000">
            <a:off x="2389664" y="19766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9" name="직사각형 308"/>
          <p:cNvSpPr/>
          <p:nvPr/>
        </p:nvSpPr>
        <p:spPr>
          <a:xfrm rot="16200000">
            <a:off x="2383472" y="28127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1" name="직사각형 340"/>
          <p:cNvSpPr/>
          <p:nvPr/>
        </p:nvSpPr>
        <p:spPr>
          <a:xfrm rot="16200000">
            <a:off x="2379705" y="36242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5" name="직사각형 524"/>
          <p:cNvSpPr/>
          <p:nvPr/>
        </p:nvSpPr>
        <p:spPr>
          <a:xfrm rot="16200000">
            <a:off x="2378118" y="448035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35" name="직사각형 634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64" name="직사각형 663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65" name="직사각형 664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3" name="직사각형 692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4" name="직사각형 693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5" name="직사각형 694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6" name="직사각형 695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7" name="직사각형 696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98" name="직사각형 697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9" name="직사각형 698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00" name="직사각형 699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01" name="TextBox 700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02" name="TextBox 701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03" name="TextBox 702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04" name="TextBox 703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05" name="TextBox 704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06" name="TextBox 705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07" name="TextBox 706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08" name="TextBox 707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09" name="TextBox 708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10" name="TextBox 709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11" name="TextBox 710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12" name="TextBox 711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13" name="TextBox 712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14" name="TextBox 713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16" name="직사각형 715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17" name="직사각형 716"/>
          <p:cNvSpPr/>
          <p:nvPr/>
        </p:nvSpPr>
        <p:spPr>
          <a:xfrm rot="16200000">
            <a:off x="2373195" y="53736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18" name="직사각형 717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19" name="직사각형 718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20" name="직사각형 719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1" name="직사각형 720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2" name="직사각형 721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3" name="직사각형 722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4" name="직사각형 723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5" name="직사각형 724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7" name="직사각형 726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8" name="직사각형 727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29" name="직사각형 728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0" name="직사각형 729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1" name="직사각형 730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2" name="TextBox 731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33" name="TextBox 732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34" name="TextBox 733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35" name="TextBox 734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36" name="TextBox 735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37" name="TextBox 736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38" name="TextBox 737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39" name="TextBox 738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40" name="TextBox 739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41" name="TextBox 740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42" name="TextBox 741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43" name="TextBox 742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44" name="TextBox 743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45" name="TextBox 744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46" name="직사각형 745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7" name="직사각형 746"/>
          <p:cNvSpPr/>
          <p:nvPr/>
        </p:nvSpPr>
        <p:spPr>
          <a:xfrm rot="16200000">
            <a:off x="2373195" y="624010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48" name="직사각형 747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9" name="직사각형 748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0" name="직사각형 749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1" name="직사각형 750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9" name="직사각형 778"/>
          <p:cNvSpPr/>
          <p:nvPr/>
        </p:nvSpPr>
        <p:spPr>
          <a:xfrm rot="16200000">
            <a:off x="6161564" y="114163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1" name="직사각형 810"/>
          <p:cNvSpPr/>
          <p:nvPr/>
        </p:nvSpPr>
        <p:spPr>
          <a:xfrm rot="16200000">
            <a:off x="6161564" y="198773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2" name="직사각형 841"/>
          <p:cNvSpPr/>
          <p:nvPr/>
        </p:nvSpPr>
        <p:spPr>
          <a:xfrm rot="16200000">
            <a:off x="6155372" y="282386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2" name="직사각형 871"/>
          <p:cNvSpPr/>
          <p:nvPr/>
        </p:nvSpPr>
        <p:spPr>
          <a:xfrm rot="16200000">
            <a:off x="6151605" y="36353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1" name="직사각형 900"/>
          <p:cNvSpPr/>
          <p:nvPr/>
        </p:nvSpPr>
        <p:spPr>
          <a:xfrm rot="16200000">
            <a:off x="6150018" y="449147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05" name="직사각형 904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6" name="직사각형 905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7" name="직사각형 906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8" name="직사각형 907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9" name="직사각형 908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0" name="직사각형 909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1" name="직사각형 910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2" name="직사각형 911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13" name="직사각형 912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4" name="직사각형 913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5" name="직사각형 914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6" name="TextBox 91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17" name="TextBox 91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18" name="TextBox 91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19" name="TextBox 91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20" name="TextBox 91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21" name="TextBox 92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22" name="TextBox 92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23" name="TextBox 92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24" name="TextBox 92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25" name="TextBox 92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26" name="TextBox 92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27" name="TextBox 92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28" name="TextBox 92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29" name="TextBox 92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30" name="직사각형 92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1" name="직사각형 930"/>
          <p:cNvSpPr/>
          <p:nvPr/>
        </p:nvSpPr>
        <p:spPr>
          <a:xfrm rot="16200000">
            <a:off x="6145095" y="53848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32" name="직사각형 931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3" name="직사각형 932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34" name="직사각형 933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5" name="직사각형 934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6" name="직사각형 935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7" name="직사각형 936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8" name="직사각형 937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9" name="직사각형 938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0" name="직사각형 939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1" name="직사각형 940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42" name="직사각형 941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3" name="직사각형 942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4" name="직사각형 943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5" name="TextBox 944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46" name="TextBox 945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47" name="TextBox 946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48" name="TextBox 947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49" name="TextBox 948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50" name="TextBox 949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51" name="TextBox 950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52" name="TextBox 951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53" name="TextBox 952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54" name="TextBox 953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55" name="TextBox 954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56" name="TextBox 955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57" name="TextBox 956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58" name="TextBox 957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59" name="직사각형 958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0" name="직사각형 959"/>
          <p:cNvSpPr/>
          <p:nvPr/>
        </p:nvSpPr>
        <p:spPr>
          <a:xfrm rot="16200000">
            <a:off x="6145095" y="625122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61" name="직사각형 960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2" name="직사각형 961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63" name="직사각형 962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4" name="직사각형 963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0107830" y="312687"/>
            <a:ext cx="185873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PDSCH DMRS pattern</a:t>
            </a:r>
            <a:endParaRPr lang="ko-KR" altLang="en-US" dirty="0"/>
          </a:p>
        </p:txBody>
      </p:sp>
      <p:sp>
        <p:nvSpPr>
          <p:cNvPr id="434" name="직사각형 433"/>
          <p:cNvSpPr/>
          <p:nvPr/>
        </p:nvSpPr>
        <p:spPr>
          <a:xfrm rot="16200000">
            <a:off x="3611896" y="113401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3612174" y="198518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3612672" y="28169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3199390" y="362288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8" name="직사각형 437"/>
          <p:cNvSpPr/>
          <p:nvPr/>
        </p:nvSpPr>
        <p:spPr>
          <a:xfrm rot="16200000">
            <a:off x="3200010" y="447299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7579125" y="113781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5" name="직사각형 444"/>
          <p:cNvSpPr/>
          <p:nvPr/>
        </p:nvSpPr>
        <p:spPr>
          <a:xfrm rot="16200000">
            <a:off x="7579403" y="19889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6" name="직사각형 445"/>
          <p:cNvSpPr/>
          <p:nvPr/>
        </p:nvSpPr>
        <p:spPr>
          <a:xfrm rot="16200000">
            <a:off x="7579901" y="28207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7" name="직사각형 446"/>
          <p:cNvSpPr/>
          <p:nvPr/>
        </p:nvSpPr>
        <p:spPr>
          <a:xfrm rot="16200000">
            <a:off x="7166619" y="362668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8" name="직사각형 447"/>
          <p:cNvSpPr/>
          <p:nvPr/>
        </p:nvSpPr>
        <p:spPr>
          <a:xfrm rot="16200000">
            <a:off x="7167239" y="447679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77" name="직사각형 576"/>
          <p:cNvSpPr/>
          <p:nvPr/>
        </p:nvSpPr>
        <p:spPr>
          <a:xfrm>
            <a:off x="10107830" y="1538799"/>
            <a:ext cx="185873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PUSCH type A DMRS pattern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86385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2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1870839" y="104023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4" name="직사각형 233"/>
          <p:cNvSpPr/>
          <p:nvPr/>
        </p:nvSpPr>
        <p:spPr>
          <a:xfrm>
            <a:off x="-7552" y="1227087"/>
            <a:ext cx="962083" cy="71077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5" name="직사각형 234"/>
          <p:cNvSpPr/>
          <p:nvPr/>
        </p:nvSpPr>
        <p:spPr>
          <a:xfrm>
            <a:off x="-18392" y="2217318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6" name="직사각형 235"/>
          <p:cNvSpPr/>
          <p:nvPr/>
        </p:nvSpPr>
        <p:spPr>
          <a:xfrm>
            <a:off x="-3689" y="2916064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7" name="직사각형 236"/>
          <p:cNvSpPr/>
          <p:nvPr/>
        </p:nvSpPr>
        <p:spPr>
          <a:xfrm>
            <a:off x="-7552" y="3663555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35" name="직사각형 634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64" name="직사각형 663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65" name="직사각형 664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3" name="직사각형 692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4" name="직사각형 693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5" name="직사각형 694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6" name="직사각형 695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7" name="직사각형 696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98" name="직사각형 697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9" name="직사각형 698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00" name="직사각형 699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01" name="TextBox 700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02" name="TextBox 701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03" name="TextBox 702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04" name="TextBox 703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05" name="TextBox 704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06" name="TextBox 705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07" name="TextBox 706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08" name="TextBox 707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09" name="TextBox 708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10" name="TextBox 709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11" name="TextBox 710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12" name="TextBox 711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13" name="TextBox 712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14" name="TextBox 713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16" name="직사각형 715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18" name="직사각형 717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19" name="직사각형 718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20" name="직사각형 719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1" name="직사각형 720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2" name="직사각형 721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3" name="직사각형 722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4" name="직사각형 723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5" name="직사각형 724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7" name="직사각형 726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8" name="직사각형 727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29" name="직사각형 728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0" name="직사각형 729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1" name="직사각형 730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2" name="TextBox 731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33" name="TextBox 732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34" name="TextBox 733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35" name="TextBox 734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36" name="TextBox 735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37" name="TextBox 736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38" name="TextBox 737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39" name="TextBox 738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40" name="TextBox 739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41" name="TextBox 740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42" name="TextBox 741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43" name="TextBox 742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44" name="TextBox 743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45" name="TextBox 744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46" name="직사각형 745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8" name="직사각형 747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9" name="직사각형 748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0" name="직사각형 749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1" name="직사각형 750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05" name="직사각형 904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6" name="직사각형 905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7" name="직사각형 906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8" name="직사각형 907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9" name="직사각형 908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0" name="직사각형 909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1" name="직사각형 910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2" name="직사각형 911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13" name="직사각형 912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4" name="직사각형 913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5" name="직사각형 914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6" name="TextBox 91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17" name="TextBox 91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18" name="TextBox 91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19" name="TextBox 91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20" name="TextBox 91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21" name="TextBox 92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22" name="TextBox 92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23" name="TextBox 92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24" name="TextBox 92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25" name="TextBox 92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26" name="TextBox 92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27" name="TextBox 92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28" name="TextBox 92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29" name="TextBox 92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30" name="직사각형 92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2" name="직사각형 931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3" name="직사각형 932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34" name="직사각형 933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5" name="직사각형 934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6" name="직사각형 935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7" name="직사각형 936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8" name="직사각형 937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9" name="직사각형 938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0" name="직사각형 939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1" name="직사각형 940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42" name="직사각형 941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3" name="직사각형 942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4" name="직사각형 943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5" name="TextBox 944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46" name="TextBox 945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47" name="TextBox 946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48" name="TextBox 947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49" name="TextBox 948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50" name="TextBox 949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51" name="TextBox 950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52" name="TextBox 951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53" name="TextBox 952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54" name="TextBox 953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55" name="TextBox 954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56" name="TextBox 955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57" name="TextBox 956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58" name="TextBox 957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59" name="직사각형 958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1" name="직사각형 960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2" name="직사각형 961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63" name="직사각형 962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4" name="직사각형 963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34" name="직사각형 433"/>
          <p:cNvSpPr/>
          <p:nvPr/>
        </p:nvSpPr>
        <p:spPr>
          <a:xfrm rot="16200000">
            <a:off x="1877184" y="188611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1864712" y="2716776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1870078" y="35278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1869459" y="4392859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8" name="직사각형 437"/>
          <p:cNvSpPr/>
          <p:nvPr/>
        </p:nvSpPr>
        <p:spPr>
          <a:xfrm rot="16200000">
            <a:off x="1869273" y="528117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9" name="직사각형 438"/>
          <p:cNvSpPr/>
          <p:nvPr/>
        </p:nvSpPr>
        <p:spPr>
          <a:xfrm rot="16200000">
            <a:off x="1861211" y="614967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4" name="직사각형 453"/>
          <p:cNvSpPr/>
          <p:nvPr/>
        </p:nvSpPr>
        <p:spPr>
          <a:xfrm rot="16200000">
            <a:off x="5842313" y="106289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5848658" y="190877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5836186" y="273943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5841552" y="3550471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5840933" y="44155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9" name="직사각형 458"/>
          <p:cNvSpPr/>
          <p:nvPr/>
        </p:nvSpPr>
        <p:spPr>
          <a:xfrm rot="16200000">
            <a:off x="5840747" y="530383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2" name="직사각형 461"/>
          <p:cNvSpPr/>
          <p:nvPr/>
        </p:nvSpPr>
        <p:spPr>
          <a:xfrm rot="16200000">
            <a:off x="5832685" y="617232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0" name="직사각형 439"/>
          <p:cNvSpPr/>
          <p:nvPr/>
        </p:nvSpPr>
        <p:spPr>
          <a:xfrm rot="16200000">
            <a:off x="3814182" y="11254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1" name="직사각형 440"/>
          <p:cNvSpPr/>
          <p:nvPr/>
        </p:nvSpPr>
        <p:spPr>
          <a:xfrm rot="16200000">
            <a:off x="3415565" y="197517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2" name="직사각형 441"/>
          <p:cNvSpPr/>
          <p:nvPr/>
        </p:nvSpPr>
        <p:spPr>
          <a:xfrm rot="16200000">
            <a:off x="3400644" y="281398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3" name="직사각형 442"/>
          <p:cNvSpPr/>
          <p:nvPr/>
        </p:nvSpPr>
        <p:spPr>
          <a:xfrm rot="16200000">
            <a:off x="2989479" y="363045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2995125" y="447990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5" name="직사각형 444"/>
          <p:cNvSpPr/>
          <p:nvPr/>
        </p:nvSpPr>
        <p:spPr>
          <a:xfrm rot="16200000">
            <a:off x="2573735" y="53706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6" name="직사각형 445"/>
          <p:cNvSpPr/>
          <p:nvPr/>
        </p:nvSpPr>
        <p:spPr>
          <a:xfrm rot="16200000">
            <a:off x="2576932" y="62449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7" name="직사각형 446"/>
          <p:cNvSpPr/>
          <p:nvPr/>
        </p:nvSpPr>
        <p:spPr>
          <a:xfrm rot="16200000">
            <a:off x="7790825" y="11344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8" name="직사각형 447"/>
          <p:cNvSpPr/>
          <p:nvPr/>
        </p:nvSpPr>
        <p:spPr>
          <a:xfrm rot="16200000">
            <a:off x="7392208" y="198418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9" name="직사각형 448"/>
          <p:cNvSpPr/>
          <p:nvPr/>
        </p:nvSpPr>
        <p:spPr>
          <a:xfrm rot="16200000">
            <a:off x="7377287" y="282299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0" name="직사각형 449"/>
          <p:cNvSpPr/>
          <p:nvPr/>
        </p:nvSpPr>
        <p:spPr>
          <a:xfrm rot="16200000">
            <a:off x="6966122" y="363946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1" name="직사각형 450"/>
          <p:cNvSpPr/>
          <p:nvPr/>
        </p:nvSpPr>
        <p:spPr>
          <a:xfrm rot="16200000">
            <a:off x="6971768" y="448892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2" name="직사각형 451"/>
          <p:cNvSpPr/>
          <p:nvPr/>
        </p:nvSpPr>
        <p:spPr>
          <a:xfrm rot="16200000">
            <a:off x="6550378" y="53796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3" name="직사각형 452"/>
          <p:cNvSpPr/>
          <p:nvPr/>
        </p:nvSpPr>
        <p:spPr>
          <a:xfrm rot="16200000">
            <a:off x="6553575" y="62539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3" name="직사각형 462"/>
          <p:cNvSpPr/>
          <p:nvPr/>
        </p:nvSpPr>
        <p:spPr>
          <a:xfrm>
            <a:off x="10107830" y="312687"/>
            <a:ext cx="1858730" cy="9144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PUSCH type B DMRS pattern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204131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3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2389664" y="113051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4" name="직사각형 233"/>
          <p:cNvSpPr/>
          <p:nvPr/>
        </p:nvSpPr>
        <p:spPr>
          <a:xfrm>
            <a:off x="-7552" y="1227087"/>
            <a:ext cx="962083" cy="71077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5" name="직사각형 234"/>
          <p:cNvSpPr/>
          <p:nvPr/>
        </p:nvSpPr>
        <p:spPr>
          <a:xfrm>
            <a:off x="-18392" y="2217318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6" name="직사각형 235"/>
          <p:cNvSpPr/>
          <p:nvPr/>
        </p:nvSpPr>
        <p:spPr>
          <a:xfrm>
            <a:off x="-3689" y="2916064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7" name="직사각형 236"/>
          <p:cNvSpPr/>
          <p:nvPr/>
        </p:nvSpPr>
        <p:spPr>
          <a:xfrm>
            <a:off x="-7552" y="3663555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7" name="직사각형 276"/>
          <p:cNvSpPr/>
          <p:nvPr/>
        </p:nvSpPr>
        <p:spPr>
          <a:xfrm rot="16200000">
            <a:off x="2389664" y="19766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9" name="직사각형 308"/>
          <p:cNvSpPr/>
          <p:nvPr/>
        </p:nvSpPr>
        <p:spPr>
          <a:xfrm rot="16200000">
            <a:off x="2383472" y="28127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9" name="직사각형 778"/>
          <p:cNvSpPr/>
          <p:nvPr/>
        </p:nvSpPr>
        <p:spPr>
          <a:xfrm rot="16200000">
            <a:off x="6161564" y="114163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1" name="직사각형 810"/>
          <p:cNvSpPr/>
          <p:nvPr/>
        </p:nvSpPr>
        <p:spPr>
          <a:xfrm rot="16200000">
            <a:off x="6161564" y="198773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2" name="직사각형 841"/>
          <p:cNvSpPr/>
          <p:nvPr/>
        </p:nvSpPr>
        <p:spPr>
          <a:xfrm rot="16200000">
            <a:off x="6155372" y="282386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0107830" y="312687"/>
            <a:ext cx="185873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PDSCH DMRS pattern</a:t>
            </a:r>
            <a:endParaRPr lang="ko-KR" altLang="en-US" dirty="0"/>
          </a:p>
        </p:txBody>
      </p:sp>
      <p:sp>
        <p:nvSpPr>
          <p:cNvPr id="434" name="직사각형 433"/>
          <p:cNvSpPr/>
          <p:nvPr/>
        </p:nvSpPr>
        <p:spPr>
          <a:xfrm rot="16200000">
            <a:off x="3611896" y="113401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3612174" y="198518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3612672" y="28169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7579125" y="113781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5" name="직사각형 444"/>
          <p:cNvSpPr/>
          <p:nvPr/>
        </p:nvSpPr>
        <p:spPr>
          <a:xfrm rot="16200000">
            <a:off x="7579403" y="19889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6" name="직사각형 445"/>
          <p:cNvSpPr/>
          <p:nvPr/>
        </p:nvSpPr>
        <p:spPr>
          <a:xfrm rot="16200000">
            <a:off x="7579901" y="28207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9" name="직사각형 448"/>
          <p:cNvSpPr/>
          <p:nvPr/>
        </p:nvSpPr>
        <p:spPr>
          <a:xfrm rot="16200000">
            <a:off x="3002077" y="111896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0" name="직사각형 449"/>
          <p:cNvSpPr/>
          <p:nvPr/>
        </p:nvSpPr>
        <p:spPr>
          <a:xfrm rot="16200000">
            <a:off x="3010746" y="197658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1" name="직사각형 450"/>
          <p:cNvSpPr/>
          <p:nvPr/>
        </p:nvSpPr>
        <p:spPr>
          <a:xfrm rot="16200000">
            <a:off x="3011400" y="280546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2" name="직사각형 451"/>
          <p:cNvSpPr/>
          <p:nvPr/>
        </p:nvSpPr>
        <p:spPr>
          <a:xfrm rot="16200000">
            <a:off x="6976376" y="11399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3" name="직사각형 452"/>
          <p:cNvSpPr/>
          <p:nvPr/>
        </p:nvSpPr>
        <p:spPr>
          <a:xfrm rot="16200000">
            <a:off x="6985045" y="199755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4" name="직사각형 453"/>
          <p:cNvSpPr/>
          <p:nvPr/>
        </p:nvSpPr>
        <p:spPr>
          <a:xfrm rot="16200000">
            <a:off x="6985699" y="28264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9" name="직사각형 458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2" name="직사각형 461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3" name="직사각형 462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4" name="직사각형 463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65" name="직사각형 464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6" name="직사각형 465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7" name="직사각형 466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8" name="TextBox 467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69" name="TextBox 468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70" name="TextBox 469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71" name="TextBox 470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72" name="TextBox 471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73" name="TextBox 472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74" name="TextBox 473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75" name="TextBox 474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76" name="TextBox 475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77" name="TextBox 476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78" name="TextBox 477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79" name="TextBox 478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80" name="TextBox 479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81" name="TextBox 480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82" name="직사각형 481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3" name="직사각형 482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4" name="직사각형 483"/>
          <p:cNvSpPr/>
          <p:nvPr/>
        </p:nvSpPr>
        <p:spPr>
          <a:xfrm rot="16200000">
            <a:off x="2379705" y="36242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85" name="직사각형 484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6" name="직사각형 485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7" name="직사각형 486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8" name="직사각형 487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9" name="직사각형 488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0" name="직사각형 489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1" name="직사각형 490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4" name="직사각형 49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6" name="직사각형 495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97" name="직사각형 496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8" name="직사각형 497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9" name="직사각형 498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0" name="TextBox 499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01" name="TextBox 500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02" name="TextBox 501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03" name="TextBox 502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04" name="TextBox 503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05" name="TextBox 504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06" name="TextBox 505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07" name="TextBox 506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08" name="TextBox 507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09" name="TextBox 50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10" name="TextBox 50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11" name="TextBox 51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12" name="TextBox 51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13" name="TextBox 51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14" name="직사각형 513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5" name="직사각형 514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6" name="직사각형 515"/>
          <p:cNvSpPr/>
          <p:nvPr/>
        </p:nvSpPr>
        <p:spPr>
          <a:xfrm rot="16200000">
            <a:off x="2378118" y="448035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17" name="직사각형 516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8" name="직사각형 517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9" name="직사각형 518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20" name="직사각형 519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1" name="직사각형 520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2" name="직사각형 521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3" name="직사각형 522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6" name="직사각형 525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7" name="직사각형 526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8" name="직사각형 527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9" name="직사각형 528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30" name="직사각형 529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1" name="직사각형 530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2" name="직사각형 531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3" name="TextBox 532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34" name="TextBox 533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35" name="TextBox 534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36" name="TextBox 535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37" name="TextBox 536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38" name="TextBox 537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39" name="TextBox 538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40" name="TextBox 539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41" name="TextBox 540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42" name="TextBox 541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43" name="TextBox 542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44" name="TextBox 543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45" name="TextBox 544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46" name="TextBox 545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47" name="직사각형 546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8" name="직사각형 547"/>
          <p:cNvSpPr/>
          <p:nvPr/>
        </p:nvSpPr>
        <p:spPr>
          <a:xfrm rot="16200000">
            <a:off x="2373195" y="53736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49" name="직사각형 548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0" name="직사각형 549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51" name="직사각형 550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2" name="직사각형 551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3" name="직사각형 552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4" name="직사각형 553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5" name="직사각형 554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6" name="직사각형 555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7" name="직사각형 556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8" name="직사각형 557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59" name="직사각형 558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0" name="직사각형 559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1" name="직사각형 560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2" name="TextBox 561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63" name="TextBox 562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64" name="TextBox 563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65" name="TextBox 564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66" name="TextBox 565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67" name="TextBox 566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68" name="TextBox 567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69" name="TextBox 568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70" name="TextBox 569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71" name="TextBox 570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72" name="TextBox 571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73" name="TextBox 572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74" name="TextBox 573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75" name="TextBox 574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76" name="직사각형 575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7" name="직사각형 576"/>
          <p:cNvSpPr/>
          <p:nvPr/>
        </p:nvSpPr>
        <p:spPr>
          <a:xfrm rot="16200000">
            <a:off x="2373195" y="624010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78" name="직사각형 577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9" name="직사각형 578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80" name="직사각형 579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1" name="직사각형 580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2" name="직사각형 581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3" name="직사각형 582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4" name="직사각형 583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5" name="직사각형 584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6" name="직사각형 585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7" name="직사각형 586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8" name="직사각형 587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9" name="직사각형 588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90" name="직사각형 589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1" name="직사각형 590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2" name="직사각형 591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3" name="TextBox 592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94" name="TextBox 593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95" name="TextBox 594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96" name="TextBox 595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97" name="TextBox 596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98" name="TextBox 597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99" name="TextBox 598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600" name="TextBox 599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601" name="TextBox 600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602" name="TextBox 601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603" name="TextBox 602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604" name="TextBox 603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605" name="TextBox 604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606" name="TextBox 605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607" name="직사각형 606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8" name="직사각형 607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9" name="직사각형 608"/>
          <p:cNvSpPr/>
          <p:nvPr/>
        </p:nvSpPr>
        <p:spPr>
          <a:xfrm rot="16200000">
            <a:off x="6151605" y="36353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0" name="직사각형 609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1" name="직사각형 610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2" name="직사각형 611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3" name="직사각형 612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4" name="직사각형 613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5" name="직사각형 614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6" name="직사각형 615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7" name="직사각형 616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8" name="직사각형 617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19" name="직사각형 618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0" name="직사각형 619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4" name="직사각형 62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5" name="TextBox 62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626" name="TextBox 62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27" name="TextBox 62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28" name="TextBox 62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29" name="TextBox 62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630" name="TextBox 62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631" name="TextBox 63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632" name="TextBox 63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633" name="TextBox 63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634" name="TextBox 63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636" name="TextBox 635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637" name="TextBox 636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638" name="TextBox 637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639" name="TextBox 638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640" name="직사각형 639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1" name="직사각형 640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2" name="직사각형 641"/>
          <p:cNvSpPr/>
          <p:nvPr/>
        </p:nvSpPr>
        <p:spPr>
          <a:xfrm rot="16200000">
            <a:off x="6150018" y="449147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43" name="직사각형 642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4" name="직사각형 643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5" name="직사각형 644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46" name="직사각형 645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7" name="직사각형 646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8" name="직사각형 647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9" name="직사각형 648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0" name="직사각형 649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1" name="직사각형 650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2" name="직사각형 651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3" name="직사각형 652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54" name="직사각형 653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5" name="직사각형 654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6" name="직사각형 655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7" name="TextBox 656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658" name="TextBox 657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59" name="TextBox 658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60" name="TextBox 659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61" name="TextBox 660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662" name="TextBox 661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663" name="TextBox 662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666" name="TextBox 665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667" name="TextBox 666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668" name="TextBox 667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669" name="TextBox 668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670" name="TextBox 669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671" name="TextBox 670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672" name="TextBox 671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673" name="직사각형 672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74" name="직사각형 673"/>
          <p:cNvSpPr/>
          <p:nvPr/>
        </p:nvSpPr>
        <p:spPr>
          <a:xfrm rot="16200000">
            <a:off x="6145095" y="53848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75" name="직사각형 674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76" name="직사각형 675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77" name="직사각형 676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78" name="직사각형 677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79" name="직사각형 678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80" name="직사각형 679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81" name="직사각형 680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82" name="직사각형 681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83" name="직사각형 682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84" name="직사각형 683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85" name="직사각형 684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86" name="직사각형 685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87" name="직사각형 686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88" name="TextBox 687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689" name="TextBox 688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90" name="TextBox 689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91" name="TextBox 690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92" name="TextBox 691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15" name="TextBox 714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26" name="TextBox 725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65" name="TextBox 964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66" name="TextBox 965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67" name="TextBox 966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68" name="TextBox 967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69" name="TextBox 968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70" name="TextBox 969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71" name="TextBox 970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72" name="직사각형 971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73" name="직사각형 972"/>
          <p:cNvSpPr/>
          <p:nvPr/>
        </p:nvSpPr>
        <p:spPr>
          <a:xfrm rot="16200000">
            <a:off x="6145095" y="625122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74" name="직사각형 973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75" name="직사각형 974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76" name="직사각형 975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77" name="직사각형 976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78" name="직사각형 977"/>
          <p:cNvSpPr/>
          <p:nvPr/>
        </p:nvSpPr>
        <p:spPr>
          <a:xfrm rot="16200000">
            <a:off x="3199390" y="362288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79" name="직사각형 978"/>
          <p:cNvSpPr/>
          <p:nvPr/>
        </p:nvSpPr>
        <p:spPr>
          <a:xfrm rot="16200000">
            <a:off x="3200010" y="447299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80" name="직사각형 979"/>
          <p:cNvSpPr/>
          <p:nvPr/>
        </p:nvSpPr>
        <p:spPr>
          <a:xfrm rot="16200000">
            <a:off x="7166619" y="362668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81" name="직사각형 980"/>
          <p:cNvSpPr/>
          <p:nvPr/>
        </p:nvSpPr>
        <p:spPr>
          <a:xfrm rot="16200000">
            <a:off x="7167239" y="447679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82" name="직사각형 981"/>
          <p:cNvSpPr/>
          <p:nvPr/>
        </p:nvSpPr>
        <p:spPr>
          <a:xfrm>
            <a:off x="10107830" y="1538799"/>
            <a:ext cx="185873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PUSCH type A DMRS pattern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72841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3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1870839" y="104023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4" name="직사각형 233"/>
          <p:cNvSpPr/>
          <p:nvPr/>
        </p:nvSpPr>
        <p:spPr>
          <a:xfrm>
            <a:off x="-7552" y="1227087"/>
            <a:ext cx="962083" cy="71077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5" name="직사각형 234"/>
          <p:cNvSpPr/>
          <p:nvPr/>
        </p:nvSpPr>
        <p:spPr>
          <a:xfrm>
            <a:off x="-18392" y="2217318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6" name="직사각형 235"/>
          <p:cNvSpPr/>
          <p:nvPr/>
        </p:nvSpPr>
        <p:spPr>
          <a:xfrm>
            <a:off x="-3689" y="2916064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7" name="직사각형 236"/>
          <p:cNvSpPr/>
          <p:nvPr/>
        </p:nvSpPr>
        <p:spPr>
          <a:xfrm>
            <a:off x="-7552" y="3663555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34" name="직사각형 433"/>
          <p:cNvSpPr/>
          <p:nvPr/>
        </p:nvSpPr>
        <p:spPr>
          <a:xfrm rot="16200000">
            <a:off x="1877184" y="188611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1864712" y="2716776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1870078" y="35278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1869459" y="4392859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4" name="직사각형 453"/>
          <p:cNvSpPr/>
          <p:nvPr/>
        </p:nvSpPr>
        <p:spPr>
          <a:xfrm rot="16200000">
            <a:off x="5842313" y="106289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5848658" y="190877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5836186" y="273943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5841552" y="3550471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5840933" y="44155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0" name="직사각형 439"/>
          <p:cNvSpPr/>
          <p:nvPr/>
        </p:nvSpPr>
        <p:spPr>
          <a:xfrm rot="16200000">
            <a:off x="3814182" y="11254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1" name="직사각형 440"/>
          <p:cNvSpPr/>
          <p:nvPr/>
        </p:nvSpPr>
        <p:spPr>
          <a:xfrm rot="16200000">
            <a:off x="3415565" y="197517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2" name="직사각형 441"/>
          <p:cNvSpPr/>
          <p:nvPr/>
        </p:nvSpPr>
        <p:spPr>
          <a:xfrm rot="16200000">
            <a:off x="3400644" y="281398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3" name="직사각형 442"/>
          <p:cNvSpPr/>
          <p:nvPr/>
        </p:nvSpPr>
        <p:spPr>
          <a:xfrm rot="16200000">
            <a:off x="2989479" y="363045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2995125" y="447990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7" name="직사각형 446"/>
          <p:cNvSpPr/>
          <p:nvPr/>
        </p:nvSpPr>
        <p:spPr>
          <a:xfrm rot="16200000">
            <a:off x="7790825" y="11344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8" name="직사각형 447"/>
          <p:cNvSpPr/>
          <p:nvPr/>
        </p:nvSpPr>
        <p:spPr>
          <a:xfrm rot="16200000">
            <a:off x="7392208" y="198418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9" name="직사각형 448"/>
          <p:cNvSpPr/>
          <p:nvPr/>
        </p:nvSpPr>
        <p:spPr>
          <a:xfrm rot="16200000">
            <a:off x="7377287" y="282299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0" name="직사각형 449"/>
          <p:cNvSpPr/>
          <p:nvPr/>
        </p:nvSpPr>
        <p:spPr>
          <a:xfrm rot="16200000">
            <a:off x="6966122" y="363946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1" name="직사각형 450"/>
          <p:cNvSpPr/>
          <p:nvPr/>
        </p:nvSpPr>
        <p:spPr>
          <a:xfrm rot="16200000">
            <a:off x="6971768" y="448892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3" name="직사각형 462"/>
          <p:cNvSpPr/>
          <p:nvPr/>
        </p:nvSpPr>
        <p:spPr>
          <a:xfrm rot="16200000">
            <a:off x="2804443" y="11254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4" name="직사각형 463"/>
          <p:cNvSpPr/>
          <p:nvPr/>
        </p:nvSpPr>
        <p:spPr>
          <a:xfrm rot="16200000">
            <a:off x="2594523" y="196809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5" name="직사각형 464"/>
          <p:cNvSpPr/>
          <p:nvPr/>
        </p:nvSpPr>
        <p:spPr>
          <a:xfrm rot="16200000">
            <a:off x="2595094" y="280267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6" name="직사각형 465"/>
          <p:cNvSpPr/>
          <p:nvPr/>
        </p:nvSpPr>
        <p:spPr>
          <a:xfrm rot="16200000">
            <a:off x="2376255" y="362116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7" name="직사각형 466"/>
          <p:cNvSpPr/>
          <p:nvPr/>
        </p:nvSpPr>
        <p:spPr>
          <a:xfrm rot="16200000">
            <a:off x="2380930" y="447371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8" name="직사각형 467"/>
          <p:cNvSpPr/>
          <p:nvPr/>
        </p:nvSpPr>
        <p:spPr>
          <a:xfrm rot="16200000">
            <a:off x="6774600" y="114244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9" name="직사각형 468"/>
          <p:cNvSpPr/>
          <p:nvPr/>
        </p:nvSpPr>
        <p:spPr>
          <a:xfrm rot="16200000">
            <a:off x="6564680" y="19851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0" name="직사각형 469"/>
          <p:cNvSpPr/>
          <p:nvPr/>
        </p:nvSpPr>
        <p:spPr>
          <a:xfrm rot="16200000">
            <a:off x="6565251" y="281972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1" name="직사각형 470"/>
          <p:cNvSpPr/>
          <p:nvPr/>
        </p:nvSpPr>
        <p:spPr>
          <a:xfrm rot="16200000">
            <a:off x="6346412" y="363821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2" name="직사각형 471"/>
          <p:cNvSpPr/>
          <p:nvPr/>
        </p:nvSpPr>
        <p:spPr>
          <a:xfrm rot="16200000">
            <a:off x="6351087" y="449076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3" name="직사각형 472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4" name="직사각형 473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5" name="직사각형 474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6" name="직사각형 475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7" name="직사각형 476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8" name="직사각형 477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9" name="직사각형 478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0" name="직사각형 479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81" name="직사각형 480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2" name="직사각형 481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3" name="직사각형 482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4" name="TextBox 483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85" name="TextBox 484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6" name="TextBox 485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87" name="TextBox 486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88" name="TextBox 487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89" name="TextBox 488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90" name="TextBox 489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91" name="TextBox 490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94" name="TextBox 493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96" name="TextBox 495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97" name="TextBox 496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98" name="TextBox 497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9" name="TextBox 498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00" name="TextBox 499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01" name="직사각형 500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2" name="직사각형 501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3" name="직사각형 502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04" name="직사각형 503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5" name="직사각형 504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6" name="직사각형 505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7" name="직사각형 506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8" name="직사각형 507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9" name="직사각형 508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0" name="직사각형 509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1" name="직사각형 510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12" name="직사각형 511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3" name="직사각형 512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4" name="직사각형 513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5" name="TextBox 514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16" name="TextBox 515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17" name="TextBox 516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18" name="TextBox 517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19" name="TextBox 518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20" name="TextBox 519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21" name="TextBox 520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22" name="TextBox 521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23" name="TextBox 522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25" name="TextBox 524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26" name="TextBox 525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27" name="TextBox 526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28" name="TextBox 527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29" name="TextBox 528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30" name="직사각형 529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1" name="직사각형 530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2" name="직사각형 531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33" name="직사각형 532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4" name="직사각형 533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5" name="직사각형 534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6" name="직사각형 535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7" name="직사각형 536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8" name="직사각형 537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9" name="직사각형 538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0" name="직사각형 539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1" name="직사각형 540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2" name="직사각형 541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43" name="직사각형 542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4" name="직사각형 543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5" name="직사각형 544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6" name="TextBox 54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47" name="TextBox 54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48" name="TextBox 54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49" name="TextBox 54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50" name="TextBox 54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51" name="TextBox 55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52" name="TextBox 55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53" name="TextBox 55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54" name="TextBox 55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55" name="TextBox 55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56" name="TextBox 55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57" name="TextBox 55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58" name="TextBox 55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59" name="TextBox 55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60" name="직사각형 55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1" name="직사각형 560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2" name="직사각형 561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63" name="직사각형 562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4" name="직사각형 563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5" name="직사각형 564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6" name="직사각형 565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7" name="직사각형 566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8" name="직사각형 567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9" name="직사각형 568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0" name="직사각형 569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71" name="직사각형 570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2" name="직사각형 571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3" name="직사각형 572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4" name="TextBox 573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75" name="TextBox 574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76" name="TextBox 575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77" name="TextBox 576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78" name="TextBox 577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79" name="TextBox 578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80" name="TextBox 579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81" name="TextBox 580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82" name="TextBox 581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83" name="TextBox 582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84" name="TextBox 583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85" name="TextBox 584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86" name="TextBox 585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87" name="TextBox 586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88" name="직사각형 587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9" name="직사각형 588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0" name="직사각형 589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91" name="직사각형 590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2" name="직사각형 591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3" name="직사각형 592"/>
          <p:cNvSpPr/>
          <p:nvPr/>
        </p:nvSpPr>
        <p:spPr>
          <a:xfrm rot="16200000">
            <a:off x="1869273" y="528117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4" name="직사각형 593"/>
          <p:cNvSpPr/>
          <p:nvPr/>
        </p:nvSpPr>
        <p:spPr>
          <a:xfrm rot="16200000">
            <a:off x="1861211" y="614967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5" name="직사각형 594"/>
          <p:cNvSpPr/>
          <p:nvPr/>
        </p:nvSpPr>
        <p:spPr>
          <a:xfrm rot="16200000">
            <a:off x="5840747" y="530383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6" name="직사각형 595"/>
          <p:cNvSpPr/>
          <p:nvPr/>
        </p:nvSpPr>
        <p:spPr>
          <a:xfrm rot="16200000">
            <a:off x="5832685" y="617232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7" name="직사각형 596"/>
          <p:cNvSpPr/>
          <p:nvPr/>
        </p:nvSpPr>
        <p:spPr>
          <a:xfrm rot="16200000">
            <a:off x="2573735" y="53706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8" name="직사각형 597"/>
          <p:cNvSpPr/>
          <p:nvPr/>
        </p:nvSpPr>
        <p:spPr>
          <a:xfrm rot="16200000">
            <a:off x="2576932" y="62449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9" name="직사각형 598"/>
          <p:cNvSpPr/>
          <p:nvPr/>
        </p:nvSpPr>
        <p:spPr>
          <a:xfrm rot="16200000">
            <a:off x="6550378" y="53796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0" name="직사각형 599"/>
          <p:cNvSpPr/>
          <p:nvPr/>
        </p:nvSpPr>
        <p:spPr>
          <a:xfrm rot="16200000">
            <a:off x="6553575" y="62539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1" name="직사각형 600"/>
          <p:cNvSpPr/>
          <p:nvPr/>
        </p:nvSpPr>
        <p:spPr>
          <a:xfrm>
            <a:off x="10107830" y="312687"/>
            <a:ext cx="1858730" cy="9144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PUSCH type B DMRS pattern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036671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4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2389664" y="113051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4" name="직사각형 233"/>
          <p:cNvSpPr/>
          <p:nvPr/>
        </p:nvSpPr>
        <p:spPr>
          <a:xfrm>
            <a:off x="-7552" y="1227087"/>
            <a:ext cx="962083" cy="71077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5" name="직사각형 234"/>
          <p:cNvSpPr/>
          <p:nvPr/>
        </p:nvSpPr>
        <p:spPr>
          <a:xfrm>
            <a:off x="-18392" y="2217318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6" name="직사각형 235"/>
          <p:cNvSpPr/>
          <p:nvPr/>
        </p:nvSpPr>
        <p:spPr>
          <a:xfrm>
            <a:off x="-3689" y="2916064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7" name="직사각형 236"/>
          <p:cNvSpPr/>
          <p:nvPr/>
        </p:nvSpPr>
        <p:spPr>
          <a:xfrm>
            <a:off x="-7552" y="3663555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9" name="직사각형 778"/>
          <p:cNvSpPr/>
          <p:nvPr/>
        </p:nvSpPr>
        <p:spPr>
          <a:xfrm rot="16200000">
            <a:off x="6161564" y="114163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0107830" y="312687"/>
            <a:ext cx="185873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PDSCH DMRS pattern</a:t>
            </a:r>
            <a:endParaRPr lang="ko-KR" altLang="en-US" dirty="0"/>
          </a:p>
        </p:txBody>
      </p:sp>
      <p:sp>
        <p:nvSpPr>
          <p:cNvPr id="434" name="직사각형 433"/>
          <p:cNvSpPr/>
          <p:nvPr/>
        </p:nvSpPr>
        <p:spPr>
          <a:xfrm rot="16200000">
            <a:off x="3396283" y="113162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9" name="직사각형 448"/>
          <p:cNvSpPr/>
          <p:nvPr/>
        </p:nvSpPr>
        <p:spPr>
          <a:xfrm rot="16200000">
            <a:off x="2799940" y="112588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06" name="직사각형 205"/>
          <p:cNvSpPr/>
          <p:nvPr/>
        </p:nvSpPr>
        <p:spPr>
          <a:xfrm rot="16200000">
            <a:off x="3815361" y="113204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07" name="직사각형 206"/>
          <p:cNvSpPr/>
          <p:nvPr/>
        </p:nvSpPr>
        <p:spPr>
          <a:xfrm rot="16200000">
            <a:off x="7368494" y="114332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08" name="직사각형 207"/>
          <p:cNvSpPr/>
          <p:nvPr/>
        </p:nvSpPr>
        <p:spPr>
          <a:xfrm rot="16200000">
            <a:off x="6772151" y="11375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09" name="직사각형 208"/>
          <p:cNvSpPr/>
          <p:nvPr/>
        </p:nvSpPr>
        <p:spPr>
          <a:xfrm rot="16200000">
            <a:off x="7787572" y="11437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10" name="직사각형 20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1" name="직사각형 21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2" name="직사각형 21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3" name="직사각형 21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4" name="직사각형 21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5" name="직사각형 21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6" name="직사각형 21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7" name="직사각형 21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18" name="직사각형 21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9" name="직사각형 21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0" name="직사각형 21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22" name="TextBox 22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3" name="TextBox 22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24" name="TextBox 22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25" name="TextBox 22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6" name="TextBox 22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27" name="TextBox 22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28" name="TextBox 22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29" name="TextBox 22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30" name="TextBox 22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31" name="TextBox 23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32" name="TextBox 23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33" name="TextBox 23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38" name="TextBox 237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39" name="직사각형 238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0" name="직사각형 239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1" name="직사각형 240"/>
          <p:cNvSpPr/>
          <p:nvPr/>
        </p:nvSpPr>
        <p:spPr>
          <a:xfrm rot="16200000">
            <a:off x="2389664" y="19766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42" name="직사각형 241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3" name="직사각형 242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4" name="직사각형 243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5" name="직사각형 244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6" name="직사각형 245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7" name="직사각형 246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8" name="직사각형 247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9" name="직사각형 248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9" name="직사각형 278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0" name="직사각형 309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1" name="직사각형 310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TextBox 316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18" name="TextBox 317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19" name="TextBox 318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0" name="TextBox 319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1" name="TextBox 320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22" name="TextBox 321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23" name="TextBox 322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24" name="TextBox 323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25" name="TextBox 324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1" name="직사각형 330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2" name="직사각형 331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3" name="직사각형 332"/>
          <p:cNvSpPr/>
          <p:nvPr/>
        </p:nvSpPr>
        <p:spPr>
          <a:xfrm rot="16200000">
            <a:off x="2383472" y="28127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34" name="직사각형 333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5" name="직사각형 334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6" name="직사각형 335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7" name="직사각형 336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8" name="직사각형 337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9" name="직사각형 338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1" name="직사각형 340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2" name="직사각형 341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3" name="직사각형 342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5" name="직사각형 344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6" name="직사각형 345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7" name="TextBox 346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48" name="TextBox 347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49" name="TextBox 348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0" name="TextBox 349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51" name="TextBox 350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52" name="TextBox 351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53" name="TextBox 352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54" name="TextBox 353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55" name="TextBox 354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56" name="TextBox 355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57" name="TextBox 356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58" name="TextBox 357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59" name="TextBox 358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60" name="TextBox 359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61" name="직사각형 360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2" name="직사각형 361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3" name="직사각형 362"/>
          <p:cNvSpPr/>
          <p:nvPr/>
        </p:nvSpPr>
        <p:spPr>
          <a:xfrm rot="16200000">
            <a:off x="6161564" y="198773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64" name="직사각형 363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5" name="직사각형 364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6" name="직사각형 365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7" name="직사각형 366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8" name="직사각형 367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9" name="직사각형 368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0" name="직사각형 369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1" name="직사각형 370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2" name="직사각형 371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3" name="직사각형 372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4" name="직사각형 373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75" name="직사각형 374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6" name="직사각형 375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7" name="직사각형 376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TextBox 377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79" name="TextBox 378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80" name="TextBox 379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81" name="TextBox 380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82" name="TextBox 381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83" name="TextBox 382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84" name="TextBox 383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85" name="TextBox 384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86" name="TextBox 385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87" name="TextBox 386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88" name="TextBox 387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89" name="TextBox 388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92" name="직사각형 391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3" name="직사각형 392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4" name="직사각형 393"/>
          <p:cNvSpPr/>
          <p:nvPr/>
        </p:nvSpPr>
        <p:spPr>
          <a:xfrm rot="16200000">
            <a:off x="6155372" y="282386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95" name="직사각형 394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6" name="직사각형 395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7" name="직사각형 396"/>
          <p:cNvSpPr/>
          <p:nvPr/>
        </p:nvSpPr>
        <p:spPr>
          <a:xfrm rot="16200000">
            <a:off x="3612174" y="198518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0" name="직사각형 399"/>
          <p:cNvSpPr/>
          <p:nvPr/>
        </p:nvSpPr>
        <p:spPr>
          <a:xfrm rot="16200000">
            <a:off x="3612672" y="28169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1" name="직사각형 400"/>
          <p:cNvSpPr/>
          <p:nvPr/>
        </p:nvSpPr>
        <p:spPr>
          <a:xfrm rot="16200000">
            <a:off x="7579403" y="19889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2" name="직사각형 401"/>
          <p:cNvSpPr/>
          <p:nvPr/>
        </p:nvSpPr>
        <p:spPr>
          <a:xfrm rot="16200000">
            <a:off x="7579901" y="28207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3" name="직사각형 402"/>
          <p:cNvSpPr/>
          <p:nvPr/>
        </p:nvSpPr>
        <p:spPr>
          <a:xfrm rot="16200000">
            <a:off x="3010746" y="197658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4" name="직사각형 403"/>
          <p:cNvSpPr/>
          <p:nvPr/>
        </p:nvSpPr>
        <p:spPr>
          <a:xfrm rot="16200000">
            <a:off x="3011400" y="280546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5" name="직사각형 404"/>
          <p:cNvSpPr/>
          <p:nvPr/>
        </p:nvSpPr>
        <p:spPr>
          <a:xfrm rot="16200000">
            <a:off x="6985045" y="199755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6" name="직사각형 405"/>
          <p:cNvSpPr/>
          <p:nvPr/>
        </p:nvSpPr>
        <p:spPr>
          <a:xfrm rot="16200000">
            <a:off x="6985699" y="28264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7" name="직사각형 406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08" name="직사각형 407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09" name="직사각형 408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0" name="직사각형 409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1" name="직사각형 410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2" name="직사각형 411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3" name="직사각형 412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4" name="직사각형 413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15" name="직사각형 414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6" name="직사각형 415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7" name="직사각형 416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8" name="TextBox 417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19" name="TextBox 418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20" name="TextBox 419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21" name="TextBox 420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22" name="TextBox 421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23" name="TextBox 422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24" name="TextBox 423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25" name="TextBox 424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26" name="TextBox 425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7" name="TextBox 426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28" name="TextBox 427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30" name="TextBox 429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31" name="TextBox 430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32" name="직사각형 431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33" name="직사각형 432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2379705" y="36242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8" name="직사각형 437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39" name="직사각형 438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0" name="직사각형 439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1" name="직사각형 440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2" name="직사각형 441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3" name="직사각형 442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7" name="직사각형 446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8" name="직사각형 447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9" name="TextBox 45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62" name="TextBox 46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63" name="TextBox 46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64" name="TextBox 46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65" name="TextBox 46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66" name="TextBox 46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67" name="TextBox 46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68" name="TextBox 467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9" name="TextBox 468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70" name="TextBox 469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71" name="TextBox 470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72" name="TextBox 471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73" name="직사각형 472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4" name="직사각형 47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5" name="직사각형 474"/>
          <p:cNvSpPr/>
          <p:nvPr/>
        </p:nvSpPr>
        <p:spPr>
          <a:xfrm rot="16200000">
            <a:off x="2378118" y="448035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6" name="직사각형 475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7" name="직사각형 476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8" name="직사각형 477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79" name="직사각형 478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0" name="직사각형 479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1" name="직사각형 480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2" name="직사각형 481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3" name="직사각형 482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4" name="직사각형 483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5" name="직사각형 484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6" name="직사각형 485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87" name="직사각형 486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8" name="직사각형 487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9" name="직사각형 488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0" name="TextBox 489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91" name="TextBox 490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94" name="TextBox 493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95" name="TextBox 494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96" name="TextBox 495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97" name="TextBox 496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98" name="TextBox 497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99" name="TextBox 498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00" name="TextBox 499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01" name="TextBox 500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02" name="TextBox 501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03" name="TextBox 502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04" name="직사각형 503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5" name="직사각형 504"/>
          <p:cNvSpPr/>
          <p:nvPr/>
        </p:nvSpPr>
        <p:spPr>
          <a:xfrm rot="16200000">
            <a:off x="2373195" y="53736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06" name="직사각형 505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7" name="직사각형 506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08" name="직사각형 507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9" name="직사각형 508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0" name="직사각형 509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1" name="직사각형 510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2" name="직사각형 511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3" name="직사각형 512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4" name="직사각형 513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5" name="직사각형 514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16" name="직사각형 515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7" name="직사각형 516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8" name="직사각형 517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9" name="TextBox 518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20" name="TextBox 519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21" name="TextBox 520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22" name="TextBox 521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23" name="TextBox 522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24" name="TextBox 523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25" name="TextBox 524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26" name="TextBox 525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27" name="TextBox 526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28" name="TextBox 527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29" name="TextBox 528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30" name="TextBox 529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31" name="TextBox 530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32" name="TextBox 531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33" name="직사각형 532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4" name="직사각형 533"/>
          <p:cNvSpPr/>
          <p:nvPr/>
        </p:nvSpPr>
        <p:spPr>
          <a:xfrm rot="16200000">
            <a:off x="2373195" y="624010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35" name="직사각형 534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6" name="직사각형 535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37" name="직사각형 536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8" name="직사각형 537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9" name="직사각형 538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0" name="직사각형 539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1" name="직사각형 540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2" name="직사각형 541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3" name="직사각형 542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4" name="직사각형 543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5" name="직사각형 544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6" name="직사각형 545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47" name="직사각형 546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8" name="직사각형 547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9" name="직사각형 548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0" name="TextBox 549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51" name="TextBox 550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52" name="TextBox 551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53" name="TextBox 552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54" name="TextBox 553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55" name="TextBox 554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56" name="TextBox 555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57" name="TextBox 556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58" name="TextBox 557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59" name="TextBox 558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60" name="TextBox 559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61" name="TextBox 560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62" name="TextBox 561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63" name="TextBox 562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64" name="직사각형 563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5" name="직사각형 564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6" name="직사각형 565"/>
          <p:cNvSpPr/>
          <p:nvPr/>
        </p:nvSpPr>
        <p:spPr>
          <a:xfrm rot="16200000">
            <a:off x="6151605" y="36353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67" name="직사각형 566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8" name="직사각형 567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9" name="직사각형 568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0" name="직사각형 569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1" name="직사각형 570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2" name="직사각형 571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3" name="직사각형 572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4" name="직사각형 573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5" name="직사각형 574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76" name="직사각형 575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7" name="직사각형 576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8" name="직사각형 577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9" name="TextBox 578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80" name="TextBox 579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81" name="TextBox 580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82" name="TextBox 581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83" name="TextBox 582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84" name="TextBox 583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85" name="TextBox 584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86" name="TextBox 585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87" name="TextBox 586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88" name="TextBox 587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89" name="TextBox 588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90" name="TextBox 589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91" name="TextBox 590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92" name="TextBox 591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93" name="직사각형 592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4" name="직사각형 593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5" name="직사각형 594"/>
          <p:cNvSpPr/>
          <p:nvPr/>
        </p:nvSpPr>
        <p:spPr>
          <a:xfrm rot="16200000">
            <a:off x="6150018" y="449147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6" name="직사각형 595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7" name="직사각형 596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8" name="직사각형 597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99" name="직사각형 598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0" name="직사각형 599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1" name="직사각형 600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2" name="직사각형 601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3" name="직사각형 602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4" name="직사각형 603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5" name="직사각형 604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6" name="직사각형 605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07" name="직사각형 606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8" name="직사각형 607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9" name="직사각형 608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0" name="TextBox 609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611" name="TextBox 610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12" name="TextBox 611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13" name="TextBox 612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14" name="TextBox 613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615" name="TextBox 614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616" name="TextBox 615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617" name="TextBox 616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618" name="TextBox 617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619" name="TextBox 618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620" name="TextBox 619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621" name="TextBox 620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622" name="TextBox 621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623" name="TextBox 622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624" name="직사각형 623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5" name="직사각형 624"/>
          <p:cNvSpPr/>
          <p:nvPr/>
        </p:nvSpPr>
        <p:spPr>
          <a:xfrm rot="16200000">
            <a:off x="6145095" y="53848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26" name="직사각형 625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7" name="직사각형 626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28" name="직사각형 627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9" name="직사각형 628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0" name="직사각형 629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1" name="직사각형 630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2" name="직사각형 631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3" name="직사각형 632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4" name="직사각형 633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5" name="직사각형 634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36" name="직사각형 635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7" name="직사각형 636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8" name="직사각형 637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9" name="TextBox 638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640" name="TextBox 639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41" name="TextBox 640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42" name="TextBox 641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43" name="TextBox 642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644" name="TextBox 643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645" name="TextBox 644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646" name="TextBox 645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647" name="TextBox 646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648" name="TextBox 647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649" name="TextBox 648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650" name="TextBox 649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651" name="TextBox 650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652" name="TextBox 651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653" name="직사각형 652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4" name="직사각형 653"/>
          <p:cNvSpPr/>
          <p:nvPr/>
        </p:nvSpPr>
        <p:spPr>
          <a:xfrm rot="16200000">
            <a:off x="6145095" y="625122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55" name="직사각형 654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6" name="직사각형 655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57" name="직사각형 656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8" name="직사각형 657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9" name="직사각형 658"/>
          <p:cNvSpPr/>
          <p:nvPr/>
        </p:nvSpPr>
        <p:spPr>
          <a:xfrm rot="16200000">
            <a:off x="3199390" y="362288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60" name="직사각형 659"/>
          <p:cNvSpPr/>
          <p:nvPr/>
        </p:nvSpPr>
        <p:spPr>
          <a:xfrm rot="16200000">
            <a:off x="3200010" y="447299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61" name="직사각형 660"/>
          <p:cNvSpPr/>
          <p:nvPr/>
        </p:nvSpPr>
        <p:spPr>
          <a:xfrm rot="16200000">
            <a:off x="7166619" y="362668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62" name="직사각형 661"/>
          <p:cNvSpPr/>
          <p:nvPr/>
        </p:nvSpPr>
        <p:spPr>
          <a:xfrm rot="16200000">
            <a:off x="7167239" y="447679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63" name="직사각형 662"/>
          <p:cNvSpPr/>
          <p:nvPr/>
        </p:nvSpPr>
        <p:spPr>
          <a:xfrm>
            <a:off x="10107830" y="1538799"/>
            <a:ext cx="185873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PUSCH type A DMRS pattern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51347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4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1870839" y="104023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4" name="직사각형 233"/>
          <p:cNvSpPr/>
          <p:nvPr/>
        </p:nvSpPr>
        <p:spPr>
          <a:xfrm>
            <a:off x="-7552" y="1227087"/>
            <a:ext cx="962083" cy="71077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5" name="직사각형 234"/>
          <p:cNvSpPr/>
          <p:nvPr/>
        </p:nvSpPr>
        <p:spPr>
          <a:xfrm>
            <a:off x="-18392" y="2217318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6" name="직사각형 235"/>
          <p:cNvSpPr/>
          <p:nvPr/>
        </p:nvSpPr>
        <p:spPr>
          <a:xfrm>
            <a:off x="-3689" y="2916064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7" name="직사각형 236"/>
          <p:cNvSpPr/>
          <p:nvPr/>
        </p:nvSpPr>
        <p:spPr>
          <a:xfrm>
            <a:off x="-7552" y="3663555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34" name="직사각형 433"/>
          <p:cNvSpPr/>
          <p:nvPr/>
        </p:nvSpPr>
        <p:spPr>
          <a:xfrm rot="16200000">
            <a:off x="1877184" y="188611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1864712" y="2716776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1870078" y="35278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1869459" y="4392859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4" name="직사각형 453"/>
          <p:cNvSpPr/>
          <p:nvPr/>
        </p:nvSpPr>
        <p:spPr>
          <a:xfrm rot="16200000">
            <a:off x="5842313" y="106289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5848658" y="190877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5836186" y="273943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5841552" y="3550471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5840933" y="44155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0" name="직사각형 439"/>
          <p:cNvSpPr/>
          <p:nvPr/>
        </p:nvSpPr>
        <p:spPr>
          <a:xfrm rot="16200000">
            <a:off x="3617300" y="113295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3" name="직사각형 442"/>
          <p:cNvSpPr/>
          <p:nvPr/>
        </p:nvSpPr>
        <p:spPr>
          <a:xfrm rot="16200000">
            <a:off x="2989479" y="363045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2995125" y="447990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0" name="직사각형 449"/>
          <p:cNvSpPr/>
          <p:nvPr/>
        </p:nvSpPr>
        <p:spPr>
          <a:xfrm rot="16200000">
            <a:off x="6966122" y="363946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1" name="직사각형 450"/>
          <p:cNvSpPr/>
          <p:nvPr/>
        </p:nvSpPr>
        <p:spPr>
          <a:xfrm rot="16200000">
            <a:off x="6971768" y="448892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3" name="직사각형 462"/>
          <p:cNvSpPr/>
          <p:nvPr/>
        </p:nvSpPr>
        <p:spPr>
          <a:xfrm rot="16200000">
            <a:off x="3003352" y="113151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6" name="직사각형 465"/>
          <p:cNvSpPr/>
          <p:nvPr/>
        </p:nvSpPr>
        <p:spPr>
          <a:xfrm rot="16200000">
            <a:off x="2376255" y="362116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7" name="직사각형 466"/>
          <p:cNvSpPr/>
          <p:nvPr/>
        </p:nvSpPr>
        <p:spPr>
          <a:xfrm rot="16200000">
            <a:off x="2380930" y="447371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1" name="직사각형 470"/>
          <p:cNvSpPr/>
          <p:nvPr/>
        </p:nvSpPr>
        <p:spPr>
          <a:xfrm rot="16200000">
            <a:off x="6346412" y="363821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2" name="직사각형 471"/>
          <p:cNvSpPr/>
          <p:nvPr/>
        </p:nvSpPr>
        <p:spPr>
          <a:xfrm rot="16200000">
            <a:off x="6351087" y="449076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3" name="직사각형 472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4" name="직사각형 473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5" name="직사각형 474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6" name="직사각형 475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7" name="직사각형 476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8" name="직사각형 477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9" name="직사각형 478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0" name="직사각형 479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81" name="직사각형 480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2" name="직사각형 481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3" name="직사각형 482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4" name="TextBox 483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85" name="TextBox 484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6" name="TextBox 485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87" name="TextBox 486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88" name="TextBox 487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89" name="TextBox 488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90" name="TextBox 489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91" name="TextBox 490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94" name="TextBox 493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96" name="TextBox 495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97" name="TextBox 496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98" name="TextBox 497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9" name="TextBox 498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00" name="TextBox 499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01" name="직사각형 500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2" name="직사각형 501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3" name="직사각형 502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04" name="직사각형 503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5" name="직사각형 504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6" name="직사각형 505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7" name="직사각형 506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8" name="직사각형 507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9" name="직사각형 508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0" name="직사각형 509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1" name="직사각형 510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12" name="직사각형 511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3" name="직사각형 512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4" name="직사각형 513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5" name="TextBox 514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16" name="TextBox 515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17" name="TextBox 516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18" name="TextBox 517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19" name="TextBox 518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20" name="TextBox 519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21" name="TextBox 520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22" name="TextBox 521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23" name="TextBox 522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25" name="TextBox 524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26" name="TextBox 525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27" name="TextBox 526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28" name="TextBox 527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29" name="TextBox 528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30" name="직사각형 529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1" name="직사각형 530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2" name="직사각형 531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33" name="직사각형 532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4" name="직사각형 533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5" name="직사각형 534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6" name="직사각형 535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7" name="직사각형 536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8" name="직사각형 537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9" name="직사각형 538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0" name="직사각형 539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1" name="직사각형 540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2" name="직사각형 541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43" name="직사각형 542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4" name="직사각형 543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5" name="직사각형 544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6" name="TextBox 54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47" name="TextBox 54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48" name="TextBox 54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49" name="TextBox 54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50" name="TextBox 54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51" name="TextBox 55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52" name="TextBox 55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53" name="TextBox 55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54" name="TextBox 55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55" name="TextBox 55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56" name="TextBox 55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57" name="TextBox 55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58" name="TextBox 55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59" name="TextBox 55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60" name="직사각형 55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1" name="직사각형 560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2" name="직사각형 561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63" name="직사각형 562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4" name="직사각형 563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5" name="직사각형 564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6" name="직사각형 565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7" name="직사각형 566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8" name="직사각형 567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9" name="직사각형 568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0" name="직사각형 569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71" name="직사각형 570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2" name="직사각형 571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3" name="직사각형 572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4" name="TextBox 573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75" name="TextBox 574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76" name="TextBox 575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77" name="TextBox 576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78" name="TextBox 577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79" name="TextBox 578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80" name="TextBox 579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81" name="TextBox 580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82" name="TextBox 581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83" name="TextBox 582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84" name="TextBox 583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85" name="TextBox 584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86" name="TextBox 585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87" name="TextBox 586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88" name="직사각형 587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9" name="직사각형 588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0" name="직사각형 589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91" name="직사각형 590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2" name="직사각형 591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3" name="직사각형 592"/>
          <p:cNvSpPr/>
          <p:nvPr/>
        </p:nvSpPr>
        <p:spPr>
          <a:xfrm rot="16200000">
            <a:off x="1869273" y="528117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4" name="직사각형 593"/>
          <p:cNvSpPr/>
          <p:nvPr/>
        </p:nvSpPr>
        <p:spPr>
          <a:xfrm rot="16200000">
            <a:off x="1861211" y="614967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5" name="직사각형 594"/>
          <p:cNvSpPr/>
          <p:nvPr/>
        </p:nvSpPr>
        <p:spPr>
          <a:xfrm rot="16200000">
            <a:off x="5840747" y="530383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6" name="직사각형 595"/>
          <p:cNvSpPr/>
          <p:nvPr/>
        </p:nvSpPr>
        <p:spPr>
          <a:xfrm rot="16200000">
            <a:off x="5832685" y="617232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7" name="직사각형 596"/>
          <p:cNvSpPr/>
          <p:nvPr/>
        </p:nvSpPr>
        <p:spPr>
          <a:xfrm rot="16200000">
            <a:off x="2573735" y="53706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8" name="직사각형 597"/>
          <p:cNvSpPr/>
          <p:nvPr/>
        </p:nvSpPr>
        <p:spPr>
          <a:xfrm rot="16200000">
            <a:off x="2576932" y="62449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9" name="직사각형 598"/>
          <p:cNvSpPr/>
          <p:nvPr/>
        </p:nvSpPr>
        <p:spPr>
          <a:xfrm rot="16200000">
            <a:off x="6550378" y="53796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0" name="직사각형 599"/>
          <p:cNvSpPr/>
          <p:nvPr/>
        </p:nvSpPr>
        <p:spPr>
          <a:xfrm rot="16200000">
            <a:off x="6553575" y="62539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9" name="직사각형 458"/>
          <p:cNvSpPr/>
          <p:nvPr/>
        </p:nvSpPr>
        <p:spPr>
          <a:xfrm rot="16200000">
            <a:off x="2390860" y="113231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2" name="직사각형 461"/>
          <p:cNvSpPr/>
          <p:nvPr/>
        </p:nvSpPr>
        <p:spPr>
          <a:xfrm rot="16200000">
            <a:off x="3618543" y="197633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1" name="직사각형 600"/>
          <p:cNvSpPr/>
          <p:nvPr/>
        </p:nvSpPr>
        <p:spPr>
          <a:xfrm rot="16200000">
            <a:off x="3004595" y="197489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2" name="직사각형 601"/>
          <p:cNvSpPr/>
          <p:nvPr/>
        </p:nvSpPr>
        <p:spPr>
          <a:xfrm rot="16200000">
            <a:off x="2392103" y="197569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3" name="직사각형 602"/>
          <p:cNvSpPr/>
          <p:nvPr/>
        </p:nvSpPr>
        <p:spPr>
          <a:xfrm rot="16200000">
            <a:off x="3609082" y="280487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4" name="직사각형 603"/>
          <p:cNvSpPr/>
          <p:nvPr/>
        </p:nvSpPr>
        <p:spPr>
          <a:xfrm rot="16200000">
            <a:off x="2995134" y="280344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5" name="직사각형 604"/>
          <p:cNvSpPr/>
          <p:nvPr/>
        </p:nvSpPr>
        <p:spPr>
          <a:xfrm rot="16200000">
            <a:off x="2382642" y="28042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6" name="직사각형 605"/>
          <p:cNvSpPr/>
          <p:nvPr/>
        </p:nvSpPr>
        <p:spPr>
          <a:xfrm rot="16200000">
            <a:off x="7592395" y="114576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7" name="직사각형 606"/>
          <p:cNvSpPr/>
          <p:nvPr/>
        </p:nvSpPr>
        <p:spPr>
          <a:xfrm rot="16200000">
            <a:off x="6978447" y="114432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8" name="직사각형 607"/>
          <p:cNvSpPr/>
          <p:nvPr/>
        </p:nvSpPr>
        <p:spPr>
          <a:xfrm rot="16200000">
            <a:off x="6365955" y="114512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9" name="직사각형 608"/>
          <p:cNvSpPr/>
          <p:nvPr/>
        </p:nvSpPr>
        <p:spPr>
          <a:xfrm rot="16200000">
            <a:off x="7593638" y="198914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0" name="직사각형 609"/>
          <p:cNvSpPr/>
          <p:nvPr/>
        </p:nvSpPr>
        <p:spPr>
          <a:xfrm rot="16200000">
            <a:off x="6979690" y="198770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1" name="직사각형 610"/>
          <p:cNvSpPr/>
          <p:nvPr/>
        </p:nvSpPr>
        <p:spPr>
          <a:xfrm rot="16200000">
            <a:off x="6367198" y="198850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2" name="직사각형 611"/>
          <p:cNvSpPr/>
          <p:nvPr/>
        </p:nvSpPr>
        <p:spPr>
          <a:xfrm rot="16200000">
            <a:off x="7584177" y="281768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3" name="직사각형 612"/>
          <p:cNvSpPr/>
          <p:nvPr/>
        </p:nvSpPr>
        <p:spPr>
          <a:xfrm rot="16200000">
            <a:off x="6970229" y="281624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4" name="직사각형 613"/>
          <p:cNvSpPr/>
          <p:nvPr/>
        </p:nvSpPr>
        <p:spPr>
          <a:xfrm rot="16200000">
            <a:off x="6357737" y="281704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4" name="직사각형 463"/>
          <p:cNvSpPr/>
          <p:nvPr/>
        </p:nvSpPr>
        <p:spPr>
          <a:xfrm>
            <a:off x="10107830" y="312687"/>
            <a:ext cx="1858730" cy="9144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PUSCH type B DMRS pattern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21798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914400"/>
            <a:ext cx="8229600" cy="5791200"/>
          </a:xfrm>
        </p:spPr>
        <p:txBody>
          <a:bodyPr/>
          <a:lstStyle/>
          <a:p>
            <a:r>
              <a:rPr lang="en-US" altLang="ko-KR" dirty="0" smtClean="0"/>
              <a:t>For PSSCH DMRS patterns and for the number of PSSCH symbols, the patterns from page 3 to page 9 in this document are supported for NR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. </a:t>
            </a:r>
          </a:p>
          <a:p>
            <a:r>
              <a:rPr lang="en-US" altLang="ko-KR" dirty="0" smtClean="0"/>
              <a:t>The PSSCH DMRS positions are determined as relative position from the first symbol of PSCCH with the patterns described in this document.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70634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78" y="2228"/>
            <a:ext cx="10515600" cy="458657"/>
          </a:xfrm>
        </p:spPr>
        <p:txBody>
          <a:bodyPr>
            <a:normAutofit fontScale="90000"/>
          </a:bodyPr>
          <a:lstStyle/>
          <a:p>
            <a:r>
              <a:rPr lang="en-US" altLang="ko-KR" sz="3600" dirty="0" smtClean="0"/>
              <a:t>For 12-symbol PSSCH</a:t>
            </a:r>
            <a:endParaRPr lang="ko-KR" altLang="en-US" sz="3600" dirty="0"/>
          </a:p>
        </p:txBody>
      </p:sp>
      <p:sp>
        <p:nvSpPr>
          <p:cNvPr id="4" name="직사각형 3"/>
          <p:cNvSpPr/>
          <p:nvPr/>
        </p:nvSpPr>
        <p:spPr>
          <a:xfrm>
            <a:off x="-7552" y="1227086"/>
            <a:ext cx="962083" cy="14080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</a:t>
            </a:r>
            <a:r>
              <a:rPr lang="en-US" altLang="ko-KR" sz="1000" b="1" dirty="0" smtClean="0">
                <a:solidFill>
                  <a:schemeClr val="tx1"/>
                </a:solidFill>
              </a:rPr>
              <a:t>PSSCH</a:t>
            </a:r>
          </a:p>
          <a:p>
            <a:pPr algn="ctr"/>
            <a:r>
              <a:rPr lang="en-US" altLang="ko-KR" sz="1000" b="1" dirty="0" smtClean="0">
                <a:solidFill>
                  <a:schemeClr val="tx1"/>
                </a:solidFill>
              </a:rPr>
              <a:t>(e.g., gap symbol, PSFCH, DL/UL)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-25961" y="2840165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-11258" y="3538911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-15121" y="4286402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1166227" y="696727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7449265" y="392224"/>
            <a:ext cx="21978" cy="64122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직사각형 49"/>
          <p:cNvSpPr/>
          <p:nvPr/>
        </p:nvSpPr>
        <p:spPr>
          <a:xfrm rot="16200000">
            <a:off x="4327453" y="98356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 rot="16200000">
            <a:off x="4534821" y="98056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 rot="16200000">
            <a:off x="4734962" y="98313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/>
        </p:nvSpPr>
        <p:spPr>
          <a:xfrm rot="16200000">
            <a:off x="5138165" y="98917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 rot="16200000">
            <a:off x="5350966" y="98097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 rot="16200000">
            <a:off x="5548190" y="9878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/>
        </p:nvSpPr>
        <p:spPr>
          <a:xfrm rot="16200000">
            <a:off x="6367039" y="98707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/>
        </p:nvSpPr>
        <p:spPr>
          <a:xfrm rot="16200000">
            <a:off x="6571656" y="98707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/>
        </p:nvSpPr>
        <p:spPr>
          <a:xfrm rot="16200000">
            <a:off x="6769277" y="99179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" name="직사각형 58"/>
          <p:cNvSpPr/>
          <p:nvPr/>
        </p:nvSpPr>
        <p:spPr>
          <a:xfrm rot="16200000">
            <a:off x="4121017" y="98343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" name="직사각형 59"/>
          <p:cNvSpPr/>
          <p:nvPr/>
        </p:nvSpPr>
        <p:spPr>
          <a:xfrm rot="16200000">
            <a:off x="4727515" y="992098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333962" y="13600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62" name="TextBox 61"/>
          <p:cNvSpPr txBox="1"/>
          <p:nvPr/>
        </p:nvSpPr>
        <p:spPr>
          <a:xfrm>
            <a:off x="4538579" y="13600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3" name="TextBox 62"/>
          <p:cNvSpPr txBox="1"/>
          <p:nvPr/>
        </p:nvSpPr>
        <p:spPr>
          <a:xfrm>
            <a:off x="4722445" y="13600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4" name="TextBox 63"/>
          <p:cNvSpPr txBox="1"/>
          <p:nvPr/>
        </p:nvSpPr>
        <p:spPr>
          <a:xfrm>
            <a:off x="4947812" y="13600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5" name="TextBox 64"/>
          <p:cNvSpPr txBox="1"/>
          <p:nvPr/>
        </p:nvSpPr>
        <p:spPr>
          <a:xfrm>
            <a:off x="5135236" y="13600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66" name="TextBox 65"/>
          <p:cNvSpPr txBox="1"/>
          <p:nvPr/>
        </p:nvSpPr>
        <p:spPr>
          <a:xfrm>
            <a:off x="5339853" y="13600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67" name="TextBox 66"/>
          <p:cNvSpPr txBox="1"/>
          <p:nvPr/>
        </p:nvSpPr>
        <p:spPr>
          <a:xfrm>
            <a:off x="5523719" y="13600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68" name="TextBox 67"/>
          <p:cNvSpPr txBox="1"/>
          <p:nvPr/>
        </p:nvSpPr>
        <p:spPr>
          <a:xfrm>
            <a:off x="5749086" y="13600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69" name="TextBox 68"/>
          <p:cNvSpPr txBox="1"/>
          <p:nvPr/>
        </p:nvSpPr>
        <p:spPr>
          <a:xfrm>
            <a:off x="5970895" y="13533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0" name="TextBox 69"/>
          <p:cNvSpPr txBox="1"/>
          <p:nvPr/>
        </p:nvSpPr>
        <p:spPr>
          <a:xfrm>
            <a:off x="6175512" y="135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1" name="TextBox 70"/>
          <p:cNvSpPr txBox="1"/>
          <p:nvPr/>
        </p:nvSpPr>
        <p:spPr>
          <a:xfrm>
            <a:off x="6256122" y="135331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2" name="TextBox 71"/>
          <p:cNvSpPr txBox="1"/>
          <p:nvPr/>
        </p:nvSpPr>
        <p:spPr>
          <a:xfrm>
            <a:off x="6469338" y="135007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3" name="TextBox 72"/>
          <p:cNvSpPr txBox="1"/>
          <p:nvPr/>
        </p:nvSpPr>
        <p:spPr>
          <a:xfrm>
            <a:off x="6656763" y="135654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4" name="TextBox 73"/>
          <p:cNvSpPr txBox="1"/>
          <p:nvPr/>
        </p:nvSpPr>
        <p:spPr>
          <a:xfrm>
            <a:off x="6869977" y="135330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5" name="직사각형 74"/>
          <p:cNvSpPr/>
          <p:nvPr/>
        </p:nvSpPr>
        <p:spPr>
          <a:xfrm rot="16200000">
            <a:off x="5749207" y="9878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" name="직사각형 75"/>
          <p:cNvSpPr/>
          <p:nvPr/>
        </p:nvSpPr>
        <p:spPr>
          <a:xfrm rot="16200000">
            <a:off x="4930494" y="9873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/>
        </p:nvSpPr>
        <p:spPr>
          <a:xfrm rot="16200000">
            <a:off x="4931662" y="98840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8" name="직사각형 77"/>
          <p:cNvSpPr/>
          <p:nvPr/>
        </p:nvSpPr>
        <p:spPr>
          <a:xfrm rot="16200000">
            <a:off x="6357554" y="9878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/>
        </p:nvSpPr>
        <p:spPr>
          <a:xfrm rot="16200000">
            <a:off x="6564694" y="9878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/>
        </p:nvSpPr>
        <p:spPr>
          <a:xfrm rot="16200000">
            <a:off x="5952826" y="9878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/>
        </p:nvSpPr>
        <p:spPr>
          <a:xfrm rot="16200000">
            <a:off x="6153843" y="9878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/>
        </p:nvSpPr>
        <p:spPr>
          <a:xfrm rot="16200000">
            <a:off x="8705434" y="97838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/>
        </p:nvSpPr>
        <p:spPr>
          <a:xfrm rot="16200000">
            <a:off x="8912802" y="97539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/>
        </p:nvSpPr>
        <p:spPr>
          <a:xfrm rot="16200000">
            <a:off x="9112943" y="97796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/>
        </p:nvSpPr>
        <p:spPr>
          <a:xfrm rot="16200000">
            <a:off x="9516146" y="98400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/>
        </p:nvSpPr>
        <p:spPr>
          <a:xfrm rot="16200000">
            <a:off x="9728947" y="97580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/>
        </p:nvSpPr>
        <p:spPr>
          <a:xfrm rot="16200000">
            <a:off x="9926171" y="98265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" name="직사각형 87"/>
          <p:cNvSpPr/>
          <p:nvPr/>
        </p:nvSpPr>
        <p:spPr>
          <a:xfrm rot="16200000">
            <a:off x="10745020" y="98190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9" name="직사각형 88"/>
          <p:cNvSpPr/>
          <p:nvPr/>
        </p:nvSpPr>
        <p:spPr>
          <a:xfrm rot="16200000">
            <a:off x="10949637" y="98190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0" name="직사각형 89"/>
          <p:cNvSpPr/>
          <p:nvPr/>
        </p:nvSpPr>
        <p:spPr>
          <a:xfrm rot="16200000">
            <a:off x="11147258" y="98662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" name="직사각형 90"/>
          <p:cNvSpPr/>
          <p:nvPr/>
        </p:nvSpPr>
        <p:spPr>
          <a:xfrm rot="16200000">
            <a:off x="8498998" y="97826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2" name="직사각형 91"/>
          <p:cNvSpPr/>
          <p:nvPr/>
        </p:nvSpPr>
        <p:spPr>
          <a:xfrm rot="16200000">
            <a:off x="9006909" y="1085515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8711943" y="13549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4" name="TextBox 93"/>
          <p:cNvSpPr txBox="1"/>
          <p:nvPr/>
        </p:nvSpPr>
        <p:spPr>
          <a:xfrm>
            <a:off x="8916560" y="13549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5" name="TextBox 94"/>
          <p:cNvSpPr txBox="1"/>
          <p:nvPr/>
        </p:nvSpPr>
        <p:spPr>
          <a:xfrm>
            <a:off x="9100426" y="13549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6" name="TextBox 95"/>
          <p:cNvSpPr txBox="1"/>
          <p:nvPr/>
        </p:nvSpPr>
        <p:spPr>
          <a:xfrm>
            <a:off x="9325793" y="13549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7" name="TextBox 96"/>
          <p:cNvSpPr txBox="1"/>
          <p:nvPr/>
        </p:nvSpPr>
        <p:spPr>
          <a:xfrm>
            <a:off x="9513217" y="13549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8" name="TextBox 97"/>
          <p:cNvSpPr txBox="1"/>
          <p:nvPr/>
        </p:nvSpPr>
        <p:spPr>
          <a:xfrm>
            <a:off x="9717834" y="13549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9" name="TextBox 98"/>
          <p:cNvSpPr txBox="1"/>
          <p:nvPr/>
        </p:nvSpPr>
        <p:spPr>
          <a:xfrm>
            <a:off x="9901700" y="13549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00" name="TextBox 99"/>
          <p:cNvSpPr txBox="1"/>
          <p:nvPr/>
        </p:nvSpPr>
        <p:spPr>
          <a:xfrm>
            <a:off x="10127067" y="13549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01" name="TextBox 100"/>
          <p:cNvSpPr txBox="1"/>
          <p:nvPr/>
        </p:nvSpPr>
        <p:spPr>
          <a:xfrm>
            <a:off x="10348876" y="13481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02" name="TextBox 101"/>
          <p:cNvSpPr txBox="1"/>
          <p:nvPr/>
        </p:nvSpPr>
        <p:spPr>
          <a:xfrm>
            <a:off x="10553493" y="13481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03" name="TextBox 102"/>
          <p:cNvSpPr txBox="1"/>
          <p:nvPr/>
        </p:nvSpPr>
        <p:spPr>
          <a:xfrm>
            <a:off x="10634103" y="13481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04" name="TextBox 103"/>
          <p:cNvSpPr txBox="1"/>
          <p:nvPr/>
        </p:nvSpPr>
        <p:spPr>
          <a:xfrm>
            <a:off x="10847319" y="134490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05" name="TextBox 104"/>
          <p:cNvSpPr txBox="1"/>
          <p:nvPr/>
        </p:nvSpPr>
        <p:spPr>
          <a:xfrm>
            <a:off x="11034744" y="13513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06" name="TextBox 105"/>
          <p:cNvSpPr txBox="1"/>
          <p:nvPr/>
        </p:nvSpPr>
        <p:spPr>
          <a:xfrm>
            <a:off x="11247958" y="13481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07" name="직사각형 106"/>
          <p:cNvSpPr/>
          <p:nvPr/>
        </p:nvSpPr>
        <p:spPr>
          <a:xfrm rot="16200000">
            <a:off x="10127188" y="98264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8" name="직사각형 107"/>
          <p:cNvSpPr/>
          <p:nvPr/>
        </p:nvSpPr>
        <p:spPr>
          <a:xfrm rot="16200000">
            <a:off x="9308475" y="98215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9" name="직사각형 108"/>
          <p:cNvSpPr/>
          <p:nvPr/>
        </p:nvSpPr>
        <p:spPr>
          <a:xfrm rot="16200000">
            <a:off x="9106443" y="98323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10" name="직사각형 109"/>
          <p:cNvSpPr/>
          <p:nvPr/>
        </p:nvSpPr>
        <p:spPr>
          <a:xfrm rot="16200000">
            <a:off x="10735535" y="98264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1" name="직사각형 110"/>
          <p:cNvSpPr/>
          <p:nvPr/>
        </p:nvSpPr>
        <p:spPr>
          <a:xfrm rot="16200000">
            <a:off x="10942675" y="98264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2" name="직사각형 111"/>
          <p:cNvSpPr/>
          <p:nvPr/>
        </p:nvSpPr>
        <p:spPr>
          <a:xfrm rot="16200000">
            <a:off x="10330807" y="98265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3" name="직사각형 112"/>
          <p:cNvSpPr/>
          <p:nvPr/>
        </p:nvSpPr>
        <p:spPr>
          <a:xfrm rot="16200000">
            <a:off x="10531824" y="98264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4" name="직사각형 113"/>
          <p:cNvSpPr/>
          <p:nvPr/>
        </p:nvSpPr>
        <p:spPr>
          <a:xfrm rot="16200000">
            <a:off x="6153894" y="99191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15" name="직사각형 114"/>
          <p:cNvSpPr/>
          <p:nvPr/>
        </p:nvSpPr>
        <p:spPr>
          <a:xfrm rot="16200000">
            <a:off x="10524004" y="97942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3152482" y="1356549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117" name="TextBox 116"/>
          <p:cNvSpPr txBox="1"/>
          <p:nvPr/>
        </p:nvSpPr>
        <p:spPr>
          <a:xfrm>
            <a:off x="7513921" y="1357252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cxnSp>
        <p:nvCxnSpPr>
          <p:cNvPr id="118" name="직선 연결선 117"/>
          <p:cNvCxnSpPr/>
          <p:nvPr/>
        </p:nvCxnSpPr>
        <p:spPr>
          <a:xfrm>
            <a:off x="1302633" y="2840165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직선 연결선 118"/>
          <p:cNvCxnSpPr/>
          <p:nvPr/>
        </p:nvCxnSpPr>
        <p:spPr>
          <a:xfrm>
            <a:off x="1288328" y="4884052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직선 연결선 119"/>
          <p:cNvCxnSpPr/>
          <p:nvPr/>
        </p:nvCxnSpPr>
        <p:spPr>
          <a:xfrm>
            <a:off x="3048147" y="460885"/>
            <a:ext cx="20077" cy="63435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4617781" y="392224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For 3-symbol PSCCH</a:t>
            </a:r>
            <a:endParaRPr lang="ko-KR" altLang="en-US" sz="1050" dirty="0"/>
          </a:p>
        </p:txBody>
      </p:sp>
      <p:sp>
        <p:nvSpPr>
          <p:cNvPr id="122" name="TextBox 121"/>
          <p:cNvSpPr txBox="1"/>
          <p:nvPr/>
        </p:nvSpPr>
        <p:spPr>
          <a:xfrm>
            <a:off x="9446306" y="38033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For 2-symbol PSCCH</a:t>
            </a:r>
            <a:endParaRPr lang="ko-KR" altLang="en-US" sz="1050" dirty="0"/>
          </a:p>
        </p:txBody>
      </p:sp>
      <p:sp>
        <p:nvSpPr>
          <p:cNvPr id="123" name="TextBox 122"/>
          <p:cNvSpPr txBox="1"/>
          <p:nvPr/>
        </p:nvSpPr>
        <p:spPr>
          <a:xfrm>
            <a:off x="1496518" y="1736773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2-symbol DMRS</a:t>
            </a:r>
            <a:endParaRPr lang="ko-KR" altLang="en-US" sz="1050" dirty="0"/>
          </a:p>
        </p:txBody>
      </p:sp>
      <p:sp>
        <p:nvSpPr>
          <p:cNvPr id="124" name="TextBox 123"/>
          <p:cNvSpPr txBox="1"/>
          <p:nvPr/>
        </p:nvSpPr>
        <p:spPr>
          <a:xfrm>
            <a:off x="1455983" y="3975647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/>
              <a:t>3</a:t>
            </a:r>
            <a:r>
              <a:rPr lang="en-US" altLang="ko-KR" sz="1050" dirty="0" smtClean="0"/>
              <a:t>-symbol DMRS</a:t>
            </a:r>
            <a:endParaRPr lang="ko-KR" altLang="en-US" sz="1050" dirty="0"/>
          </a:p>
        </p:txBody>
      </p:sp>
      <p:sp>
        <p:nvSpPr>
          <p:cNvPr id="125" name="TextBox 124"/>
          <p:cNvSpPr txBox="1"/>
          <p:nvPr/>
        </p:nvSpPr>
        <p:spPr>
          <a:xfrm>
            <a:off x="1474948" y="564881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4-symbol DMRS</a:t>
            </a:r>
            <a:endParaRPr lang="ko-KR" altLang="en-US" sz="1050" dirty="0"/>
          </a:p>
        </p:txBody>
      </p:sp>
      <p:cxnSp>
        <p:nvCxnSpPr>
          <p:cNvPr id="126" name="직선 연결선 125"/>
          <p:cNvCxnSpPr/>
          <p:nvPr/>
        </p:nvCxnSpPr>
        <p:spPr>
          <a:xfrm>
            <a:off x="1174820" y="6772040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4" name="TextBox 263"/>
          <p:cNvSpPr txBox="1"/>
          <p:nvPr/>
        </p:nvSpPr>
        <p:spPr>
          <a:xfrm>
            <a:off x="3148062" y="2397666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334" name="직사각형 333"/>
          <p:cNvSpPr/>
          <p:nvPr/>
        </p:nvSpPr>
        <p:spPr>
          <a:xfrm rot="16200000">
            <a:off x="4321261" y="418806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5" name="직사각형 334"/>
          <p:cNvSpPr/>
          <p:nvPr/>
        </p:nvSpPr>
        <p:spPr>
          <a:xfrm rot="16200000">
            <a:off x="4528629" y="418506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6" name="직사각형 335"/>
          <p:cNvSpPr/>
          <p:nvPr/>
        </p:nvSpPr>
        <p:spPr>
          <a:xfrm rot="16200000">
            <a:off x="4728770" y="418763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7" name="직사각형 336"/>
          <p:cNvSpPr/>
          <p:nvPr/>
        </p:nvSpPr>
        <p:spPr>
          <a:xfrm rot="16200000">
            <a:off x="5131973" y="419367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8" name="직사각형 337"/>
          <p:cNvSpPr/>
          <p:nvPr/>
        </p:nvSpPr>
        <p:spPr>
          <a:xfrm rot="16200000">
            <a:off x="5344774" y="418547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9" name="직사각형 338"/>
          <p:cNvSpPr/>
          <p:nvPr/>
        </p:nvSpPr>
        <p:spPr>
          <a:xfrm rot="16200000">
            <a:off x="5541998" y="41923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6360847" y="419157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1" name="직사각형 340"/>
          <p:cNvSpPr/>
          <p:nvPr/>
        </p:nvSpPr>
        <p:spPr>
          <a:xfrm rot="16200000">
            <a:off x="6565464" y="419157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42" name="직사각형 341"/>
          <p:cNvSpPr/>
          <p:nvPr/>
        </p:nvSpPr>
        <p:spPr>
          <a:xfrm rot="16200000">
            <a:off x="6763085" y="419629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3" name="직사각형 342"/>
          <p:cNvSpPr/>
          <p:nvPr/>
        </p:nvSpPr>
        <p:spPr>
          <a:xfrm rot="16200000">
            <a:off x="4114825" y="418793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4721323" y="4196598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5" name="TextBox 344"/>
          <p:cNvSpPr txBox="1"/>
          <p:nvPr/>
        </p:nvSpPr>
        <p:spPr>
          <a:xfrm>
            <a:off x="4327770" y="45645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46" name="TextBox 345"/>
          <p:cNvSpPr txBox="1"/>
          <p:nvPr/>
        </p:nvSpPr>
        <p:spPr>
          <a:xfrm>
            <a:off x="4532387" y="45645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47" name="TextBox 346"/>
          <p:cNvSpPr txBox="1"/>
          <p:nvPr/>
        </p:nvSpPr>
        <p:spPr>
          <a:xfrm>
            <a:off x="4716253" y="4564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48" name="TextBox 347"/>
          <p:cNvSpPr txBox="1"/>
          <p:nvPr/>
        </p:nvSpPr>
        <p:spPr>
          <a:xfrm>
            <a:off x="4941620" y="4564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49" name="TextBox 348"/>
          <p:cNvSpPr txBox="1"/>
          <p:nvPr/>
        </p:nvSpPr>
        <p:spPr>
          <a:xfrm>
            <a:off x="5129044" y="4564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50" name="TextBox 349"/>
          <p:cNvSpPr txBox="1"/>
          <p:nvPr/>
        </p:nvSpPr>
        <p:spPr>
          <a:xfrm>
            <a:off x="5333661" y="4564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51" name="TextBox 350"/>
          <p:cNvSpPr txBox="1"/>
          <p:nvPr/>
        </p:nvSpPr>
        <p:spPr>
          <a:xfrm>
            <a:off x="5517527" y="45645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52" name="TextBox 351"/>
          <p:cNvSpPr txBox="1"/>
          <p:nvPr/>
        </p:nvSpPr>
        <p:spPr>
          <a:xfrm>
            <a:off x="5742894" y="45645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53" name="TextBox 352"/>
          <p:cNvSpPr txBox="1"/>
          <p:nvPr/>
        </p:nvSpPr>
        <p:spPr>
          <a:xfrm>
            <a:off x="5964703" y="45578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54" name="TextBox 353"/>
          <p:cNvSpPr txBox="1"/>
          <p:nvPr/>
        </p:nvSpPr>
        <p:spPr>
          <a:xfrm>
            <a:off x="6169320" y="45578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55" name="TextBox 354"/>
          <p:cNvSpPr txBox="1"/>
          <p:nvPr/>
        </p:nvSpPr>
        <p:spPr>
          <a:xfrm>
            <a:off x="6249930" y="455781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56" name="TextBox 355"/>
          <p:cNvSpPr txBox="1"/>
          <p:nvPr/>
        </p:nvSpPr>
        <p:spPr>
          <a:xfrm>
            <a:off x="6463146" y="455457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57" name="TextBox 356"/>
          <p:cNvSpPr txBox="1"/>
          <p:nvPr/>
        </p:nvSpPr>
        <p:spPr>
          <a:xfrm>
            <a:off x="6650571" y="456104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58" name="TextBox 357"/>
          <p:cNvSpPr txBox="1"/>
          <p:nvPr/>
        </p:nvSpPr>
        <p:spPr>
          <a:xfrm>
            <a:off x="6863785" y="455780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59" name="직사각형 358"/>
          <p:cNvSpPr/>
          <p:nvPr/>
        </p:nvSpPr>
        <p:spPr>
          <a:xfrm rot="16200000">
            <a:off x="5743015" y="41923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0" name="직사각형 359"/>
          <p:cNvSpPr/>
          <p:nvPr/>
        </p:nvSpPr>
        <p:spPr>
          <a:xfrm rot="16200000">
            <a:off x="4924302" y="41918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1" name="직사각형 360"/>
          <p:cNvSpPr/>
          <p:nvPr/>
        </p:nvSpPr>
        <p:spPr>
          <a:xfrm rot="16200000">
            <a:off x="4417233" y="4098640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62" name="직사각형 361"/>
          <p:cNvSpPr/>
          <p:nvPr/>
        </p:nvSpPr>
        <p:spPr>
          <a:xfrm rot="16200000">
            <a:off x="6351362" y="41923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3" name="직사각형 362"/>
          <p:cNvSpPr/>
          <p:nvPr/>
        </p:nvSpPr>
        <p:spPr>
          <a:xfrm rot="16200000">
            <a:off x="6558502" y="41923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4" name="직사각형 363"/>
          <p:cNvSpPr/>
          <p:nvPr/>
        </p:nvSpPr>
        <p:spPr>
          <a:xfrm rot="16200000">
            <a:off x="5946634" y="41923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5" name="직사각형 364"/>
          <p:cNvSpPr/>
          <p:nvPr/>
        </p:nvSpPr>
        <p:spPr>
          <a:xfrm rot="16200000">
            <a:off x="6147651" y="41923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6" name="직사각형 365"/>
          <p:cNvSpPr/>
          <p:nvPr/>
        </p:nvSpPr>
        <p:spPr>
          <a:xfrm rot="16200000">
            <a:off x="8658898" y="419057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7" name="직사각형 366"/>
          <p:cNvSpPr/>
          <p:nvPr/>
        </p:nvSpPr>
        <p:spPr>
          <a:xfrm rot="16200000">
            <a:off x="8866266" y="418758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8" name="직사각형 367"/>
          <p:cNvSpPr/>
          <p:nvPr/>
        </p:nvSpPr>
        <p:spPr>
          <a:xfrm rot="16200000">
            <a:off x="9066407" y="419015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9" name="직사각형 368"/>
          <p:cNvSpPr/>
          <p:nvPr/>
        </p:nvSpPr>
        <p:spPr>
          <a:xfrm rot="16200000">
            <a:off x="9469610" y="419619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0" name="직사각형 369"/>
          <p:cNvSpPr/>
          <p:nvPr/>
        </p:nvSpPr>
        <p:spPr>
          <a:xfrm rot="16200000">
            <a:off x="9682411" y="418799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1" name="직사각형 370"/>
          <p:cNvSpPr/>
          <p:nvPr/>
        </p:nvSpPr>
        <p:spPr>
          <a:xfrm rot="16200000">
            <a:off x="9879635" y="419483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2" name="직사각형 371"/>
          <p:cNvSpPr/>
          <p:nvPr/>
        </p:nvSpPr>
        <p:spPr>
          <a:xfrm rot="16200000">
            <a:off x="10698484" y="419409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3" name="직사각형 372"/>
          <p:cNvSpPr/>
          <p:nvPr/>
        </p:nvSpPr>
        <p:spPr>
          <a:xfrm rot="16200000">
            <a:off x="10903101" y="419409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74" name="직사각형 373"/>
          <p:cNvSpPr/>
          <p:nvPr/>
        </p:nvSpPr>
        <p:spPr>
          <a:xfrm rot="16200000">
            <a:off x="11100722" y="419881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5" name="직사각형 374"/>
          <p:cNvSpPr/>
          <p:nvPr/>
        </p:nvSpPr>
        <p:spPr>
          <a:xfrm rot="16200000">
            <a:off x="8452462" y="419045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6" name="직사각형 375"/>
          <p:cNvSpPr/>
          <p:nvPr/>
        </p:nvSpPr>
        <p:spPr>
          <a:xfrm rot="16200000">
            <a:off x="8960373" y="429770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7" name="TextBox 376"/>
          <p:cNvSpPr txBox="1"/>
          <p:nvPr/>
        </p:nvSpPr>
        <p:spPr>
          <a:xfrm>
            <a:off x="8665407" y="45671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78" name="TextBox 377"/>
          <p:cNvSpPr txBox="1"/>
          <p:nvPr/>
        </p:nvSpPr>
        <p:spPr>
          <a:xfrm>
            <a:off x="8870024" y="45671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79" name="TextBox 378"/>
          <p:cNvSpPr txBox="1"/>
          <p:nvPr/>
        </p:nvSpPr>
        <p:spPr>
          <a:xfrm>
            <a:off x="9053890" y="456710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80" name="TextBox 379"/>
          <p:cNvSpPr txBox="1"/>
          <p:nvPr/>
        </p:nvSpPr>
        <p:spPr>
          <a:xfrm>
            <a:off x="9279257" y="45671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81" name="TextBox 380"/>
          <p:cNvSpPr txBox="1"/>
          <p:nvPr/>
        </p:nvSpPr>
        <p:spPr>
          <a:xfrm>
            <a:off x="9466681" y="456710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82" name="TextBox 381"/>
          <p:cNvSpPr txBox="1"/>
          <p:nvPr/>
        </p:nvSpPr>
        <p:spPr>
          <a:xfrm>
            <a:off x="9671298" y="45671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83" name="TextBox 382"/>
          <p:cNvSpPr txBox="1"/>
          <p:nvPr/>
        </p:nvSpPr>
        <p:spPr>
          <a:xfrm>
            <a:off x="9855164" y="45671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84" name="TextBox 383"/>
          <p:cNvSpPr txBox="1"/>
          <p:nvPr/>
        </p:nvSpPr>
        <p:spPr>
          <a:xfrm>
            <a:off x="10080531" y="45670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85" name="TextBox 384"/>
          <p:cNvSpPr txBox="1"/>
          <p:nvPr/>
        </p:nvSpPr>
        <p:spPr>
          <a:xfrm>
            <a:off x="10302340" y="456032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86" name="TextBox 385"/>
          <p:cNvSpPr txBox="1"/>
          <p:nvPr/>
        </p:nvSpPr>
        <p:spPr>
          <a:xfrm>
            <a:off x="10506957" y="456032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87" name="TextBox 386"/>
          <p:cNvSpPr txBox="1"/>
          <p:nvPr/>
        </p:nvSpPr>
        <p:spPr>
          <a:xfrm>
            <a:off x="10587567" y="45603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88" name="TextBox 387"/>
          <p:cNvSpPr txBox="1"/>
          <p:nvPr/>
        </p:nvSpPr>
        <p:spPr>
          <a:xfrm>
            <a:off x="10800783" y="455708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89" name="TextBox 388"/>
          <p:cNvSpPr txBox="1"/>
          <p:nvPr/>
        </p:nvSpPr>
        <p:spPr>
          <a:xfrm>
            <a:off x="10988208" y="45635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1201422" y="456032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91" name="직사각형 390"/>
          <p:cNvSpPr/>
          <p:nvPr/>
        </p:nvSpPr>
        <p:spPr>
          <a:xfrm rot="16200000">
            <a:off x="10080652" y="419483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2" name="직사각형 391"/>
          <p:cNvSpPr/>
          <p:nvPr/>
        </p:nvSpPr>
        <p:spPr>
          <a:xfrm rot="16200000">
            <a:off x="9261939" y="419433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3" name="직사각형 392"/>
          <p:cNvSpPr/>
          <p:nvPr/>
        </p:nvSpPr>
        <p:spPr>
          <a:xfrm rot="16200000">
            <a:off x="10688999" y="419483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4" name="직사각형 393"/>
          <p:cNvSpPr/>
          <p:nvPr/>
        </p:nvSpPr>
        <p:spPr>
          <a:xfrm rot="16200000">
            <a:off x="10896139" y="419483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5" name="직사각형 394"/>
          <p:cNvSpPr/>
          <p:nvPr/>
        </p:nvSpPr>
        <p:spPr>
          <a:xfrm rot="16200000">
            <a:off x="10284271" y="419483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6" name="직사각형 395"/>
          <p:cNvSpPr/>
          <p:nvPr/>
        </p:nvSpPr>
        <p:spPr>
          <a:xfrm rot="16200000">
            <a:off x="10485288" y="419483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7" name="직사각형 396"/>
          <p:cNvSpPr/>
          <p:nvPr/>
        </p:nvSpPr>
        <p:spPr>
          <a:xfrm rot="16200000">
            <a:off x="8740656" y="4116687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6349988" y="418780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10689168" y="418820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0" name="직사각형 399"/>
          <p:cNvSpPr/>
          <p:nvPr/>
        </p:nvSpPr>
        <p:spPr>
          <a:xfrm rot="16200000">
            <a:off x="5340249" y="418780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1" name="직사각형 400"/>
          <p:cNvSpPr/>
          <p:nvPr/>
        </p:nvSpPr>
        <p:spPr>
          <a:xfrm rot="16200000">
            <a:off x="9672943" y="419624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2" name="직사각형 611"/>
          <p:cNvSpPr/>
          <p:nvPr/>
        </p:nvSpPr>
        <p:spPr>
          <a:xfrm rot="16200000">
            <a:off x="4362813" y="610866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3" name="직사각형 612"/>
          <p:cNvSpPr/>
          <p:nvPr/>
        </p:nvSpPr>
        <p:spPr>
          <a:xfrm rot="16200000">
            <a:off x="4570181" y="610567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4" name="직사각형 613"/>
          <p:cNvSpPr/>
          <p:nvPr/>
        </p:nvSpPr>
        <p:spPr>
          <a:xfrm rot="16200000">
            <a:off x="4770322" y="610824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5" name="직사각형 614"/>
          <p:cNvSpPr/>
          <p:nvPr/>
        </p:nvSpPr>
        <p:spPr>
          <a:xfrm rot="16200000">
            <a:off x="5173525" y="611427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6" name="직사각형 615"/>
          <p:cNvSpPr/>
          <p:nvPr/>
        </p:nvSpPr>
        <p:spPr>
          <a:xfrm rot="16200000">
            <a:off x="5386326" y="610608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7" name="직사각형 616"/>
          <p:cNvSpPr/>
          <p:nvPr/>
        </p:nvSpPr>
        <p:spPr>
          <a:xfrm rot="16200000">
            <a:off x="5583550" y="611292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8" name="직사각형 617"/>
          <p:cNvSpPr/>
          <p:nvPr/>
        </p:nvSpPr>
        <p:spPr>
          <a:xfrm rot="16200000">
            <a:off x="6402399" y="611217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9" name="직사각형 618"/>
          <p:cNvSpPr/>
          <p:nvPr/>
        </p:nvSpPr>
        <p:spPr>
          <a:xfrm rot="16200000">
            <a:off x="6607016" y="611218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20" name="직사각형 619"/>
          <p:cNvSpPr/>
          <p:nvPr/>
        </p:nvSpPr>
        <p:spPr>
          <a:xfrm rot="16200000">
            <a:off x="6804637" y="61168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4156377" y="610853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4762875" y="6117201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TextBox 622"/>
          <p:cNvSpPr txBox="1"/>
          <p:nvPr/>
        </p:nvSpPr>
        <p:spPr>
          <a:xfrm>
            <a:off x="4369322" y="64851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624" name="TextBox 623"/>
          <p:cNvSpPr txBox="1"/>
          <p:nvPr/>
        </p:nvSpPr>
        <p:spPr>
          <a:xfrm>
            <a:off x="4573939" y="6485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25" name="TextBox 624"/>
          <p:cNvSpPr txBox="1"/>
          <p:nvPr/>
        </p:nvSpPr>
        <p:spPr>
          <a:xfrm>
            <a:off x="4757805" y="6485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26" name="TextBox 625"/>
          <p:cNvSpPr txBox="1"/>
          <p:nvPr/>
        </p:nvSpPr>
        <p:spPr>
          <a:xfrm>
            <a:off x="4983172" y="6485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27" name="TextBox 626"/>
          <p:cNvSpPr txBox="1"/>
          <p:nvPr/>
        </p:nvSpPr>
        <p:spPr>
          <a:xfrm>
            <a:off x="5170596" y="6485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628" name="TextBox 627"/>
          <p:cNvSpPr txBox="1"/>
          <p:nvPr/>
        </p:nvSpPr>
        <p:spPr>
          <a:xfrm>
            <a:off x="5375213" y="6485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629" name="TextBox 628"/>
          <p:cNvSpPr txBox="1"/>
          <p:nvPr/>
        </p:nvSpPr>
        <p:spPr>
          <a:xfrm>
            <a:off x="5559079" y="6485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630" name="TextBox 629"/>
          <p:cNvSpPr txBox="1"/>
          <p:nvPr/>
        </p:nvSpPr>
        <p:spPr>
          <a:xfrm>
            <a:off x="5784446" y="6485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631" name="TextBox 630"/>
          <p:cNvSpPr txBox="1"/>
          <p:nvPr/>
        </p:nvSpPr>
        <p:spPr>
          <a:xfrm>
            <a:off x="6006255" y="6478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632" name="TextBox 631"/>
          <p:cNvSpPr txBox="1"/>
          <p:nvPr/>
        </p:nvSpPr>
        <p:spPr>
          <a:xfrm>
            <a:off x="6210872" y="6478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633" name="TextBox 632"/>
          <p:cNvSpPr txBox="1"/>
          <p:nvPr/>
        </p:nvSpPr>
        <p:spPr>
          <a:xfrm>
            <a:off x="6291482" y="647841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634" name="TextBox 633"/>
          <p:cNvSpPr txBox="1"/>
          <p:nvPr/>
        </p:nvSpPr>
        <p:spPr>
          <a:xfrm>
            <a:off x="6504698" y="647517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635" name="TextBox 634"/>
          <p:cNvSpPr txBox="1"/>
          <p:nvPr/>
        </p:nvSpPr>
        <p:spPr>
          <a:xfrm>
            <a:off x="6692123" y="648165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636" name="TextBox 635"/>
          <p:cNvSpPr txBox="1"/>
          <p:nvPr/>
        </p:nvSpPr>
        <p:spPr>
          <a:xfrm>
            <a:off x="6905337" y="6478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637" name="직사각형 636"/>
          <p:cNvSpPr/>
          <p:nvPr/>
        </p:nvSpPr>
        <p:spPr>
          <a:xfrm rot="16200000">
            <a:off x="5784567" y="611292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8" name="직사각형 637"/>
          <p:cNvSpPr/>
          <p:nvPr/>
        </p:nvSpPr>
        <p:spPr>
          <a:xfrm rot="16200000">
            <a:off x="4965854" y="61124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9" name="직사각형 638"/>
          <p:cNvSpPr/>
          <p:nvPr/>
        </p:nvSpPr>
        <p:spPr>
          <a:xfrm rot="16200000">
            <a:off x="4464673" y="6023239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40" name="직사각형 639"/>
          <p:cNvSpPr/>
          <p:nvPr/>
        </p:nvSpPr>
        <p:spPr>
          <a:xfrm rot="16200000">
            <a:off x="6392914" y="611292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1" name="직사각형 640"/>
          <p:cNvSpPr/>
          <p:nvPr/>
        </p:nvSpPr>
        <p:spPr>
          <a:xfrm rot="16200000">
            <a:off x="6600054" y="611292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2" name="직사각형 641"/>
          <p:cNvSpPr/>
          <p:nvPr/>
        </p:nvSpPr>
        <p:spPr>
          <a:xfrm rot="16200000">
            <a:off x="5988186" y="611292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3" name="직사각형 642"/>
          <p:cNvSpPr/>
          <p:nvPr/>
        </p:nvSpPr>
        <p:spPr>
          <a:xfrm rot="16200000">
            <a:off x="6189203" y="611292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4" name="직사각형 643"/>
          <p:cNvSpPr/>
          <p:nvPr/>
        </p:nvSpPr>
        <p:spPr>
          <a:xfrm rot="16200000">
            <a:off x="8725499" y="610642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5" name="직사각형 644"/>
          <p:cNvSpPr/>
          <p:nvPr/>
        </p:nvSpPr>
        <p:spPr>
          <a:xfrm rot="16200000">
            <a:off x="8932867" y="610343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6" name="직사각형 645"/>
          <p:cNvSpPr/>
          <p:nvPr/>
        </p:nvSpPr>
        <p:spPr>
          <a:xfrm rot="16200000">
            <a:off x="9133008" y="610600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7" name="직사각형 646"/>
          <p:cNvSpPr/>
          <p:nvPr/>
        </p:nvSpPr>
        <p:spPr>
          <a:xfrm rot="16200000">
            <a:off x="9536211" y="611204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8" name="직사각형 647"/>
          <p:cNvSpPr/>
          <p:nvPr/>
        </p:nvSpPr>
        <p:spPr>
          <a:xfrm rot="16200000">
            <a:off x="9749012" y="610384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9" name="직사각형 648"/>
          <p:cNvSpPr/>
          <p:nvPr/>
        </p:nvSpPr>
        <p:spPr>
          <a:xfrm rot="16200000">
            <a:off x="9946236" y="611069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0" name="직사각형 649"/>
          <p:cNvSpPr/>
          <p:nvPr/>
        </p:nvSpPr>
        <p:spPr>
          <a:xfrm rot="16200000">
            <a:off x="10765085" y="610994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1" name="직사각형 650"/>
          <p:cNvSpPr/>
          <p:nvPr/>
        </p:nvSpPr>
        <p:spPr>
          <a:xfrm rot="16200000">
            <a:off x="10969702" y="610994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52" name="직사각형 651"/>
          <p:cNvSpPr/>
          <p:nvPr/>
        </p:nvSpPr>
        <p:spPr>
          <a:xfrm rot="16200000">
            <a:off x="11167323" y="611466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3" name="직사각형 652"/>
          <p:cNvSpPr/>
          <p:nvPr/>
        </p:nvSpPr>
        <p:spPr>
          <a:xfrm rot="16200000">
            <a:off x="8519063" y="610630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4" name="직사각형 653"/>
          <p:cNvSpPr/>
          <p:nvPr/>
        </p:nvSpPr>
        <p:spPr>
          <a:xfrm rot="16200000">
            <a:off x="9026974" y="6213555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5" name="TextBox 654"/>
          <p:cNvSpPr txBox="1"/>
          <p:nvPr/>
        </p:nvSpPr>
        <p:spPr>
          <a:xfrm>
            <a:off x="8732008" y="64829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656" name="TextBox 655"/>
          <p:cNvSpPr txBox="1"/>
          <p:nvPr/>
        </p:nvSpPr>
        <p:spPr>
          <a:xfrm>
            <a:off x="8936625" y="64829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57" name="TextBox 656"/>
          <p:cNvSpPr txBox="1"/>
          <p:nvPr/>
        </p:nvSpPr>
        <p:spPr>
          <a:xfrm>
            <a:off x="9120491" y="648295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58" name="TextBox 657"/>
          <p:cNvSpPr txBox="1"/>
          <p:nvPr/>
        </p:nvSpPr>
        <p:spPr>
          <a:xfrm>
            <a:off x="9345858" y="64829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59" name="TextBox 658"/>
          <p:cNvSpPr txBox="1"/>
          <p:nvPr/>
        </p:nvSpPr>
        <p:spPr>
          <a:xfrm>
            <a:off x="9533282" y="648295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660" name="TextBox 659"/>
          <p:cNvSpPr txBox="1"/>
          <p:nvPr/>
        </p:nvSpPr>
        <p:spPr>
          <a:xfrm>
            <a:off x="9737899" y="64829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661" name="TextBox 660"/>
          <p:cNvSpPr txBox="1"/>
          <p:nvPr/>
        </p:nvSpPr>
        <p:spPr>
          <a:xfrm>
            <a:off x="9921765" y="64829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662" name="TextBox 661"/>
          <p:cNvSpPr txBox="1"/>
          <p:nvPr/>
        </p:nvSpPr>
        <p:spPr>
          <a:xfrm>
            <a:off x="10147132" y="64829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663" name="TextBox 662"/>
          <p:cNvSpPr txBox="1"/>
          <p:nvPr/>
        </p:nvSpPr>
        <p:spPr>
          <a:xfrm>
            <a:off x="10368941" y="64761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664" name="TextBox 663"/>
          <p:cNvSpPr txBox="1"/>
          <p:nvPr/>
        </p:nvSpPr>
        <p:spPr>
          <a:xfrm>
            <a:off x="10573558" y="64761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665" name="TextBox 664"/>
          <p:cNvSpPr txBox="1"/>
          <p:nvPr/>
        </p:nvSpPr>
        <p:spPr>
          <a:xfrm>
            <a:off x="10654168" y="64761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666" name="TextBox 665"/>
          <p:cNvSpPr txBox="1"/>
          <p:nvPr/>
        </p:nvSpPr>
        <p:spPr>
          <a:xfrm>
            <a:off x="10867384" y="64729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667" name="TextBox 666"/>
          <p:cNvSpPr txBox="1"/>
          <p:nvPr/>
        </p:nvSpPr>
        <p:spPr>
          <a:xfrm>
            <a:off x="11054809" y="64794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668" name="TextBox 667"/>
          <p:cNvSpPr txBox="1"/>
          <p:nvPr/>
        </p:nvSpPr>
        <p:spPr>
          <a:xfrm>
            <a:off x="11268023" y="64761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669" name="직사각형 668"/>
          <p:cNvSpPr/>
          <p:nvPr/>
        </p:nvSpPr>
        <p:spPr>
          <a:xfrm rot="16200000">
            <a:off x="10147253" y="611068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70" name="직사각형 669"/>
          <p:cNvSpPr/>
          <p:nvPr/>
        </p:nvSpPr>
        <p:spPr>
          <a:xfrm rot="16200000">
            <a:off x="9328540" y="611019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71" name="직사각형 670"/>
          <p:cNvSpPr/>
          <p:nvPr/>
        </p:nvSpPr>
        <p:spPr>
          <a:xfrm rot="16200000">
            <a:off x="10755600" y="611068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72" name="직사각형 671"/>
          <p:cNvSpPr/>
          <p:nvPr/>
        </p:nvSpPr>
        <p:spPr>
          <a:xfrm rot="16200000">
            <a:off x="10962740" y="611068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73" name="직사각형 672"/>
          <p:cNvSpPr/>
          <p:nvPr/>
        </p:nvSpPr>
        <p:spPr>
          <a:xfrm rot="16200000">
            <a:off x="10350872" y="611069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74" name="직사각형 673"/>
          <p:cNvSpPr/>
          <p:nvPr/>
        </p:nvSpPr>
        <p:spPr>
          <a:xfrm rot="16200000">
            <a:off x="10551889" y="611068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75" name="직사각형 674"/>
          <p:cNvSpPr/>
          <p:nvPr/>
        </p:nvSpPr>
        <p:spPr>
          <a:xfrm rot="16200000">
            <a:off x="8807257" y="6032540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76" name="직사각형 675"/>
          <p:cNvSpPr/>
          <p:nvPr/>
        </p:nvSpPr>
        <p:spPr>
          <a:xfrm rot="16200000">
            <a:off x="6211134" y="611595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77" name="직사각형 676"/>
          <p:cNvSpPr/>
          <p:nvPr/>
        </p:nvSpPr>
        <p:spPr>
          <a:xfrm rot="16200000">
            <a:off x="5597186" y="611451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78" name="직사각형 677"/>
          <p:cNvSpPr/>
          <p:nvPr/>
        </p:nvSpPr>
        <p:spPr>
          <a:xfrm rot="16200000">
            <a:off x="4984694" y="611531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79" name="직사각형 678"/>
          <p:cNvSpPr/>
          <p:nvPr/>
        </p:nvSpPr>
        <p:spPr>
          <a:xfrm rot="16200000">
            <a:off x="10557339" y="611540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80" name="직사각형 679"/>
          <p:cNvSpPr/>
          <p:nvPr/>
        </p:nvSpPr>
        <p:spPr>
          <a:xfrm rot="16200000">
            <a:off x="9943391" y="611396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81" name="직사각형 680"/>
          <p:cNvSpPr/>
          <p:nvPr/>
        </p:nvSpPr>
        <p:spPr>
          <a:xfrm rot="16200000">
            <a:off x="9330899" y="611476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84" name="TextBox 683"/>
          <p:cNvSpPr txBox="1"/>
          <p:nvPr/>
        </p:nvSpPr>
        <p:spPr>
          <a:xfrm>
            <a:off x="3144057" y="4593676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685" name="TextBox 684"/>
          <p:cNvSpPr txBox="1"/>
          <p:nvPr/>
        </p:nvSpPr>
        <p:spPr>
          <a:xfrm>
            <a:off x="7505496" y="4594379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688" name="TextBox 687"/>
          <p:cNvSpPr txBox="1"/>
          <p:nvPr/>
        </p:nvSpPr>
        <p:spPr>
          <a:xfrm>
            <a:off x="3182781" y="6477229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689" name="TextBox 688"/>
          <p:cNvSpPr txBox="1"/>
          <p:nvPr/>
        </p:nvSpPr>
        <p:spPr>
          <a:xfrm>
            <a:off x="7563001" y="6477229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3" name="직사각형 2"/>
          <p:cNvSpPr/>
          <p:nvPr/>
        </p:nvSpPr>
        <p:spPr>
          <a:xfrm>
            <a:off x="7411077" y="855352"/>
            <a:ext cx="919918" cy="466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</a:t>
            </a:r>
            <a:endParaRPr lang="ko-KR" altLang="en-US" dirty="0"/>
          </a:p>
        </p:txBody>
      </p:sp>
      <p:sp>
        <p:nvSpPr>
          <p:cNvPr id="474" name="직사각형 473"/>
          <p:cNvSpPr/>
          <p:nvPr/>
        </p:nvSpPr>
        <p:spPr>
          <a:xfrm>
            <a:off x="7426697" y="4134106"/>
            <a:ext cx="919918" cy="46688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476" name="직사각형 475"/>
          <p:cNvSpPr/>
          <p:nvPr/>
        </p:nvSpPr>
        <p:spPr>
          <a:xfrm>
            <a:off x="7468825" y="6035991"/>
            <a:ext cx="919918" cy="46688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13" name="타원 12"/>
          <p:cNvSpPr/>
          <p:nvPr/>
        </p:nvSpPr>
        <p:spPr>
          <a:xfrm>
            <a:off x="11610688" y="1008038"/>
            <a:ext cx="689217" cy="65200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8197181" y="3711307"/>
            <a:ext cx="3812866" cy="1192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8" name="직사각형 547"/>
          <p:cNvSpPr/>
          <p:nvPr/>
        </p:nvSpPr>
        <p:spPr>
          <a:xfrm>
            <a:off x="3691390" y="3676334"/>
            <a:ext cx="3812866" cy="14564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9" name="타원 548"/>
          <p:cNvSpPr/>
          <p:nvPr/>
        </p:nvSpPr>
        <p:spPr>
          <a:xfrm>
            <a:off x="2955661" y="5467839"/>
            <a:ext cx="689217" cy="65200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443655" y="5313274"/>
            <a:ext cx="1831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Shift vs no shift</a:t>
            </a:r>
            <a:endParaRPr lang="ko-KR" altLang="en-US" dirty="0"/>
          </a:p>
        </p:txBody>
      </p:sp>
      <p:sp>
        <p:nvSpPr>
          <p:cNvPr id="551" name="타원 550"/>
          <p:cNvSpPr/>
          <p:nvPr/>
        </p:nvSpPr>
        <p:spPr>
          <a:xfrm>
            <a:off x="11665438" y="3177976"/>
            <a:ext cx="689217" cy="65200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541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78" y="2228"/>
            <a:ext cx="10515600" cy="458657"/>
          </a:xfrm>
        </p:spPr>
        <p:txBody>
          <a:bodyPr>
            <a:normAutofit fontScale="90000"/>
          </a:bodyPr>
          <a:lstStyle/>
          <a:p>
            <a:r>
              <a:rPr lang="en-US" altLang="ko-KR" sz="3600" dirty="0" smtClean="0"/>
              <a:t>For 11-symbol PSSCH</a:t>
            </a:r>
            <a:endParaRPr lang="ko-KR" altLang="en-US" sz="3600" dirty="0"/>
          </a:p>
        </p:txBody>
      </p:sp>
      <p:sp>
        <p:nvSpPr>
          <p:cNvPr id="4" name="직사각형 3"/>
          <p:cNvSpPr/>
          <p:nvPr/>
        </p:nvSpPr>
        <p:spPr>
          <a:xfrm>
            <a:off x="-7552" y="1227086"/>
            <a:ext cx="962083" cy="14080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</a:t>
            </a:r>
            <a:r>
              <a:rPr lang="en-US" altLang="ko-KR" sz="1000" b="1" dirty="0" smtClean="0">
                <a:solidFill>
                  <a:schemeClr val="tx1"/>
                </a:solidFill>
              </a:rPr>
              <a:t>PSSCH</a:t>
            </a:r>
          </a:p>
          <a:p>
            <a:pPr algn="ctr"/>
            <a:r>
              <a:rPr lang="en-US" altLang="ko-KR" sz="1000" b="1" dirty="0" smtClean="0">
                <a:solidFill>
                  <a:schemeClr val="tx1"/>
                </a:solidFill>
              </a:rPr>
              <a:t>(e.g., gap symbol, PSFCH, DL/UL)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-25961" y="2840165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-11258" y="3538911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-15121" y="4286402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1166227" y="696727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7449265" y="392224"/>
            <a:ext cx="21978" cy="64122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직선 연결선 117"/>
          <p:cNvCxnSpPr/>
          <p:nvPr/>
        </p:nvCxnSpPr>
        <p:spPr>
          <a:xfrm>
            <a:off x="1302633" y="2840165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직선 연결선 118"/>
          <p:cNvCxnSpPr/>
          <p:nvPr/>
        </p:nvCxnSpPr>
        <p:spPr>
          <a:xfrm>
            <a:off x="1288328" y="4884052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직선 연결선 119"/>
          <p:cNvCxnSpPr/>
          <p:nvPr/>
        </p:nvCxnSpPr>
        <p:spPr>
          <a:xfrm>
            <a:off x="3048147" y="460885"/>
            <a:ext cx="20077" cy="63435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4617781" y="392224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For 3-symbol PSCCH</a:t>
            </a:r>
            <a:endParaRPr lang="ko-KR" altLang="en-US" sz="1050" dirty="0"/>
          </a:p>
        </p:txBody>
      </p:sp>
      <p:sp>
        <p:nvSpPr>
          <p:cNvPr id="122" name="TextBox 121"/>
          <p:cNvSpPr txBox="1"/>
          <p:nvPr/>
        </p:nvSpPr>
        <p:spPr>
          <a:xfrm>
            <a:off x="9446306" y="38033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For 2-symbol PSCCH</a:t>
            </a:r>
            <a:endParaRPr lang="ko-KR" altLang="en-US" sz="1050" dirty="0"/>
          </a:p>
        </p:txBody>
      </p:sp>
      <p:sp>
        <p:nvSpPr>
          <p:cNvPr id="123" name="TextBox 122"/>
          <p:cNvSpPr txBox="1"/>
          <p:nvPr/>
        </p:nvSpPr>
        <p:spPr>
          <a:xfrm>
            <a:off x="1496518" y="1736773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2-symbol DMRS</a:t>
            </a:r>
            <a:endParaRPr lang="ko-KR" altLang="en-US" sz="1050" dirty="0"/>
          </a:p>
        </p:txBody>
      </p:sp>
      <p:sp>
        <p:nvSpPr>
          <p:cNvPr id="124" name="TextBox 123"/>
          <p:cNvSpPr txBox="1"/>
          <p:nvPr/>
        </p:nvSpPr>
        <p:spPr>
          <a:xfrm>
            <a:off x="1455983" y="3975647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/>
              <a:t>3</a:t>
            </a:r>
            <a:r>
              <a:rPr lang="en-US" altLang="ko-KR" sz="1050" dirty="0" smtClean="0"/>
              <a:t>-symbol DMRS</a:t>
            </a:r>
            <a:endParaRPr lang="ko-KR" altLang="en-US" sz="1050" dirty="0"/>
          </a:p>
        </p:txBody>
      </p:sp>
      <p:sp>
        <p:nvSpPr>
          <p:cNvPr id="125" name="TextBox 124"/>
          <p:cNvSpPr txBox="1"/>
          <p:nvPr/>
        </p:nvSpPr>
        <p:spPr>
          <a:xfrm>
            <a:off x="1474948" y="564881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4-symbol DMRS</a:t>
            </a:r>
            <a:endParaRPr lang="ko-KR" altLang="en-US" sz="1050" dirty="0"/>
          </a:p>
        </p:txBody>
      </p:sp>
      <p:cxnSp>
        <p:nvCxnSpPr>
          <p:cNvPr id="126" name="직선 연결선 125"/>
          <p:cNvCxnSpPr/>
          <p:nvPr/>
        </p:nvCxnSpPr>
        <p:spPr>
          <a:xfrm>
            <a:off x="1174820" y="6772040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2" name="직사각형 471"/>
          <p:cNvSpPr/>
          <p:nvPr/>
        </p:nvSpPr>
        <p:spPr>
          <a:xfrm rot="16200000">
            <a:off x="4125001" y="10870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3" name="직사각형 472"/>
          <p:cNvSpPr/>
          <p:nvPr/>
        </p:nvSpPr>
        <p:spPr>
          <a:xfrm rot="16200000">
            <a:off x="4332369" y="10840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4" name="직사각형 473"/>
          <p:cNvSpPr/>
          <p:nvPr/>
        </p:nvSpPr>
        <p:spPr>
          <a:xfrm rot="16200000">
            <a:off x="4532510" y="10866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5" name="직사각형 474"/>
          <p:cNvSpPr/>
          <p:nvPr/>
        </p:nvSpPr>
        <p:spPr>
          <a:xfrm rot="16200000">
            <a:off x="4935713" y="10926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6" name="직사각형 475"/>
          <p:cNvSpPr/>
          <p:nvPr/>
        </p:nvSpPr>
        <p:spPr>
          <a:xfrm rot="16200000">
            <a:off x="5148514" y="10844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7" name="직사각형 476"/>
          <p:cNvSpPr/>
          <p:nvPr/>
        </p:nvSpPr>
        <p:spPr>
          <a:xfrm rot="16200000">
            <a:off x="5345738" y="10913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8" name="직사각형 477"/>
          <p:cNvSpPr/>
          <p:nvPr/>
        </p:nvSpPr>
        <p:spPr>
          <a:xfrm rot="16200000">
            <a:off x="6164587" y="10905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9" name="직사각형 478"/>
          <p:cNvSpPr/>
          <p:nvPr/>
        </p:nvSpPr>
        <p:spPr>
          <a:xfrm rot="16200000">
            <a:off x="6366029" y="10905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80" name="직사각형 479"/>
          <p:cNvSpPr/>
          <p:nvPr/>
        </p:nvSpPr>
        <p:spPr>
          <a:xfrm rot="16200000">
            <a:off x="6566825" y="10984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1" name="직사각형 480"/>
          <p:cNvSpPr/>
          <p:nvPr/>
        </p:nvSpPr>
        <p:spPr>
          <a:xfrm rot="16200000">
            <a:off x="3918565" y="10869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2" name="직사각형 481"/>
          <p:cNvSpPr/>
          <p:nvPr/>
        </p:nvSpPr>
        <p:spPr>
          <a:xfrm rot="16200000">
            <a:off x="4525063" y="10956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3" name="TextBox 482"/>
          <p:cNvSpPr txBox="1"/>
          <p:nvPr/>
        </p:nvSpPr>
        <p:spPr>
          <a:xfrm>
            <a:off x="4131510" y="14635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84" name="TextBox 483"/>
          <p:cNvSpPr txBox="1"/>
          <p:nvPr/>
        </p:nvSpPr>
        <p:spPr>
          <a:xfrm>
            <a:off x="4336127" y="14635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5" name="TextBox 484"/>
          <p:cNvSpPr txBox="1"/>
          <p:nvPr/>
        </p:nvSpPr>
        <p:spPr>
          <a:xfrm>
            <a:off x="4519993" y="14635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86" name="TextBox 485"/>
          <p:cNvSpPr txBox="1"/>
          <p:nvPr/>
        </p:nvSpPr>
        <p:spPr>
          <a:xfrm>
            <a:off x="4745360" y="14635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87" name="TextBox 486"/>
          <p:cNvSpPr txBox="1"/>
          <p:nvPr/>
        </p:nvSpPr>
        <p:spPr>
          <a:xfrm>
            <a:off x="4932784" y="14635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88" name="TextBox 487"/>
          <p:cNvSpPr txBox="1"/>
          <p:nvPr/>
        </p:nvSpPr>
        <p:spPr>
          <a:xfrm>
            <a:off x="5137401" y="14635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89" name="TextBox 488"/>
          <p:cNvSpPr txBox="1"/>
          <p:nvPr/>
        </p:nvSpPr>
        <p:spPr>
          <a:xfrm>
            <a:off x="5321267" y="14635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90" name="TextBox 489"/>
          <p:cNvSpPr txBox="1"/>
          <p:nvPr/>
        </p:nvSpPr>
        <p:spPr>
          <a:xfrm>
            <a:off x="5546634" y="14635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91" name="TextBox 490"/>
          <p:cNvSpPr txBox="1"/>
          <p:nvPr/>
        </p:nvSpPr>
        <p:spPr>
          <a:xfrm>
            <a:off x="5768443" y="14568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5973060" y="14568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6053670" y="14568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94" name="TextBox 493"/>
          <p:cNvSpPr txBox="1"/>
          <p:nvPr/>
        </p:nvSpPr>
        <p:spPr>
          <a:xfrm>
            <a:off x="6266886" y="14535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5" name="TextBox 494"/>
          <p:cNvSpPr txBox="1"/>
          <p:nvPr/>
        </p:nvSpPr>
        <p:spPr>
          <a:xfrm>
            <a:off x="6454311" y="14600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6" name="TextBox 495"/>
          <p:cNvSpPr txBox="1"/>
          <p:nvPr/>
        </p:nvSpPr>
        <p:spPr>
          <a:xfrm>
            <a:off x="6667525" y="14568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7" name="직사각형 496"/>
          <p:cNvSpPr/>
          <p:nvPr/>
        </p:nvSpPr>
        <p:spPr>
          <a:xfrm rot="16200000">
            <a:off x="5546755" y="10913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8" name="직사각형 497"/>
          <p:cNvSpPr/>
          <p:nvPr/>
        </p:nvSpPr>
        <p:spPr>
          <a:xfrm rot="16200000">
            <a:off x="4728042" y="10908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9" name="직사각형 498"/>
          <p:cNvSpPr/>
          <p:nvPr/>
        </p:nvSpPr>
        <p:spPr>
          <a:xfrm rot="16200000">
            <a:off x="4729210" y="10919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00" name="직사각형 499"/>
          <p:cNvSpPr/>
          <p:nvPr/>
        </p:nvSpPr>
        <p:spPr>
          <a:xfrm rot="16200000">
            <a:off x="6155102" y="10913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1" name="직사각형 500"/>
          <p:cNvSpPr/>
          <p:nvPr/>
        </p:nvSpPr>
        <p:spPr>
          <a:xfrm rot="16200000">
            <a:off x="5750374" y="10913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2" name="직사각형 501"/>
          <p:cNvSpPr/>
          <p:nvPr/>
        </p:nvSpPr>
        <p:spPr>
          <a:xfrm rot="16200000">
            <a:off x="5951391" y="10913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3" name="직사각형 502"/>
          <p:cNvSpPr/>
          <p:nvPr/>
        </p:nvSpPr>
        <p:spPr>
          <a:xfrm rot="16200000">
            <a:off x="8832849" y="109734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4" name="직사각형 503"/>
          <p:cNvSpPr/>
          <p:nvPr/>
        </p:nvSpPr>
        <p:spPr>
          <a:xfrm rot="16200000">
            <a:off x="9040217" y="109435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5" name="직사각형 504"/>
          <p:cNvSpPr/>
          <p:nvPr/>
        </p:nvSpPr>
        <p:spPr>
          <a:xfrm rot="16200000">
            <a:off x="9240358" y="109692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6" name="직사각형 505"/>
          <p:cNvSpPr/>
          <p:nvPr/>
        </p:nvSpPr>
        <p:spPr>
          <a:xfrm rot="16200000">
            <a:off x="9643561" y="110296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7" name="직사각형 506"/>
          <p:cNvSpPr/>
          <p:nvPr/>
        </p:nvSpPr>
        <p:spPr>
          <a:xfrm rot="16200000">
            <a:off x="9856362" y="109476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8" name="직사각형 507"/>
          <p:cNvSpPr/>
          <p:nvPr/>
        </p:nvSpPr>
        <p:spPr>
          <a:xfrm rot="16200000">
            <a:off x="10053586" y="110160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9" name="직사각형 508"/>
          <p:cNvSpPr/>
          <p:nvPr/>
        </p:nvSpPr>
        <p:spPr>
          <a:xfrm rot="16200000">
            <a:off x="10872435" y="110085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0" name="직사각형 509"/>
          <p:cNvSpPr/>
          <p:nvPr/>
        </p:nvSpPr>
        <p:spPr>
          <a:xfrm rot="16200000">
            <a:off x="11073877" y="110086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11" name="직사각형 510"/>
          <p:cNvSpPr/>
          <p:nvPr/>
        </p:nvSpPr>
        <p:spPr>
          <a:xfrm rot="16200000">
            <a:off x="11274673" y="110875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2" name="직사각형 511"/>
          <p:cNvSpPr/>
          <p:nvPr/>
        </p:nvSpPr>
        <p:spPr>
          <a:xfrm rot="16200000">
            <a:off x="8626413" y="109721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3" name="직사각형 512"/>
          <p:cNvSpPr/>
          <p:nvPr/>
        </p:nvSpPr>
        <p:spPr>
          <a:xfrm rot="16200000">
            <a:off x="9134324" y="1204470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4" name="TextBox 513"/>
          <p:cNvSpPr txBox="1"/>
          <p:nvPr/>
        </p:nvSpPr>
        <p:spPr>
          <a:xfrm>
            <a:off x="8839358" y="147387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15" name="TextBox 514"/>
          <p:cNvSpPr txBox="1"/>
          <p:nvPr/>
        </p:nvSpPr>
        <p:spPr>
          <a:xfrm>
            <a:off x="9043975" y="147386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16" name="TextBox 515"/>
          <p:cNvSpPr txBox="1"/>
          <p:nvPr/>
        </p:nvSpPr>
        <p:spPr>
          <a:xfrm>
            <a:off x="9227841" y="147387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17" name="TextBox 516"/>
          <p:cNvSpPr txBox="1"/>
          <p:nvPr/>
        </p:nvSpPr>
        <p:spPr>
          <a:xfrm>
            <a:off x="9453208" y="147386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18" name="TextBox 517"/>
          <p:cNvSpPr txBox="1"/>
          <p:nvPr/>
        </p:nvSpPr>
        <p:spPr>
          <a:xfrm>
            <a:off x="9640632" y="147387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19" name="TextBox 518"/>
          <p:cNvSpPr txBox="1"/>
          <p:nvPr/>
        </p:nvSpPr>
        <p:spPr>
          <a:xfrm>
            <a:off x="9845249" y="147386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20" name="TextBox 519"/>
          <p:cNvSpPr txBox="1"/>
          <p:nvPr/>
        </p:nvSpPr>
        <p:spPr>
          <a:xfrm>
            <a:off x="10029115" y="147386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21" name="TextBox 520"/>
          <p:cNvSpPr txBox="1"/>
          <p:nvPr/>
        </p:nvSpPr>
        <p:spPr>
          <a:xfrm>
            <a:off x="10254482" y="147386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22" name="TextBox 521"/>
          <p:cNvSpPr txBox="1"/>
          <p:nvPr/>
        </p:nvSpPr>
        <p:spPr>
          <a:xfrm>
            <a:off x="10476291" y="14670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23" name="TextBox 522"/>
          <p:cNvSpPr txBox="1"/>
          <p:nvPr/>
        </p:nvSpPr>
        <p:spPr>
          <a:xfrm>
            <a:off x="10680908" y="14670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24" name="TextBox 523"/>
          <p:cNvSpPr txBox="1"/>
          <p:nvPr/>
        </p:nvSpPr>
        <p:spPr>
          <a:xfrm>
            <a:off x="10761518" y="14670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25" name="TextBox 524"/>
          <p:cNvSpPr txBox="1"/>
          <p:nvPr/>
        </p:nvSpPr>
        <p:spPr>
          <a:xfrm>
            <a:off x="10974734" y="14638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26" name="TextBox 525"/>
          <p:cNvSpPr txBox="1"/>
          <p:nvPr/>
        </p:nvSpPr>
        <p:spPr>
          <a:xfrm>
            <a:off x="11162159" y="14703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27" name="TextBox 526"/>
          <p:cNvSpPr txBox="1"/>
          <p:nvPr/>
        </p:nvSpPr>
        <p:spPr>
          <a:xfrm>
            <a:off x="11375373" y="146709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28" name="직사각형 527"/>
          <p:cNvSpPr/>
          <p:nvPr/>
        </p:nvSpPr>
        <p:spPr>
          <a:xfrm rot="16200000">
            <a:off x="10254603" y="110160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9" name="직사각형 528"/>
          <p:cNvSpPr/>
          <p:nvPr/>
        </p:nvSpPr>
        <p:spPr>
          <a:xfrm rot="16200000">
            <a:off x="9435890" y="110110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0" name="직사각형 529"/>
          <p:cNvSpPr/>
          <p:nvPr/>
        </p:nvSpPr>
        <p:spPr>
          <a:xfrm rot="16200000">
            <a:off x="9233858" y="110219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31" name="직사각형 530"/>
          <p:cNvSpPr/>
          <p:nvPr/>
        </p:nvSpPr>
        <p:spPr>
          <a:xfrm rot="16200000">
            <a:off x="10862950" y="110160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2" name="직사각형 531"/>
          <p:cNvSpPr/>
          <p:nvPr/>
        </p:nvSpPr>
        <p:spPr>
          <a:xfrm rot="16200000">
            <a:off x="10458222" y="110160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3" name="직사각형 532"/>
          <p:cNvSpPr/>
          <p:nvPr/>
        </p:nvSpPr>
        <p:spPr>
          <a:xfrm rot="16200000">
            <a:off x="10659239" y="110160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4" name="직사각형 533"/>
          <p:cNvSpPr/>
          <p:nvPr/>
        </p:nvSpPr>
        <p:spPr>
          <a:xfrm rot="16200000">
            <a:off x="5951720" y="110048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35" name="직사각형 534"/>
          <p:cNvSpPr/>
          <p:nvPr/>
        </p:nvSpPr>
        <p:spPr>
          <a:xfrm rot="16200000">
            <a:off x="10651697" y="110344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98" name="직사각형 797"/>
          <p:cNvSpPr/>
          <p:nvPr/>
        </p:nvSpPr>
        <p:spPr>
          <a:xfrm rot="16200000">
            <a:off x="4149736" y="411353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9" name="직사각형 798"/>
          <p:cNvSpPr/>
          <p:nvPr/>
        </p:nvSpPr>
        <p:spPr>
          <a:xfrm rot="16200000">
            <a:off x="4357104" y="411054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00" name="직사각형 799"/>
          <p:cNvSpPr/>
          <p:nvPr/>
        </p:nvSpPr>
        <p:spPr>
          <a:xfrm rot="16200000">
            <a:off x="4557245" y="411311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01" name="직사각형 800"/>
          <p:cNvSpPr/>
          <p:nvPr/>
        </p:nvSpPr>
        <p:spPr>
          <a:xfrm rot="16200000">
            <a:off x="4960448" y="411915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02" name="직사각형 801"/>
          <p:cNvSpPr/>
          <p:nvPr/>
        </p:nvSpPr>
        <p:spPr>
          <a:xfrm rot="16200000">
            <a:off x="5173249" y="411095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03" name="직사각형 802"/>
          <p:cNvSpPr/>
          <p:nvPr/>
        </p:nvSpPr>
        <p:spPr>
          <a:xfrm rot="16200000">
            <a:off x="5370473" y="41177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04" name="직사각형 803"/>
          <p:cNvSpPr/>
          <p:nvPr/>
        </p:nvSpPr>
        <p:spPr>
          <a:xfrm rot="16200000">
            <a:off x="6189322" y="411705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05" name="직사각형 804"/>
          <p:cNvSpPr/>
          <p:nvPr/>
        </p:nvSpPr>
        <p:spPr>
          <a:xfrm rot="16200000">
            <a:off x="6390764" y="411705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06" name="직사각형 805"/>
          <p:cNvSpPr/>
          <p:nvPr/>
        </p:nvSpPr>
        <p:spPr>
          <a:xfrm rot="16200000">
            <a:off x="6591560" y="412494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07" name="직사각형 806"/>
          <p:cNvSpPr/>
          <p:nvPr/>
        </p:nvSpPr>
        <p:spPr>
          <a:xfrm rot="16200000">
            <a:off x="3943300" y="411341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08" name="직사각형 807"/>
          <p:cNvSpPr/>
          <p:nvPr/>
        </p:nvSpPr>
        <p:spPr>
          <a:xfrm rot="16200000">
            <a:off x="4549798" y="412207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09" name="TextBox 808"/>
          <p:cNvSpPr txBox="1"/>
          <p:nvPr/>
        </p:nvSpPr>
        <p:spPr>
          <a:xfrm>
            <a:off x="4156245" y="44900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10" name="TextBox 809"/>
          <p:cNvSpPr txBox="1"/>
          <p:nvPr/>
        </p:nvSpPr>
        <p:spPr>
          <a:xfrm>
            <a:off x="4360862" y="44900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11" name="TextBox 810"/>
          <p:cNvSpPr txBox="1"/>
          <p:nvPr/>
        </p:nvSpPr>
        <p:spPr>
          <a:xfrm>
            <a:off x="4544728" y="449006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12" name="TextBox 811"/>
          <p:cNvSpPr txBox="1"/>
          <p:nvPr/>
        </p:nvSpPr>
        <p:spPr>
          <a:xfrm>
            <a:off x="4770095" y="44900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13" name="TextBox 812"/>
          <p:cNvSpPr txBox="1"/>
          <p:nvPr/>
        </p:nvSpPr>
        <p:spPr>
          <a:xfrm>
            <a:off x="4957519" y="449006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14" name="TextBox 813"/>
          <p:cNvSpPr txBox="1"/>
          <p:nvPr/>
        </p:nvSpPr>
        <p:spPr>
          <a:xfrm>
            <a:off x="5162136" y="44900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15" name="TextBox 814"/>
          <p:cNvSpPr txBox="1"/>
          <p:nvPr/>
        </p:nvSpPr>
        <p:spPr>
          <a:xfrm>
            <a:off x="5346002" y="44900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16" name="TextBox 815"/>
          <p:cNvSpPr txBox="1"/>
          <p:nvPr/>
        </p:nvSpPr>
        <p:spPr>
          <a:xfrm>
            <a:off x="5571369" y="44900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17" name="TextBox 816"/>
          <p:cNvSpPr txBox="1"/>
          <p:nvPr/>
        </p:nvSpPr>
        <p:spPr>
          <a:xfrm>
            <a:off x="5793178" y="44832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18" name="TextBox 817"/>
          <p:cNvSpPr txBox="1"/>
          <p:nvPr/>
        </p:nvSpPr>
        <p:spPr>
          <a:xfrm>
            <a:off x="5997795" y="44832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19" name="TextBox 818"/>
          <p:cNvSpPr txBox="1"/>
          <p:nvPr/>
        </p:nvSpPr>
        <p:spPr>
          <a:xfrm>
            <a:off x="6078405" y="448328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20" name="TextBox 819"/>
          <p:cNvSpPr txBox="1"/>
          <p:nvPr/>
        </p:nvSpPr>
        <p:spPr>
          <a:xfrm>
            <a:off x="6291621" y="448004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21" name="TextBox 820"/>
          <p:cNvSpPr txBox="1"/>
          <p:nvPr/>
        </p:nvSpPr>
        <p:spPr>
          <a:xfrm>
            <a:off x="6479046" y="4486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22" name="TextBox 821"/>
          <p:cNvSpPr txBox="1"/>
          <p:nvPr/>
        </p:nvSpPr>
        <p:spPr>
          <a:xfrm>
            <a:off x="6692260" y="448328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23" name="직사각형 822"/>
          <p:cNvSpPr/>
          <p:nvPr/>
        </p:nvSpPr>
        <p:spPr>
          <a:xfrm rot="16200000">
            <a:off x="5571490" y="41177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4752777" y="411730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179837" y="41177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직사각형 825"/>
          <p:cNvSpPr/>
          <p:nvPr/>
        </p:nvSpPr>
        <p:spPr>
          <a:xfrm rot="16200000">
            <a:off x="5775109" y="41177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7" name="직사각형 826"/>
          <p:cNvSpPr/>
          <p:nvPr/>
        </p:nvSpPr>
        <p:spPr>
          <a:xfrm rot="16200000">
            <a:off x="5976126" y="41177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8" name="직사각형 827"/>
          <p:cNvSpPr/>
          <p:nvPr/>
        </p:nvSpPr>
        <p:spPr>
          <a:xfrm rot="16200000">
            <a:off x="8857584" y="412381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9" name="직사각형 828"/>
          <p:cNvSpPr/>
          <p:nvPr/>
        </p:nvSpPr>
        <p:spPr>
          <a:xfrm rot="16200000">
            <a:off x="9064952" y="412082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30" name="직사각형 829"/>
          <p:cNvSpPr/>
          <p:nvPr/>
        </p:nvSpPr>
        <p:spPr>
          <a:xfrm rot="16200000">
            <a:off x="9265093" y="412339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31" name="직사각형 830"/>
          <p:cNvSpPr/>
          <p:nvPr/>
        </p:nvSpPr>
        <p:spPr>
          <a:xfrm rot="16200000">
            <a:off x="9668296" y="412943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32" name="직사각형 831"/>
          <p:cNvSpPr/>
          <p:nvPr/>
        </p:nvSpPr>
        <p:spPr>
          <a:xfrm rot="16200000">
            <a:off x="9881097" y="412123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33" name="직사각형 832"/>
          <p:cNvSpPr/>
          <p:nvPr/>
        </p:nvSpPr>
        <p:spPr>
          <a:xfrm rot="16200000">
            <a:off x="10078321" y="412807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34" name="직사각형 833"/>
          <p:cNvSpPr/>
          <p:nvPr/>
        </p:nvSpPr>
        <p:spPr>
          <a:xfrm rot="16200000">
            <a:off x="10897170" y="412732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35" name="직사각형 834"/>
          <p:cNvSpPr/>
          <p:nvPr/>
        </p:nvSpPr>
        <p:spPr>
          <a:xfrm rot="16200000">
            <a:off x="11098612" y="412733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36" name="직사각형 835"/>
          <p:cNvSpPr/>
          <p:nvPr/>
        </p:nvSpPr>
        <p:spPr>
          <a:xfrm rot="16200000">
            <a:off x="11299408" y="413522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37" name="직사각형 836"/>
          <p:cNvSpPr/>
          <p:nvPr/>
        </p:nvSpPr>
        <p:spPr>
          <a:xfrm rot="16200000">
            <a:off x="8651148" y="412368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38" name="직사각형 837"/>
          <p:cNvSpPr/>
          <p:nvPr/>
        </p:nvSpPr>
        <p:spPr>
          <a:xfrm rot="16200000">
            <a:off x="9159059" y="4230940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39" name="TextBox 838"/>
          <p:cNvSpPr txBox="1"/>
          <p:nvPr/>
        </p:nvSpPr>
        <p:spPr>
          <a:xfrm>
            <a:off x="8864093" y="45003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40" name="TextBox 839"/>
          <p:cNvSpPr txBox="1"/>
          <p:nvPr/>
        </p:nvSpPr>
        <p:spPr>
          <a:xfrm>
            <a:off x="9068710" y="45003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41" name="TextBox 840"/>
          <p:cNvSpPr txBox="1"/>
          <p:nvPr/>
        </p:nvSpPr>
        <p:spPr>
          <a:xfrm>
            <a:off x="9252576" y="45003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42" name="TextBox 841"/>
          <p:cNvSpPr txBox="1"/>
          <p:nvPr/>
        </p:nvSpPr>
        <p:spPr>
          <a:xfrm>
            <a:off x="9477943" y="45003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43" name="TextBox 842"/>
          <p:cNvSpPr txBox="1"/>
          <p:nvPr/>
        </p:nvSpPr>
        <p:spPr>
          <a:xfrm>
            <a:off x="9665367" y="45003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44" name="TextBox 843"/>
          <p:cNvSpPr txBox="1"/>
          <p:nvPr/>
        </p:nvSpPr>
        <p:spPr>
          <a:xfrm>
            <a:off x="9869984" y="45003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45" name="TextBox 844"/>
          <p:cNvSpPr txBox="1"/>
          <p:nvPr/>
        </p:nvSpPr>
        <p:spPr>
          <a:xfrm>
            <a:off x="10053850" y="45003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46" name="TextBox 845"/>
          <p:cNvSpPr txBox="1"/>
          <p:nvPr/>
        </p:nvSpPr>
        <p:spPr>
          <a:xfrm>
            <a:off x="10279217" y="45003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47" name="TextBox 846"/>
          <p:cNvSpPr txBox="1"/>
          <p:nvPr/>
        </p:nvSpPr>
        <p:spPr>
          <a:xfrm>
            <a:off x="10501026" y="449356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48" name="TextBox 847"/>
          <p:cNvSpPr txBox="1"/>
          <p:nvPr/>
        </p:nvSpPr>
        <p:spPr>
          <a:xfrm>
            <a:off x="10705643" y="449356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49" name="TextBox 848"/>
          <p:cNvSpPr txBox="1"/>
          <p:nvPr/>
        </p:nvSpPr>
        <p:spPr>
          <a:xfrm>
            <a:off x="10786253" y="44935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50" name="TextBox 849"/>
          <p:cNvSpPr txBox="1"/>
          <p:nvPr/>
        </p:nvSpPr>
        <p:spPr>
          <a:xfrm>
            <a:off x="10999469" y="449032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51" name="TextBox 850"/>
          <p:cNvSpPr txBox="1"/>
          <p:nvPr/>
        </p:nvSpPr>
        <p:spPr>
          <a:xfrm>
            <a:off x="11186894" y="449680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52" name="TextBox 851"/>
          <p:cNvSpPr txBox="1"/>
          <p:nvPr/>
        </p:nvSpPr>
        <p:spPr>
          <a:xfrm>
            <a:off x="11400108" y="44935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53" name="직사각형 852"/>
          <p:cNvSpPr/>
          <p:nvPr/>
        </p:nvSpPr>
        <p:spPr>
          <a:xfrm rot="16200000">
            <a:off x="10279338" y="412807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9460625" y="412757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10887685" y="412807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직사각형 855"/>
          <p:cNvSpPr/>
          <p:nvPr/>
        </p:nvSpPr>
        <p:spPr>
          <a:xfrm rot="16200000">
            <a:off x="10482957" y="412807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7" name="직사각형 856"/>
          <p:cNvSpPr/>
          <p:nvPr/>
        </p:nvSpPr>
        <p:spPr>
          <a:xfrm rot="16200000">
            <a:off x="10683974" y="412807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8" name="직사각형 857"/>
          <p:cNvSpPr/>
          <p:nvPr/>
        </p:nvSpPr>
        <p:spPr>
          <a:xfrm rot="16200000">
            <a:off x="4241465" y="402788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59" name="직사각형 858"/>
          <p:cNvSpPr/>
          <p:nvPr/>
        </p:nvSpPr>
        <p:spPr>
          <a:xfrm rot="16200000">
            <a:off x="8945687" y="4049700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60" name="직사각형 859"/>
          <p:cNvSpPr/>
          <p:nvPr/>
        </p:nvSpPr>
        <p:spPr>
          <a:xfrm rot="16200000">
            <a:off x="5779846" y="411694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61" name="직사각형 860"/>
          <p:cNvSpPr/>
          <p:nvPr/>
        </p:nvSpPr>
        <p:spPr>
          <a:xfrm rot="16200000">
            <a:off x="10489237" y="412511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62" name="직사각형 861"/>
          <p:cNvSpPr/>
          <p:nvPr/>
        </p:nvSpPr>
        <p:spPr>
          <a:xfrm rot="16200000">
            <a:off x="4958804" y="410986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63" name="직사각형 862"/>
          <p:cNvSpPr/>
          <p:nvPr/>
        </p:nvSpPr>
        <p:spPr>
          <a:xfrm rot="16200000">
            <a:off x="9661709" y="412606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30" name="직사각형 929"/>
          <p:cNvSpPr/>
          <p:nvPr/>
        </p:nvSpPr>
        <p:spPr>
          <a:xfrm rot="16200000">
            <a:off x="4177420" y="6131971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1" name="직사각형 930"/>
          <p:cNvSpPr/>
          <p:nvPr/>
        </p:nvSpPr>
        <p:spPr>
          <a:xfrm rot="16200000">
            <a:off x="4384788" y="6128978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2" name="직사각형 931"/>
          <p:cNvSpPr/>
          <p:nvPr/>
        </p:nvSpPr>
        <p:spPr>
          <a:xfrm rot="16200000">
            <a:off x="4584929" y="6131548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3" name="직사각형 932"/>
          <p:cNvSpPr/>
          <p:nvPr/>
        </p:nvSpPr>
        <p:spPr>
          <a:xfrm rot="16200000">
            <a:off x="4988132" y="6137587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4" name="직사각형 933"/>
          <p:cNvSpPr/>
          <p:nvPr/>
        </p:nvSpPr>
        <p:spPr>
          <a:xfrm rot="16200000">
            <a:off x="5200933" y="6129388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5" name="직사각형 934"/>
          <p:cNvSpPr/>
          <p:nvPr/>
        </p:nvSpPr>
        <p:spPr>
          <a:xfrm rot="16200000">
            <a:off x="5398157" y="61362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6" name="직사각형 935"/>
          <p:cNvSpPr/>
          <p:nvPr/>
        </p:nvSpPr>
        <p:spPr>
          <a:xfrm rot="16200000">
            <a:off x="6217006" y="613548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7" name="직사각형 936"/>
          <p:cNvSpPr/>
          <p:nvPr/>
        </p:nvSpPr>
        <p:spPr>
          <a:xfrm rot="16200000">
            <a:off x="6418448" y="613548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38" name="직사각형 937"/>
          <p:cNvSpPr/>
          <p:nvPr/>
        </p:nvSpPr>
        <p:spPr>
          <a:xfrm rot="16200000">
            <a:off x="6619244" y="614338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9" name="직사각형 938"/>
          <p:cNvSpPr/>
          <p:nvPr/>
        </p:nvSpPr>
        <p:spPr>
          <a:xfrm rot="16200000">
            <a:off x="3970984" y="6131846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0" name="직사각형 939"/>
          <p:cNvSpPr/>
          <p:nvPr/>
        </p:nvSpPr>
        <p:spPr>
          <a:xfrm rot="16200000">
            <a:off x="4577482" y="6140509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1" name="TextBox 940"/>
          <p:cNvSpPr txBox="1"/>
          <p:nvPr/>
        </p:nvSpPr>
        <p:spPr>
          <a:xfrm>
            <a:off x="4183929" y="65084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42" name="TextBox 941"/>
          <p:cNvSpPr txBox="1"/>
          <p:nvPr/>
        </p:nvSpPr>
        <p:spPr>
          <a:xfrm>
            <a:off x="4388546" y="65084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43" name="TextBox 942"/>
          <p:cNvSpPr txBox="1"/>
          <p:nvPr/>
        </p:nvSpPr>
        <p:spPr>
          <a:xfrm>
            <a:off x="4572412" y="65084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44" name="TextBox 943"/>
          <p:cNvSpPr txBox="1"/>
          <p:nvPr/>
        </p:nvSpPr>
        <p:spPr>
          <a:xfrm>
            <a:off x="4797779" y="65084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45" name="TextBox 944"/>
          <p:cNvSpPr txBox="1"/>
          <p:nvPr/>
        </p:nvSpPr>
        <p:spPr>
          <a:xfrm>
            <a:off x="4985203" y="65084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46" name="TextBox 945"/>
          <p:cNvSpPr txBox="1"/>
          <p:nvPr/>
        </p:nvSpPr>
        <p:spPr>
          <a:xfrm>
            <a:off x="5189820" y="65084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47" name="TextBox 946"/>
          <p:cNvSpPr txBox="1"/>
          <p:nvPr/>
        </p:nvSpPr>
        <p:spPr>
          <a:xfrm>
            <a:off x="5373686" y="65084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48" name="TextBox 947"/>
          <p:cNvSpPr txBox="1"/>
          <p:nvPr/>
        </p:nvSpPr>
        <p:spPr>
          <a:xfrm>
            <a:off x="5599053" y="65084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49" name="TextBox 948"/>
          <p:cNvSpPr txBox="1"/>
          <p:nvPr/>
        </p:nvSpPr>
        <p:spPr>
          <a:xfrm>
            <a:off x="5820862" y="65017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50" name="TextBox 949"/>
          <p:cNvSpPr txBox="1"/>
          <p:nvPr/>
        </p:nvSpPr>
        <p:spPr>
          <a:xfrm>
            <a:off x="6025479" y="65017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51" name="TextBox 950"/>
          <p:cNvSpPr txBox="1"/>
          <p:nvPr/>
        </p:nvSpPr>
        <p:spPr>
          <a:xfrm>
            <a:off x="6106089" y="650172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52" name="TextBox 951"/>
          <p:cNvSpPr txBox="1"/>
          <p:nvPr/>
        </p:nvSpPr>
        <p:spPr>
          <a:xfrm>
            <a:off x="6319305" y="649848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53" name="TextBox 952"/>
          <p:cNvSpPr txBox="1"/>
          <p:nvPr/>
        </p:nvSpPr>
        <p:spPr>
          <a:xfrm>
            <a:off x="6506730" y="650496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54" name="TextBox 953"/>
          <p:cNvSpPr txBox="1"/>
          <p:nvPr/>
        </p:nvSpPr>
        <p:spPr>
          <a:xfrm>
            <a:off x="6719944" y="650172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55" name="직사각형 954"/>
          <p:cNvSpPr/>
          <p:nvPr/>
        </p:nvSpPr>
        <p:spPr>
          <a:xfrm rot="16200000">
            <a:off x="5599174" y="61362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56" name="직사각형 955"/>
          <p:cNvSpPr/>
          <p:nvPr/>
        </p:nvSpPr>
        <p:spPr>
          <a:xfrm rot="16200000">
            <a:off x="4780461" y="613573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57" name="직사각형 956"/>
          <p:cNvSpPr/>
          <p:nvPr/>
        </p:nvSpPr>
        <p:spPr>
          <a:xfrm rot="16200000">
            <a:off x="6207521" y="61362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58" name="직사각형 957"/>
          <p:cNvSpPr/>
          <p:nvPr/>
        </p:nvSpPr>
        <p:spPr>
          <a:xfrm rot="16200000">
            <a:off x="5802793" y="61362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59" name="직사각형 958"/>
          <p:cNvSpPr/>
          <p:nvPr/>
        </p:nvSpPr>
        <p:spPr>
          <a:xfrm rot="16200000">
            <a:off x="6003810" y="61362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0" name="직사각형 959"/>
          <p:cNvSpPr/>
          <p:nvPr/>
        </p:nvSpPr>
        <p:spPr>
          <a:xfrm rot="16200000">
            <a:off x="8885268" y="614224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1" name="직사각형 960"/>
          <p:cNvSpPr/>
          <p:nvPr/>
        </p:nvSpPr>
        <p:spPr>
          <a:xfrm rot="16200000">
            <a:off x="9092636" y="613925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2" name="직사각형 961"/>
          <p:cNvSpPr/>
          <p:nvPr/>
        </p:nvSpPr>
        <p:spPr>
          <a:xfrm rot="16200000">
            <a:off x="9292777" y="614182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3" name="직사각형 962"/>
          <p:cNvSpPr/>
          <p:nvPr/>
        </p:nvSpPr>
        <p:spPr>
          <a:xfrm rot="16200000">
            <a:off x="9695980" y="614786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4" name="직사각형 963"/>
          <p:cNvSpPr/>
          <p:nvPr/>
        </p:nvSpPr>
        <p:spPr>
          <a:xfrm rot="16200000">
            <a:off x="9908781" y="613966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5" name="직사각형 964"/>
          <p:cNvSpPr/>
          <p:nvPr/>
        </p:nvSpPr>
        <p:spPr>
          <a:xfrm rot="16200000">
            <a:off x="10106005" y="614650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6" name="직사각형 965"/>
          <p:cNvSpPr/>
          <p:nvPr/>
        </p:nvSpPr>
        <p:spPr>
          <a:xfrm rot="16200000">
            <a:off x="10924854" y="614576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7" name="직사각형 966"/>
          <p:cNvSpPr/>
          <p:nvPr/>
        </p:nvSpPr>
        <p:spPr>
          <a:xfrm rot="16200000">
            <a:off x="11126296" y="614576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68" name="직사각형 967"/>
          <p:cNvSpPr/>
          <p:nvPr/>
        </p:nvSpPr>
        <p:spPr>
          <a:xfrm rot="16200000">
            <a:off x="11327092" y="615365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9" name="직사각형 968"/>
          <p:cNvSpPr/>
          <p:nvPr/>
        </p:nvSpPr>
        <p:spPr>
          <a:xfrm rot="16200000">
            <a:off x="8678832" y="614212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70" name="직사각형 969"/>
          <p:cNvSpPr/>
          <p:nvPr/>
        </p:nvSpPr>
        <p:spPr>
          <a:xfrm rot="16200000">
            <a:off x="9186743" y="624937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71" name="TextBox 970"/>
          <p:cNvSpPr txBox="1"/>
          <p:nvPr/>
        </p:nvSpPr>
        <p:spPr>
          <a:xfrm>
            <a:off x="8891777" y="6518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72" name="TextBox 971"/>
          <p:cNvSpPr txBox="1"/>
          <p:nvPr/>
        </p:nvSpPr>
        <p:spPr>
          <a:xfrm>
            <a:off x="9096394" y="651877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73" name="TextBox 972"/>
          <p:cNvSpPr txBox="1"/>
          <p:nvPr/>
        </p:nvSpPr>
        <p:spPr>
          <a:xfrm>
            <a:off x="9280260" y="651877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74" name="TextBox 973"/>
          <p:cNvSpPr txBox="1"/>
          <p:nvPr/>
        </p:nvSpPr>
        <p:spPr>
          <a:xfrm>
            <a:off x="9505627" y="651877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75" name="TextBox 974"/>
          <p:cNvSpPr txBox="1"/>
          <p:nvPr/>
        </p:nvSpPr>
        <p:spPr>
          <a:xfrm>
            <a:off x="9693051" y="651877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76" name="TextBox 975"/>
          <p:cNvSpPr txBox="1"/>
          <p:nvPr/>
        </p:nvSpPr>
        <p:spPr>
          <a:xfrm>
            <a:off x="9897668" y="651877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77" name="TextBox 976"/>
          <p:cNvSpPr txBox="1"/>
          <p:nvPr/>
        </p:nvSpPr>
        <p:spPr>
          <a:xfrm>
            <a:off x="10081534" y="651877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78" name="TextBox 977"/>
          <p:cNvSpPr txBox="1"/>
          <p:nvPr/>
        </p:nvSpPr>
        <p:spPr>
          <a:xfrm>
            <a:off x="10306901" y="651877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79" name="TextBox 978"/>
          <p:cNvSpPr txBox="1"/>
          <p:nvPr/>
        </p:nvSpPr>
        <p:spPr>
          <a:xfrm>
            <a:off x="10528710" y="65119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80" name="TextBox 979"/>
          <p:cNvSpPr txBox="1"/>
          <p:nvPr/>
        </p:nvSpPr>
        <p:spPr>
          <a:xfrm>
            <a:off x="10733327" y="65119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81" name="TextBox 980"/>
          <p:cNvSpPr txBox="1"/>
          <p:nvPr/>
        </p:nvSpPr>
        <p:spPr>
          <a:xfrm>
            <a:off x="10813937" y="651199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82" name="TextBox 981"/>
          <p:cNvSpPr txBox="1"/>
          <p:nvPr/>
        </p:nvSpPr>
        <p:spPr>
          <a:xfrm>
            <a:off x="11027153" y="650875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83" name="TextBox 982"/>
          <p:cNvSpPr txBox="1"/>
          <p:nvPr/>
        </p:nvSpPr>
        <p:spPr>
          <a:xfrm>
            <a:off x="11214578" y="65152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84" name="TextBox 983"/>
          <p:cNvSpPr txBox="1"/>
          <p:nvPr/>
        </p:nvSpPr>
        <p:spPr>
          <a:xfrm>
            <a:off x="11427792" y="651199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85" name="직사각형 984"/>
          <p:cNvSpPr/>
          <p:nvPr/>
        </p:nvSpPr>
        <p:spPr>
          <a:xfrm rot="16200000">
            <a:off x="10307022" y="614650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86" name="직사각형 985"/>
          <p:cNvSpPr/>
          <p:nvPr/>
        </p:nvSpPr>
        <p:spPr>
          <a:xfrm rot="16200000">
            <a:off x="9488309" y="614601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87" name="직사각형 986"/>
          <p:cNvSpPr/>
          <p:nvPr/>
        </p:nvSpPr>
        <p:spPr>
          <a:xfrm rot="16200000">
            <a:off x="10915369" y="614650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88" name="직사각형 987"/>
          <p:cNvSpPr/>
          <p:nvPr/>
        </p:nvSpPr>
        <p:spPr>
          <a:xfrm rot="16200000">
            <a:off x="10510641" y="614650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89" name="직사각형 988"/>
          <p:cNvSpPr/>
          <p:nvPr/>
        </p:nvSpPr>
        <p:spPr>
          <a:xfrm rot="16200000">
            <a:off x="10711658" y="614650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90" name="직사각형 989"/>
          <p:cNvSpPr/>
          <p:nvPr/>
        </p:nvSpPr>
        <p:spPr>
          <a:xfrm rot="16200000">
            <a:off x="4269149" y="604632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91" name="직사각형 990"/>
          <p:cNvSpPr/>
          <p:nvPr/>
        </p:nvSpPr>
        <p:spPr>
          <a:xfrm rot="16200000">
            <a:off x="8973371" y="606813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92" name="직사각형 991"/>
          <p:cNvSpPr/>
          <p:nvPr/>
        </p:nvSpPr>
        <p:spPr>
          <a:xfrm rot="16200000">
            <a:off x="6010508" y="613653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93" name="직사각형 992"/>
          <p:cNvSpPr/>
          <p:nvPr/>
        </p:nvSpPr>
        <p:spPr>
          <a:xfrm rot="16200000">
            <a:off x="5396560" y="613509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94" name="직사각형 993"/>
          <p:cNvSpPr/>
          <p:nvPr/>
        </p:nvSpPr>
        <p:spPr>
          <a:xfrm rot="16200000">
            <a:off x="4784068" y="613589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95" name="직사각형 994"/>
          <p:cNvSpPr/>
          <p:nvPr/>
        </p:nvSpPr>
        <p:spPr>
          <a:xfrm rot="16200000">
            <a:off x="10718351" y="614850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96" name="직사각형 995"/>
          <p:cNvSpPr/>
          <p:nvPr/>
        </p:nvSpPr>
        <p:spPr>
          <a:xfrm rot="16200000">
            <a:off x="10104403" y="614706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97" name="직사각형 996"/>
          <p:cNvSpPr/>
          <p:nvPr/>
        </p:nvSpPr>
        <p:spPr>
          <a:xfrm rot="16200000">
            <a:off x="9491911" y="614786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022" name="TextBox 1021"/>
          <p:cNvSpPr txBox="1"/>
          <p:nvPr/>
        </p:nvSpPr>
        <p:spPr>
          <a:xfrm>
            <a:off x="2989207" y="1422164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1027" name="TextBox 1026"/>
          <p:cNvSpPr txBox="1"/>
          <p:nvPr/>
        </p:nvSpPr>
        <p:spPr>
          <a:xfrm>
            <a:off x="3019506" y="6542844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1028" name="TextBox 1027"/>
          <p:cNvSpPr txBox="1"/>
          <p:nvPr/>
        </p:nvSpPr>
        <p:spPr>
          <a:xfrm>
            <a:off x="7616999" y="1405612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1033" name="TextBox 1032"/>
          <p:cNvSpPr txBox="1"/>
          <p:nvPr/>
        </p:nvSpPr>
        <p:spPr>
          <a:xfrm>
            <a:off x="7647298" y="6526292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1034" name="TextBox 1033"/>
          <p:cNvSpPr txBox="1"/>
          <p:nvPr/>
        </p:nvSpPr>
        <p:spPr>
          <a:xfrm>
            <a:off x="2973945" y="4479000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1035" name="TextBox 1034"/>
          <p:cNvSpPr txBox="1"/>
          <p:nvPr/>
        </p:nvSpPr>
        <p:spPr>
          <a:xfrm>
            <a:off x="7692846" y="4496923"/>
            <a:ext cx="12020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356" name="직사각형 355"/>
          <p:cNvSpPr/>
          <p:nvPr/>
        </p:nvSpPr>
        <p:spPr>
          <a:xfrm>
            <a:off x="7394973" y="921729"/>
            <a:ext cx="919918" cy="466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</a:t>
            </a:r>
            <a:endParaRPr lang="ko-KR" altLang="en-US" dirty="0"/>
          </a:p>
        </p:txBody>
      </p:sp>
      <p:sp>
        <p:nvSpPr>
          <p:cNvPr id="359" name="직사각형 358"/>
          <p:cNvSpPr/>
          <p:nvPr/>
        </p:nvSpPr>
        <p:spPr>
          <a:xfrm>
            <a:off x="7411075" y="4011572"/>
            <a:ext cx="919918" cy="46688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360" name="직사각형 359"/>
          <p:cNvSpPr/>
          <p:nvPr/>
        </p:nvSpPr>
        <p:spPr>
          <a:xfrm>
            <a:off x="7447888" y="5109363"/>
            <a:ext cx="919918" cy="466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</a:t>
            </a:r>
            <a:endParaRPr lang="ko-KR" altLang="en-US" dirty="0"/>
          </a:p>
        </p:txBody>
      </p:sp>
      <p:sp>
        <p:nvSpPr>
          <p:cNvPr id="361" name="직사각형 360"/>
          <p:cNvSpPr/>
          <p:nvPr/>
        </p:nvSpPr>
        <p:spPr>
          <a:xfrm>
            <a:off x="7468825" y="6035991"/>
            <a:ext cx="919918" cy="46688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364" name="타원 363"/>
          <p:cNvSpPr/>
          <p:nvPr/>
        </p:nvSpPr>
        <p:spPr>
          <a:xfrm>
            <a:off x="11667540" y="939114"/>
            <a:ext cx="689217" cy="65200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6" name="타원 365"/>
          <p:cNvSpPr/>
          <p:nvPr/>
        </p:nvSpPr>
        <p:spPr>
          <a:xfrm>
            <a:off x="11478107" y="5229242"/>
            <a:ext cx="689217" cy="65200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8" name="타원 367"/>
          <p:cNvSpPr/>
          <p:nvPr/>
        </p:nvSpPr>
        <p:spPr>
          <a:xfrm>
            <a:off x="11714874" y="2895943"/>
            <a:ext cx="689217" cy="65200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8626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78" y="2228"/>
            <a:ext cx="10515600" cy="458657"/>
          </a:xfrm>
        </p:spPr>
        <p:txBody>
          <a:bodyPr>
            <a:normAutofit fontScale="90000"/>
          </a:bodyPr>
          <a:lstStyle/>
          <a:p>
            <a:r>
              <a:rPr lang="en-US" altLang="ko-KR" sz="3600" dirty="0" smtClean="0"/>
              <a:t>For 10-symbol PSSCH</a:t>
            </a:r>
            <a:endParaRPr lang="ko-KR" altLang="en-US" sz="3600" dirty="0"/>
          </a:p>
        </p:txBody>
      </p:sp>
      <p:sp>
        <p:nvSpPr>
          <p:cNvPr id="4" name="직사각형 3"/>
          <p:cNvSpPr/>
          <p:nvPr/>
        </p:nvSpPr>
        <p:spPr>
          <a:xfrm>
            <a:off x="-7552" y="1227086"/>
            <a:ext cx="962083" cy="14080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</a:t>
            </a:r>
            <a:r>
              <a:rPr lang="en-US" altLang="ko-KR" sz="1000" b="1" dirty="0" smtClean="0">
                <a:solidFill>
                  <a:schemeClr val="tx1"/>
                </a:solidFill>
              </a:rPr>
              <a:t>PSSCH</a:t>
            </a:r>
          </a:p>
          <a:p>
            <a:pPr algn="ctr"/>
            <a:r>
              <a:rPr lang="en-US" altLang="ko-KR" sz="1000" b="1" dirty="0" smtClean="0">
                <a:solidFill>
                  <a:schemeClr val="tx1"/>
                </a:solidFill>
              </a:rPr>
              <a:t>(e.g., gap symbol, PSFCH, DL/UL)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-25961" y="2840165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-11258" y="3538911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-15121" y="4286402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1166227" y="696727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7449265" y="392224"/>
            <a:ext cx="21978" cy="64122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직선 연결선 117"/>
          <p:cNvCxnSpPr/>
          <p:nvPr/>
        </p:nvCxnSpPr>
        <p:spPr>
          <a:xfrm>
            <a:off x="1302633" y="2840165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직선 연결선 118"/>
          <p:cNvCxnSpPr/>
          <p:nvPr/>
        </p:nvCxnSpPr>
        <p:spPr>
          <a:xfrm>
            <a:off x="1288328" y="4884052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직선 연결선 119"/>
          <p:cNvCxnSpPr/>
          <p:nvPr/>
        </p:nvCxnSpPr>
        <p:spPr>
          <a:xfrm>
            <a:off x="3048147" y="460885"/>
            <a:ext cx="20077" cy="63435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4617781" y="392224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For 3-symbol PSCCH</a:t>
            </a:r>
            <a:endParaRPr lang="ko-KR" altLang="en-US" sz="1050" dirty="0"/>
          </a:p>
        </p:txBody>
      </p:sp>
      <p:sp>
        <p:nvSpPr>
          <p:cNvPr id="122" name="TextBox 121"/>
          <p:cNvSpPr txBox="1"/>
          <p:nvPr/>
        </p:nvSpPr>
        <p:spPr>
          <a:xfrm>
            <a:off x="9446306" y="38033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For 2-symbol PSCCH</a:t>
            </a:r>
            <a:endParaRPr lang="ko-KR" altLang="en-US" sz="1050" dirty="0"/>
          </a:p>
        </p:txBody>
      </p:sp>
      <p:sp>
        <p:nvSpPr>
          <p:cNvPr id="123" name="TextBox 122"/>
          <p:cNvSpPr txBox="1"/>
          <p:nvPr/>
        </p:nvSpPr>
        <p:spPr>
          <a:xfrm>
            <a:off x="1496518" y="1736773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2-symbol DMRS</a:t>
            </a:r>
            <a:endParaRPr lang="ko-KR" altLang="en-US" sz="1050" dirty="0"/>
          </a:p>
        </p:txBody>
      </p:sp>
      <p:sp>
        <p:nvSpPr>
          <p:cNvPr id="124" name="TextBox 123"/>
          <p:cNvSpPr txBox="1"/>
          <p:nvPr/>
        </p:nvSpPr>
        <p:spPr>
          <a:xfrm>
            <a:off x="1455983" y="3975647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/>
              <a:t>3</a:t>
            </a:r>
            <a:r>
              <a:rPr lang="en-US" altLang="ko-KR" sz="1050" dirty="0" smtClean="0"/>
              <a:t>-symbol DMRS</a:t>
            </a:r>
            <a:endParaRPr lang="ko-KR" altLang="en-US" sz="1050" dirty="0"/>
          </a:p>
        </p:txBody>
      </p:sp>
      <p:sp>
        <p:nvSpPr>
          <p:cNvPr id="125" name="TextBox 124"/>
          <p:cNvSpPr txBox="1"/>
          <p:nvPr/>
        </p:nvSpPr>
        <p:spPr>
          <a:xfrm>
            <a:off x="1474948" y="564881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4-symbol DMRS</a:t>
            </a:r>
            <a:endParaRPr lang="ko-KR" altLang="en-US" sz="1050" dirty="0"/>
          </a:p>
        </p:txBody>
      </p:sp>
      <p:cxnSp>
        <p:nvCxnSpPr>
          <p:cNvPr id="126" name="직선 연결선 125"/>
          <p:cNvCxnSpPr/>
          <p:nvPr/>
        </p:nvCxnSpPr>
        <p:spPr>
          <a:xfrm>
            <a:off x="1174820" y="6772040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직사각형 17"/>
          <p:cNvSpPr/>
          <p:nvPr/>
        </p:nvSpPr>
        <p:spPr>
          <a:xfrm rot="16200000">
            <a:off x="4168238" y="102182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 rot="16200000">
            <a:off x="4375606" y="101883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 rot="16200000">
            <a:off x="4575747" y="102140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 rot="16200000">
            <a:off x="4978950" y="102744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 rot="16200000">
            <a:off x="5191751" y="101924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 rot="16200000">
            <a:off x="5388975" y="102609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 rot="16200000">
            <a:off x="6204649" y="102534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 rot="16200000">
            <a:off x="6412441" y="102534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 rot="16200000">
            <a:off x="6610062" y="103006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 rot="16200000">
            <a:off x="3961802" y="102170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 rot="16200000">
            <a:off x="4568300" y="103036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74747" y="13983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0" name="TextBox 29"/>
          <p:cNvSpPr txBox="1"/>
          <p:nvPr/>
        </p:nvSpPr>
        <p:spPr>
          <a:xfrm>
            <a:off x="4379364" y="13983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1" name="TextBox 30"/>
          <p:cNvSpPr txBox="1"/>
          <p:nvPr/>
        </p:nvSpPr>
        <p:spPr>
          <a:xfrm>
            <a:off x="4563230" y="139835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" name="TextBox 31"/>
          <p:cNvSpPr txBox="1"/>
          <p:nvPr/>
        </p:nvSpPr>
        <p:spPr>
          <a:xfrm>
            <a:off x="4788597" y="13983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3" name="TextBox 32"/>
          <p:cNvSpPr txBox="1"/>
          <p:nvPr/>
        </p:nvSpPr>
        <p:spPr>
          <a:xfrm>
            <a:off x="4976021" y="139835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4" name="TextBox 33"/>
          <p:cNvSpPr txBox="1"/>
          <p:nvPr/>
        </p:nvSpPr>
        <p:spPr>
          <a:xfrm>
            <a:off x="5180638" y="13983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5" name="TextBox 34"/>
          <p:cNvSpPr txBox="1"/>
          <p:nvPr/>
        </p:nvSpPr>
        <p:spPr>
          <a:xfrm>
            <a:off x="5364504" y="13983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6" name="TextBox 35"/>
          <p:cNvSpPr txBox="1"/>
          <p:nvPr/>
        </p:nvSpPr>
        <p:spPr>
          <a:xfrm>
            <a:off x="5589871" y="13983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7" name="TextBox 36"/>
          <p:cNvSpPr txBox="1"/>
          <p:nvPr/>
        </p:nvSpPr>
        <p:spPr>
          <a:xfrm>
            <a:off x="5811680" y="13915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8" name="TextBox 37"/>
          <p:cNvSpPr txBox="1"/>
          <p:nvPr/>
        </p:nvSpPr>
        <p:spPr>
          <a:xfrm>
            <a:off x="6016297" y="13915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9" name="TextBox 38"/>
          <p:cNvSpPr txBox="1"/>
          <p:nvPr/>
        </p:nvSpPr>
        <p:spPr>
          <a:xfrm>
            <a:off x="6096907" y="13915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0" name="TextBox 39"/>
          <p:cNvSpPr txBox="1"/>
          <p:nvPr/>
        </p:nvSpPr>
        <p:spPr>
          <a:xfrm>
            <a:off x="6310123" y="13883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1" name="TextBox 40"/>
          <p:cNvSpPr txBox="1"/>
          <p:nvPr/>
        </p:nvSpPr>
        <p:spPr>
          <a:xfrm>
            <a:off x="6497548" y="13948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6710762" y="13915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3" name="직사각형 42"/>
          <p:cNvSpPr/>
          <p:nvPr/>
        </p:nvSpPr>
        <p:spPr>
          <a:xfrm rot="16200000">
            <a:off x="5589992" y="102608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/>
        </p:nvSpPr>
        <p:spPr>
          <a:xfrm rot="16200000">
            <a:off x="4771279" y="102559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 rot="16200000">
            <a:off x="4772447" y="102667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" name="직사각형 45"/>
          <p:cNvSpPr/>
          <p:nvPr/>
        </p:nvSpPr>
        <p:spPr>
          <a:xfrm rot="16200000">
            <a:off x="5793611" y="102609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/>
        </p:nvSpPr>
        <p:spPr>
          <a:xfrm rot="16200000">
            <a:off x="5994628" y="102608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/>
        </p:nvSpPr>
        <p:spPr>
          <a:xfrm rot="16200000">
            <a:off x="8917724" y="107570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/>
        </p:nvSpPr>
        <p:spPr>
          <a:xfrm rot="16200000">
            <a:off x="9125092" y="107271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/>
        </p:nvSpPr>
        <p:spPr>
          <a:xfrm rot="16200000">
            <a:off x="9325233" y="107528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 rot="16200000">
            <a:off x="9728436" y="108131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 rot="16200000">
            <a:off x="9941237" y="107312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/>
        </p:nvSpPr>
        <p:spPr>
          <a:xfrm rot="16200000">
            <a:off x="10138461" y="10799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 rot="16200000">
            <a:off x="10954135" y="107921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 rot="16200000">
            <a:off x="11161927" y="107922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/>
        </p:nvSpPr>
        <p:spPr>
          <a:xfrm rot="16200000">
            <a:off x="11359548" y="108393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/>
        </p:nvSpPr>
        <p:spPr>
          <a:xfrm rot="16200000">
            <a:off x="8711288" y="107557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/>
        </p:nvSpPr>
        <p:spPr>
          <a:xfrm rot="16200000">
            <a:off x="9219199" y="118282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24233" y="14522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60" name="TextBox 59"/>
          <p:cNvSpPr txBox="1"/>
          <p:nvPr/>
        </p:nvSpPr>
        <p:spPr>
          <a:xfrm>
            <a:off x="9128850" y="14522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1" name="TextBox 60"/>
          <p:cNvSpPr txBox="1"/>
          <p:nvPr/>
        </p:nvSpPr>
        <p:spPr>
          <a:xfrm>
            <a:off x="9312716" y="14522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2" name="TextBox 61"/>
          <p:cNvSpPr txBox="1"/>
          <p:nvPr/>
        </p:nvSpPr>
        <p:spPr>
          <a:xfrm>
            <a:off x="9538083" y="145222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3" name="TextBox 62"/>
          <p:cNvSpPr txBox="1"/>
          <p:nvPr/>
        </p:nvSpPr>
        <p:spPr>
          <a:xfrm>
            <a:off x="9725507" y="14522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64" name="TextBox 63"/>
          <p:cNvSpPr txBox="1"/>
          <p:nvPr/>
        </p:nvSpPr>
        <p:spPr>
          <a:xfrm>
            <a:off x="9930124" y="145222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65" name="TextBox 64"/>
          <p:cNvSpPr txBox="1"/>
          <p:nvPr/>
        </p:nvSpPr>
        <p:spPr>
          <a:xfrm>
            <a:off x="10113990" y="14522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66" name="TextBox 65"/>
          <p:cNvSpPr txBox="1"/>
          <p:nvPr/>
        </p:nvSpPr>
        <p:spPr>
          <a:xfrm>
            <a:off x="10339357" y="145222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67" name="TextBox 66"/>
          <p:cNvSpPr txBox="1"/>
          <p:nvPr/>
        </p:nvSpPr>
        <p:spPr>
          <a:xfrm>
            <a:off x="10561166" y="14454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68" name="TextBox 67"/>
          <p:cNvSpPr txBox="1"/>
          <p:nvPr/>
        </p:nvSpPr>
        <p:spPr>
          <a:xfrm>
            <a:off x="10765783" y="14454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69" name="TextBox 68"/>
          <p:cNvSpPr txBox="1"/>
          <p:nvPr/>
        </p:nvSpPr>
        <p:spPr>
          <a:xfrm>
            <a:off x="10846393" y="144545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0" name="TextBox 69"/>
          <p:cNvSpPr txBox="1"/>
          <p:nvPr/>
        </p:nvSpPr>
        <p:spPr>
          <a:xfrm>
            <a:off x="11059609" y="144221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1" name="TextBox 70"/>
          <p:cNvSpPr txBox="1"/>
          <p:nvPr/>
        </p:nvSpPr>
        <p:spPr>
          <a:xfrm>
            <a:off x="11247034" y="144869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2" name="TextBox 71"/>
          <p:cNvSpPr txBox="1"/>
          <p:nvPr/>
        </p:nvSpPr>
        <p:spPr>
          <a:xfrm>
            <a:off x="11460248" y="144545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3" name="직사각형 72"/>
          <p:cNvSpPr/>
          <p:nvPr/>
        </p:nvSpPr>
        <p:spPr>
          <a:xfrm rot="16200000">
            <a:off x="10339478" y="107996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/>
        </p:nvSpPr>
        <p:spPr>
          <a:xfrm rot="16200000">
            <a:off x="9520765" y="10794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/>
        </p:nvSpPr>
        <p:spPr>
          <a:xfrm rot="16200000">
            <a:off x="9318733" y="108055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6" name="직사각형 75"/>
          <p:cNvSpPr/>
          <p:nvPr/>
        </p:nvSpPr>
        <p:spPr>
          <a:xfrm rot="16200000">
            <a:off x="10543097" y="10799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/>
        </p:nvSpPr>
        <p:spPr>
          <a:xfrm rot="16200000">
            <a:off x="10744114" y="107996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" name="직사각형 77"/>
          <p:cNvSpPr/>
          <p:nvPr/>
        </p:nvSpPr>
        <p:spPr>
          <a:xfrm rot="16200000">
            <a:off x="6001647" y="103085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9" name="직사각형 78"/>
          <p:cNvSpPr/>
          <p:nvPr/>
        </p:nvSpPr>
        <p:spPr>
          <a:xfrm rot="16200000">
            <a:off x="10743262" y="107740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15" name="직사각형 214"/>
          <p:cNvSpPr/>
          <p:nvPr/>
        </p:nvSpPr>
        <p:spPr>
          <a:xfrm rot="16200000">
            <a:off x="4111681" y="407697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6" name="직사각형 215"/>
          <p:cNvSpPr/>
          <p:nvPr/>
        </p:nvSpPr>
        <p:spPr>
          <a:xfrm rot="16200000">
            <a:off x="4319049" y="407398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7" name="직사각형 216"/>
          <p:cNvSpPr/>
          <p:nvPr/>
        </p:nvSpPr>
        <p:spPr>
          <a:xfrm rot="16200000">
            <a:off x="4519190" y="407655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8" name="직사각형 217"/>
          <p:cNvSpPr/>
          <p:nvPr/>
        </p:nvSpPr>
        <p:spPr>
          <a:xfrm rot="16200000">
            <a:off x="4922393" y="408259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9" name="직사각형 218"/>
          <p:cNvSpPr/>
          <p:nvPr/>
        </p:nvSpPr>
        <p:spPr>
          <a:xfrm rot="16200000">
            <a:off x="5135194" y="407439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0" name="직사각형 219"/>
          <p:cNvSpPr/>
          <p:nvPr/>
        </p:nvSpPr>
        <p:spPr>
          <a:xfrm rot="16200000">
            <a:off x="5332418" y="408123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1" name="직사각형 220"/>
          <p:cNvSpPr/>
          <p:nvPr/>
        </p:nvSpPr>
        <p:spPr>
          <a:xfrm rot="16200000">
            <a:off x="6148092" y="40804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2" name="직사각형 221"/>
          <p:cNvSpPr/>
          <p:nvPr/>
        </p:nvSpPr>
        <p:spPr>
          <a:xfrm rot="16200000">
            <a:off x="6355884" y="408049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23" name="직사각형 222"/>
          <p:cNvSpPr/>
          <p:nvPr/>
        </p:nvSpPr>
        <p:spPr>
          <a:xfrm rot="16200000">
            <a:off x="6553505" y="408520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4" name="직사각형 223"/>
          <p:cNvSpPr/>
          <p:nvPr/>
        </p:nvSpPr>
        <p:spPr>
          <a:xfrm rot="16200000">
            <a:off x="3905245" y="407684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5" name="직사각형 224"/>
          <p:cNvSpPr/>
          <p:nvPr/>
        </p:nvSpPr>
        <p:spPr>
          <a:xfrm rot="16200000">
            <a:off x="4511743" y="408551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4118190" y="44535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27" name="TextBox 226"/>
          <p:cNvSpPr txBox="1"/>
          <p:nvPr/>
        </p:nvSpPr>
        <p:spPr>
          <a:xfrm>
            <a:off x="4322807" y="44534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8" name="TextBox 227"/>
          <p:cNvSpPr txBox="1"/>
          <p:nvPr/>
        </p:nvSpPr>
        <p:spPr>
          <a:xfrm>
            <a:off x="4506673" y="44535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29" name="TextBox 228"/>
          <p:cNvSpPr txBox="1"/>
          <p:nvPr/>
        </p:nvSpPr>
        <p:spPr>
          <a:xfrm>
            <a:off x="4732040" y="44534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30" name="TextBox 229"/>
          <p:cNvSpPr txBox="1"/>
          <p:nvPr/>
        </p:nvSpPr>
        <p:spPr>
          <a:xfrm>
            <a:off x="4919464" y="44535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31" name="TextBox 230"/>
          <p:cNvSpPr txBox="1"/>
          <p:nvPr/>
        </p:nvSpPr>
        <p:spPr>
          <a:xfrm>
            <a:off x="5124081" y="44534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32" name="TextBox 231"/>
          <p:cNvSpPr txBox="1"/>
          <p:nvPr/>
        </p:nvSpPr>
        <p:spPr>
          <a:xfrm>
            <a:off x="5307947" y="44534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33" name="TextBox 232"/>
          <p:cNvSpPr txBox="1"/>
          <p:nvPr/>
        </p:nvSpPr>
        <p:spPr>
          <a:xfrm>
            <a:off x="5533314" y="44534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34" name="TextBox 233"/>
          <p:cNvSpPr txBox="1"/>
          <p:nvPr/>
        </p:nvSpPr>
        <p:spPr>
          <a:xfrm>
            <a:off x="5755123" y="444672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35" name="TextBox 234"/>
          <p:cNvSpPr txBox="1"/>
          <p:nvPr/>
        </p:nvSpPr>
        <p:spPr>
          <a:xfrm>
            <a:off x="5959740" y="444672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36" name="TextBox 235"/>
          <p:cNvSpPr txBox="1"/>
          <p:nvPr/>
        </p:nvSpPr>
        <p:spPr>
          <a:xfrm>
            <a:off x="6040350" y="44467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37" name="TextBox 236"/>
          <p:cNvSpPr txBox="1"/>
          <p:nvPr/>
        </p:nvSpPr>
        <p:spPr>
          <a:xfrm>
            <a:off x="6253566" y="44434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38" name="TextBox 237"/>
          <p:cNvSpPr txBox="1"/>
          <p:nvPr/>
        </p:nvSpPr>
        <p:spPr>
          <a:xfrm>
            <a:off x="6440991" y="44499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39" name="TextBox 238"/>
          <p:cNvSpPr txBox="1"/>
          <p:nvPr/>
        </p:nvSpPr>
        <p:spPr>
          <a:xfrm>
            <a:off x="6654205" y="44467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40" name="직사각형 239"/>
          <p:cNvSpPr/>
          <p:nvPr/>
        </p:nvSpPr>
        <p:spPr>
          <a:xfrm rot="16200000">
            <a:off x="5533435" y="408123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1" name="직사각형 240"/>
          <p:cNvSpPr/>
          <p:nvPr/>
        </p:nvSpPr>
        <p:spPr>
          <a:xfrm rot="16200000">
            <a:off x="4714722" y="408073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2" name="직사각형 241"/>
          <p:cNvSpPr/>
          <p:nvPr/>
        </p:nvSpPr>
        <p:spPr>
          <a:xfrm rot="16200000">
            <a:off x="5737054" y="408123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3" name="직사각형 242"/>
          <p:cNvSpPr/>
          <p:nvPr/>
        </p:nvSpPr>
        <p:spPr>
          <a:xfrm rot="16200000">
            <a:off x="5938071" y="408123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4" name="직사각형 243"/>
          <p:cNvSpPr/>
          <p:nvPr/>
        </p:nvSpPr>
        <p:spPr>
          <a:xfrm rot="16200000">
            <a:off x="8861167" y="413084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5" name="직사각형 244"/>
          <p:cNvSpPr/>
          <p:nvPr/>
        </p:nvSpPr>
        <p:spPr>
          <a:xfrm rot="16200000">
            <a:off x="9068535" y="412785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6" name="직사각형 245"/>
          <p:cNvSpPr/>
          <p:nvPr/>
        </p:nvSpPr>
        <p:spPr>
          <a:xfrm rot="16200000">
            <a:off x="9268676" y="413042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7" name="직사각형 246"/>
          <p:cNvSpPr/>
          <p:nvPr/>
        </p:nvSpPr>
        <p:spPr>
          <a:xfrm rot="16200000">
            <a:off x="9671879" y="413646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8" name="직사각형 247"/>
          <p:cNvSpPr/>
          <p:nvPr/>
        </p:nvSpPr>
        <p:spPr>
          <a:xfrm rot="16200000">
            <a:off x="9884680" y="412826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9" name="직사각형 248"/>
          <p:cNvSpPr/>
          <p:nvPr/>
        </p:nvSpPr>
        <p:spPr>
          <a:xfrm rot="16200000">
            <a:off x="10081904" y="413510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0897578" y="413436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1105370" y="413436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11302991" y="4139082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8654731" y="413072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9162642" y="423797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TextBox 254"/>
          <p:cNvSpPr txBox="1"/>
          <p:nvPr/>
        </p:nvSpPr>
        <p:spPr>
          <a:xfrm>
            <a:off x="8867676" y="4507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56" name="TextBox 255"/>
          <p:cNvSpPr txBox="1"/>
          <p:nvPr/>
        </p:nvSpPr>
        <p:spPr>
          <a:xfrm>
            <a:off x="9072293" y="450737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57" name="TextBox 256"/>
          <p:cNvSpPr txBox="1"/>
          <p:nvPr/>
        </p:nvSpPr>
        <p:spPr>
          <a:xfrm>
            <a:off x="9256159" y="450737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58" name="TextBox 257"/>
          <p:cNvSpPr txBox="1"/>
          <p:nvPr/>
        </p:nvSpPr>
        <p:spPr>
          <a:xfrm>
            <a:off x="9481526" y="450737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59" name="TextBox 258"/>
          <p:cNvSpPr txBox="1"/>
          <p:nvPr/>
        </p:nvSpPr>
        <p:spPr>
          <a:xfrm>
            <a:off x="9668950" y="450737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0" name="TextBox 259"/>
          <p:cNvSpPr txBox="1"/>
          <p:nvPr/>
        </p:nvSpPr>
        <p:spPr>
          <a:xfrm>
            <a:off x="9873567" y="450737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1" name="TextBox 260"/>
          <p:cNvSpPr txBox="1"/>
          <p:nvPr/>
        </p:nvSpPr>
        <p:spPr>
          <a:xfrm>
            <a:off x="10057433" y="450737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0282800" y="450737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10504609" y="45005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10709226" y="45005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10789836" y="450059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11003052" y="449735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11190477" y="45038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11403691" y="450059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69" name="직사각형 268"/>
          <p:cNvSpPr/>
          <p:nvPr/>
        </p:nvSpPr>
        <p:spPr>
          <a:xfrm rot="16200000">
            <a:off x="10282921" y="413510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0" name="직사각형 269"/>
          <p:cNvSpPr/>
          <p:nvPr/>
        </p:nvSpPr>
        <p:spPr>
          <a:xfrm rot="16200000">
            <a:off x="9464208" y="413461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1" name="직사각형 270"/>
          <p:cNvSpPr/>
          <p:nvPr/>
        </p:nvSpPr>
        <p:spPr>
          <a:xfrm rot="16200000">
            <a:off x="10486540" y="413510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2" name="직사각형 271"/>
          <p:cNvSpPr/>
          <p:nvPr/>
        </p:nvSpPr>
        <p:spPr>
          <a:xfrm rot="16200000">
            <a:off x="10687557" y="413510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3" name="직사각형 272"/>
          <p:cNvSpPr/>
          <p:nvPr/>
        </p:nvSpPr>
        <p:spPr>
          <a:xfrm rot="16200000">
            <a:off x="4197130" y="3985856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4" name="직사각형 273"/>
          <p:cNvSpPr/>
          <p:nvPr/>
        </p:nvSpPr>
        <p:spPr>
          <a:xfrm rot="16200000">
            <a:off x="8942990" y="405126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5" name="직사각형 274"/>
          <p:cNvSpPr/>
          <p:nvPr/>
        </p:nvSpPr>
        <p:spPr>
          <a:xfrm rot="16200000">
            <a:off x="5733062" y="408306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10484091" y="413483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7" name="직사각형 276"/>
          <p:cNvSpPr/>
          <p:nvPr/>
        </p:nvSpPr>
        <p:spPr>
          <a:xfrm rot="16200000">
            <a:off x="4927512" y="407175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9672055" y="413155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11" name="직사각형 410"/>
          <p:cNvSpPr/>
          <p:nvPr/>
        </p:nvSpPr>
        <p:spPr>
          <a:xfrm rot="16200000">
            <a:off x="4136203" y="612783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2" name="직사각형 411"/>
          <p:cNvSpPr/>
          <p:nvPr/>
        </p:nvSpPr>
        <p:spPr>
          <a:xfrm rot="16200000">
            <a:off x="4343571" y="612483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3" name="직사각형 412"/>
          <p:cNvSpPr/>
          <p:nvPr/>
        </p:nvSpPr>
        <p:spPr>
          <a:xfrm rot="16200000">
            <a:off x="4543712" y="612740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4" name="직사각형 413"/>
          <p:cNvSpPr/>
          <p:nvPr/>
        </p:nvSpPr>
        <p:spPr>
          <a:xfrm rot="16200000">
            <a:off x="4946915" y="613344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5" name="직사각형 414"/>
          <p:cNvSpPr/>
          <p:nvPr/>
        </p:nvSpPr>
        <p:spPr>
          <a:xfrm rot="16200000">
            <a:off x="5159716" y="612524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6" name="직사각형 415"/>
          <p:cNvSpPr/>
          <p:nvPr/>
        </p:nvSpPr>
        <p:spPr>
          <a:xfrm rot="16200000">
            <a:off x="5356940" y="613209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7" name="직사각형 416"/>
          <p:cNvSpPr/>
          <p:nvPr/>
        </p:nvSpPr>
        <p:spPr>
          <a:xfrm rot="16200000">
            <a:off x="6172614" y="61313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8" name="직사각형 417"/>
          <p:cNvSpPr/>
          <p:nvPr/>
        </p:nvSpPr>
        <p:spPr>
          <a:xfrm rot="16200000">
            <a:off x="6380406" y="61313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19" name="직사각형 418"/>
          <p:cNvSpPr/>
          <p:nvPr/>
        </p:nvSpPr>
        <p:spPr>
          <a:xfrm rot="16200000">
            <a:off x="6578027" y="613606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20" name="직사각형 419"/>
          <p:cNvSpPr/>
          <p:nvPr/>
        </p:nvSpPr>
        <p:spPr>
          <a:xfrm rot="16200000">
            <a:off x="3929767" y="612770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21" name="직사각형 420"/>
          <p:cNvSpPr/>
          <p:nvPr/>
        </p:nvSpPr>
        <p:spPr>
          <a:xfrm rot="16200000">
            <a:off x="4536265" y="613637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22" name="TextBox 421"/>
          <p:cNvSpPr txBox="1"/>
          <p:nvPr/>
        </p:nvSpPr>
        <p:spPr>
          <a:xfrm>
            <a:off x="4142712" y="6504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23" name="TextBox 422"/>
          <p:cNvSpPr txBox="1"/>
          <p:nvPr/>
        </p:nvSpPr>
        <p:spPr>
          <a:xfrm>
            <a:off x="4347329" y="650435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24" name="TextBox 423"/>
          <p:cNvSpPr txBox="1"/>
          <p:nvPr/>
        </p:nvSpPr>
        <p:spPr>
          <a:xfrm>
            <a:off x="4531195" y="6504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25" name="TextBox 424"/>
          <p:cNvSpPr txBox="1"/>
          <p:nvPr/>
        </p:nvSpPr>
        <p:spPr>
          <a:xfrm>
            <a:off x="4756562" y="65043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26" name="TextBox 425"/>
          <p:cNvSpPr txBox="1"/>
          <p:nvPr/>
        </p:nvSpPr>
        <p:spPr>
          <a:xfrm>
            <a:off x="4943986" y="6504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27" name="TextBox 426"/>
          <p:cNvSpPr txBox="1"/>
          <p:nvPr/>
        </p:nvSpPr>
        <p:spPr>
          <a:xfrm>
            <a:off x="5148603" y="65043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28" name="TextBox 427"/>
          <p:cNvSpPr txBox="1"/>
          <p:nvPr/>
        </p:nvSpPr>
        <p:spPr>
          <a:xfrm>
            <a:off x="5332469" y="650435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5557836" y="650435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30" name="TextBox 429"/>
          <p:cNvSpPr txBox="1"/>
          <p:nvPr/>
        </p:nvSpPr>
        <p:spPr>
          <a:xfrm>
            <a:off x="5779645" y="64975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31" name="TextBox 430"/>
          <p:cNvSpPr txBox="1"/>
          <p:nvPr/>
        </p:nvSpPr>
        <p:spPr>
          <a:xfrm>
            <a:off x="5984262" y="64975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32" name="TextBox 431"/>
          <p:cNvSpPr txBox="1"/>
          <p:nvPr/>
        </p:nvSpPr>
        <p:spPr>
          <a:xfrm>
            <a:off x="6064872" y="649758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33" name="TextBox 432"/>
          <p:cNvSpPr txBox="1"/>
          <p:nvPr/>
        </p:nvSpPr>
        <p:spPr>
          <a:xfrm>
            <a:off x="6278088" y="64943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34" name="TextBox 433"/>
          <p:cNvSpPr txBox="1"/>
          <p:nvPr/>
        </p:nvSpPr>
        <p:spPr>
          <a:xfrm>
            <a:off x="6465513" y="650082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35" name="TextBox 434"/>
          <p:cNvSpPr txBox="1"/>
          <p:nvPr/>
        </p:nvSpPr>
        <p:spPr>
          <a:xfrm>
            <a:off x="6678727" y="649758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36" name="직사각형 435"/>
          <p:cNvSpPr/>
          <p:nvPr/>
        </p:nvSpPr>
        <p:spPr>
          <a:xfrm rot="16200000">
            <a:off x="5557957" y="613209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4739244" y="613159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38" name="직사각형 437"/>
          <p:cNvSpPr/>
          <p:nvPr/>
        </p:nvSpPr>
        <p:spPr>
          <a:xfrm rot="16200000">
            <a:off x="5761576" y="613209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39" name="직사각형 438"/>
          <p:cNvSpPr/>
          <p:nvPr/>
        </p:nvSpPr>
        <p:spPr>
          <a:xfrm rot="16200000">
            <a:off x="5962593" y="613209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0" name="직사각형 439"/>
          <p:cNvSpPr/>
          <p:nvPr/>
        </p:nvSpPr>
        <p:spPr>
          <a:xfrm rot="16200000">
            <a:off x="8885689" y="618170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1" name="직사각형 440"/>
          <p:cNvSpPr/>
          <p:nvPr/>
        </p:nvSpPr>
        <p:spPr>
          <a:xfrm rot="16200000">
            <a:off x="9093057" y="617871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2" name="직사각형 441"/>
          <p:cNvSpPr/>
          <p:nvPr/>
        </p:nvSpPr>
        <p:spPr>
          <a:xfrm rot="16200000">
            <a:off x="9293198" y="618128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3" name="직사각형 442"/>
          <p:cNvSpPr/>
          <p:nvPr/>
        </p:nvSpPr>
        <p:spPr>
          <a:xfrm rot="16200000">
            <a:off x="9696401" y="618732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9909202" y="617912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5" name="직사각형 444"/>
          <p:cNvSpPr/>
          <p:nvPr/>
        </p:nvSpPr>
        <p:spPr>
          <a:xfrm rot="16200000">
            <a:off x="10106426" y="618596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6" name="직사각형 445"/>
          <p:cNvSpPr/>
          <p:nvPr/>
        </p:nvSpPr>
        <p:spPr>
          <a:xfrm rot="16200000">
            <a:off x="10922100" y="618522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7" name="직사각형 446"/>
          <p:cNvSpPr/>
          <p:nvPr/>
        </p:nvSpPr>
        <p:spPr>
          <a:xfrm rot="16200000">
            <a:off x="11129892" y="618522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48" name="직사각형 447"/>
          <p:cNvSpPr/>
          <p:nvPr/>
        </p:nvSpPr>
        <p:spPr>
          <a:xfrm rot="16200000">
            <a:off x="11327513" y="618994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9" name="직사각형 448"/>
          <p:cNvSpPr/>
          <p:nvPr/>
        </p:nvSpPr>
        <p:spPr>
          <a:xfrm rot="16200000">
            <a:off x="8679253" y="618158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0" name="직사각형 449"/>
          <p:cNvSpPr/>
          <p:nvPr/>
        </p:nvSpPr>
        <p:spPr>
          <a:xfrm rot="16200000">
            <a:off x="9187164" y="628883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1" name="TextBox 450"/>
          <p:cNvSpPr txBox="1"/>
          <p:nvPr/>
        </p:nvSpPr>
        <p:spPr>
          <a:xfrm>
            <a:off x="8892198" y="655823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52" name="TextBox 451"/>
          <p:cNvSpPr txBox="1"/>
          <p:nvPr/>
        </p:nvSpPr>
        <p:spPr>
          <a:xfrm>
            <a:off x="9096815" y="65582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53" name="TextBox 452"/>
          <p:cNvSpPr txBox="1"/>
          <p:nvPr/>
        </p:nvSpPr>
        <p:spPr>
          <a:xfrm>
            <a:off x="9280681" y="65582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54" name="TextBox 453"/>
          <p:cNvSpPr txBox="1"/>
          <p:nvPr/>
        </p:nvSpPr>
        <p:spPr>
          <a:xfrm>
            <a:off x="9506048" y="65582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55" name="TextBox 454"/>
          <p:cNvSpPr txBox="1"/>
          <p:nvPr/>
        </p:nvSpPr>
        <p:spPr>
          <a:xfrm>
            <a:off x="9693472" y="65582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56" name="TextBox 455"/>
          <p:cNvSpPr txBox="1"/>
          <p:nvPr/>
        </p:nvSpPr>
        <p:spPr>
          <a:xfrm>
            <a:off x="9898089" y="65582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57" name="TextBox 456"/>
          <p:cNvSpPr txBox="1"/>
          <p:nvPr/>
        </p:nvSpPr>
        <p:spPr>
          <a:xfrm>
            <a:off x="10081955" y="65582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58" name="TextBox 457"/>
          <p:cNvSpPr txBox="1"/>
          <p:nvPr/>
        </p:nvSpPr>
        <p:spPr>
          <a:xfrm>
            <a:off x="10307322" y="65582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59" name="TextBox 458"/>
          <p:cNvSpPr txBox="1"/>
          <p:nvPr/>
        </p:nvSpPr>
        <p:spPr>
          <a:xfrm>
            <a:off x="10529131" y="655145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10733748" y="655145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10814358" y="65514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2" name="TextBox 461"/>
          <p:cNvSpPr txBox="1"/>
          <p:nvPr/>
        </p:nvSpPr>
        <p:spPr>
          <a:xfrm>
            <a:off x="11027574" y="65482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63" name="TextBox 462"/>
          <p:cNvSpPr txBox="1"/>
          <p:nvPr/>
        </p:nvSpPr>
        <p:spPr>
          <a:xfrm>
            <a:off x="11214999" y="655469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64" name="TextBox 463"/>
          <p:cNvSpPr txBox="1"/>
          <p:nvPr/>
        </p:nvSpPr>
        <p:spPr>
          <a:xfrm>
            <a:off x="11428213" y="65514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65" name="직사각형 464"/>
          <p:cNvSpPr/>
          <p:nvPr/>
        </p:nvSpPr>
        <p:spPr>
          <a:xfrm rot="16200000">
            <a:off x="10307443" y="618596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6" name="직사각형 465"/>
          <p:cNvSpPr/>
          <p:nvPr/>
        </p:nvSpPr>
        <p:spPr>
          <a:xfrm rot="16200000">
            <a:off x="9488730" y="618546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7" name="직사각형 466"/>
          <p:cNvSpPr/>
          <p:nvPr/>
        </p:nvSpPr>
        <p:spPr>
          <a:xfrm rot="16200000">
            <a:off x="10511062" y="618596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8" name="직사각형 467"/>
          <p:cNvSpPr/>
          <p:nvPr/>
        </p:nvSpPr>
        <p:spPr>
          <a:xfrm rot="16200000">
            <a:off x="10712079" y="618596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9" name="직사각형 468"/>
          <p:cNvSpPr/>
          <p:nvPr/>
        </p:nvSpPr>
        <p:spPr>
          <a:xfrm rot="16200000">
            <a:off x="4221652" y="603671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0" name="직사각형 469"/>
          <p:cNvSpPr/>
          <p:nvPr/>
        </p:nvSpPr>
        <p:spPr>
          <a:xfrm rot="16200000">
            <a:off x="8967512" y="6102123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1" name="직사각형 470"/>
          <p:cNvSpPr/>
          <p:nvPr/>
        </p:nvSpPr>
        <p:spPr>
          <a:xfrm rot="16200000">
            <a:off x="5966022" y="612481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2" name="직사각형 471"/>
          <p:cNvSpPr/>
          <p:nvPr/>
        </p:nvSpPr>
        <p:spPr>
          <a:xfrm rot="16200000">
            <a:off x="5352074" y="612337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3" name="직사각형 472"/>
          <p:cNvSpPr/>
          <p:nvPr/>
        </p:nvSpPr>
        <p:spPr>
          <a:xfrm rot="16200000">
            <a:off x="4739582" y="612417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4" name="직사각형 473"/>
          <p:cNvSpPr/>
          <p:nvPr/>
        </p:nvSpPr>
        <p:spPr>
          <a:xfrm rot="16200000">
            <a:off x="10715503" y="618037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5" name="직사각형 474"/>
          <p:cNvSpPr/>
          <p:nvPr/>
        </p:nvSpPr>
        <p:spPr>
          <a:xfrm rot="16200000">
            <a:off x="10101555" y="617894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6" name="직사각형 475"/>
          <p:cNvSpPr/>
          <p:nvPr/>
        </p:nvSpPr>
        <p:spPr>
          <a:xfrm rot="16200000">
            <a:off x="9489063" y="61797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92" name="TextBox 491"/>
          <p:cNvSpPr txBox="1"/>
          <p:nvPr/>
        </p:nvSpPr>
        <p:spPr>
          <a:xfrm>
            <a:off x="3023326" y="1374108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495" name="TextBox 494"/>
          <p:cNvSpPr txBox="1"/>
          <p:nvPr/>
        </p:nvSpPr>
        <p:spPr>
          <a:xfrm>
            <a:off x="3053625" y="6494788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496" name="TextBox 495"/>
          <p:cNvSpPr txBox="1"/>
          <p:nvPr/>
        </p:nvSpPr>
        <p:spPr>
          <a:xfrm>
            <a:off x="3008064" y="4430944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497" name="TextBox 496"/>
          <p:cNvSpPr txBox="1"/>
          <p:nvPr/>
        </p:nvSpPr>
        <p:spPr>
          <a:xfrm>
            <a:off x="7726068" y="1357584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500" name="TextBox 499"/>
          <p:cNvSpPr txBox="1"/>
          <p:nvPr/>
        </p:nvSpPr>
        <p:spPr>
          <a:xfrm>
            <a:off x="7756367" y="6478264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501" name="TextBox 500"/>
          <p:cNvSpPr txBox="1"/>
          <p:nvPr/>
        </p:nvSpPr>
        <p:spPr>
          <a:xfrm>
            <a:off x="7710806" y="4414420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346" name="직사각형 345"/>
          <p:cNvSpPr/>
          <p:nvPr/>
        </p:nvSpPr>
        <p:spPr>
          <a:xfrm>
            <a:off x="7411077" y="855352"/>
            <a:ext cx="919918" cy="466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</a:t>
            </a:r>
            <a:endParaRPr lang="ko-KR" altLang="en-US" dirty="0"/>
          </a:p>
        </p:txBody>
      </p:sp>
      <p:sp>
        <p:nvSpPr>
          <p:cNvPr id="349" name="직사각형 348"/>
          <p:cNvSpPr/>
          <p:nvPr/>
        </p:nvSpPr>
        <p:spPr>
          <a:xfrm>
            <a:off x="7450565" y="3944801"/>
            <a:ext cx="919918" cy="46688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350" name="직사각형 349"/>
          <p:cNvSpPr/>
          <p:nvPr/>
        </p:nvSpPr>
        <p:spPr>
          <a:xfrm>
            <a:off x="7447888" y="5109363"/>
            <a:ext cx="919918" cy="466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</a:t>
            </a:r>
            <a:endParaRPr lang="ko-KR" altLang="en-US" dirty="0"/>
          </a:p>
        </p:txBody>
      </p:sp>
      <p:sp>
        <p:nvSpPr>
          <p:cNvPr id="351" name="직사각형 350"/>
          <p:cNvSpPr/>
          <p:nvPr/>
        </p:nvSpPr>
        <p:spPr>
          <a:xfrm>
            <a:off x="7468825" y="6035991"/>
            <a:ext cx="919918" cy="46688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354" name="타원 353"/>
          <p:cNvSpPr/>
          <p:nvPr/>
        </p:nvSpPr>
        <p:spPr>
          <a:xfrm>
            <a:off x="11888013" y="1458206"/>
            <a:ext cx="689217" cy="65200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8" name="타원 357"/>
          <p:cNvSpPr/>
          <p:nvPr/>
        </p:nvSpPr>
        <p:spPr>
          <a:xfrm>
            <a:off x="11888012" y="3132657"/>
            <a:ext cx="689217" cy="65200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9" name="타원 358"/>
          <p:cNvSpPr/>
          <p:nvPr/>
        </p:nvSpPr>
        <p:spPr>
          <a:xfrm>
            <a:off x="11900043" y="5383984"/>
            <a:ext cx="689217" cy="65200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2271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78" y="2228"/>
            <a:ext cx="10515600" cy="458657"/>
          </a:xfrm>
        </p:spPr>
        <p:txBody>
          <a:bodyPr>
            <a:normAutofit fontScale="90000"/>
          </a:bodyPr>
          <a:lstStyle/>
          <a:p>
            <a:r>
              <a:rPr lang="en-US" altLang="ko-KR" sz="3600" dirty="0" smtClean="0"/>
              <a:t>For 9-symbol PSSCH</a:t>
            </a:r>
            <a:endParaRPr lang="ko-KR" altLang="en-US" sz="3600" dirty="0"/>
          </a:p>
        </p:txBody>
      </p:sp>
      <p:sp>
        <p:nvSpPr>
          <p:cNvPr id="4" name="직사각형 3"/>
          <p:cNvSpPr/>
          <p:nvPr/>
        </p:nvSpPr>
        <p:spPr>
          <a:xfrm>
            <a:off x="-7552" y="1227086"/>
            <a:ext cx="962083" cy="14080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</a:t>
            </a:r>
            <a:r>
              <a:rPr lang="en-US" altLang="ko-KR" sz="1000" b="1" dirty="0" smtClean="0">
                <a:solidFill>
                  <a:schemeClr val="tx1"/>
                </a:solidFill>
              </a:rPr>
              <a:t>PSSCH</a:t>
            </a:r>
          </a:p>
          <a:p>
            <a:pPr algn="ctr"/>
            <a:r>
              <a:rPr lang="en-US" altLang="ko-KR" sz="1000" b="1" dirty="0" smtClean="0">
                <a:solidFill>
                  <a:schemeClr val="tx1"/>
                </a:solidFill>
              </a:rPr>
              <a:t>(e.g., gap symbol, PSFCH, DL/UL)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-25961" y="2840165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-11258" y="3538911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-15121" y="4286402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1166227" y="696727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7449265" y="392224"/>
            <a:ext cx="21978" cy="64122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직선 연결선 117"/>
          <p:cNvCxnSpPr/>
          <p:nvPr/>
        </p:nvCxnSpPr>
        <p:spPr>
          <a:xfrm>
            <a:off x="1302633" y="2840165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직선 연결선 118"/>
          <p:cNvCxnSpPr/>
          <p:nvPr/>
        </p:nvCxnSpPr>
        <p:spPr>
          <a:xfrm>
            <a:off x="1288328" y="4884052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직선 연결선 119"/>
          <p:cNvCxnSpPr/>
          <p:nvPr/>
        </p:nvCxnSpPr>
        <p:spPr>
          <a:xfrm>
            <a:off x="3048147" y="460885"/>
            <a:ext cx="20077" cy="63435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4617781" y="392224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For 3-symbol PSCCH</a:t>
            </a:r>
            <a:endParaRPr lang="ko-KR" altLang="en-US" sz="1050" dirty="0"/>
          </a:p>
        </p:txBody>
      </p:sp>
      <p:sp>
        <p:nvSpPr>
          <p:cNvPr id="122" name="TextBox 121"/>
          <p:cNvSpPr txBox="1"/>
          <p:nvPr/>
        </p:nvSpPr>
        <p:spPr>
          <a:xfrm>
            <a:off x="9446306" y="38033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For 2-symbol PSCCH</a:t>
            </a:r>
            <a:endParaRPr lang="ko-KR" altLang="en-US" sz="1050" dirty="0"/>
          </a:p>
        </p:txBody>
      </p:sp>
      <p:sp>
        <p:nvSpPr>
          <p:cNvPr id="123" name="TextBox 122"/>
          <p:cNvSpPr txBox="1"/>
          <p:nvPr/>
        </p:nvSpPr>
        <p:spPr>
          <a:xfrm>
            <a:off x="1496518" y="1736773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2-symbol DMRS</a:t>
            </a:r>
            <a:endParaRPr lang="ko-KR" altLang="en-US" sz="1050" dirty="0"/>
          </a:p>
        </p:txBody>
      </p:sp>
      <p:sp>
        <p:nvSpPr>
          <p:cNvPr id="124" name="TextBox 123"/>
          <p:cNvSpPr txBox="1"/>
          <p:nvPr/>
        </p:nvSpPr>
        <p:spPr>
          <a:xfrm>
            <a:off x="1455983" y="3975647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/>
              <a:t>3</a:t>
            </a:r>
            <a:r>
              <a:rPr lang="en-US" altLang="ko-KR" sz="1050" dirty="0" smtClean="0"/>
              <a:t>-symbol DMRS</a:t>
            </a:r>
            <a:endParaRPr lang="ko-KR" altLang="en-US" sz="1050" dirty="0"/>
          </a:p>
        </p:txBody>
      </p:sp>
      <p:sp>
        <p:nvSpPr>
          <p:cNvPr id="125" name="TextBox 124"/>
          <p:cNvSpPr txBox="1"/>
          <p:nvPr/>
        </p:nvSpPr>
        <p:spPr>
          <a:xfrm>
            <a:off x="1474948" y="564881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4-symbol DMRS</a:t>
            </a:r>
            <a:endParaRPr lang="ko-KR" altLang="en-US" sz="1050" dirty="0"/>
          </a:p>
        </p:txBody>
      </p:sp>
      <p:cxnSp>
        <p:nvCxnSpPr>
          <p:cNvPr id="126" name="직선 연결선 125"/>
          <p:cNvCxnSpPr/>
          <p:nvPr/>
        </p:nvCxnSpPr>
        <p:spPr>
          <a:xfrm>
            <a:off x="1174820" y="6772040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직사각형 17"/>
          <p:cNvSpPr/>
          <p:nvPr/>
        </p:nvSpPr>
        <p:spPr>
          <a:xfrm rot="16200000">
            <a:off x="4164470" y="98070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 rot="16200000">
            <a:off x="4371838" y="97771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 rot="16200000">
            <a:off x="4571979" y="98028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 rot="16200000">
            <a:off x="4975182" y="98631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 rot="16200000">
            <a:off x="5187983" y="97812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 rot="16200000">
            <a:off x="5385207" y="9849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 rot="16200000">
            <a:off x="6204056" y="98421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 rot="16200000">
            <a:off x="6408673" y="98422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 rot="16200000">
            <a:off x="6606294" y="98893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 rot="16200000">
            <a:off x="3958034" y="98057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 rot="16200000">
            <a:off x="4564532" y="989241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70979" y="13572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0" name="TextBox 29"/>
          <p:cNvSpPr txBox="1"/>
          <p:nvPr/>
        </p:nvSpPr>
        <p:spPr>
          <a:xfrm>
            <a:off x="4375596" y="13572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1" name="TextBox 30"/>
          <p:cNvSpPr txBox="1"/>
          <p:nvPr/>
        </p:nvSpPr>
        <p:spPr>
          <a:xfrm>
            <a:off x="4559462" y="13572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" name="TextBox 31"/>
          <p:cNvSpPr txBox="1"/>
          <p:nvPr/>
        </p:nvSpPr>
        <p:spPr>
          <a:xfrm>
            <a:off x="4784829" y="135722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3" name="TextBox 32"/>
          <p:cNvSpPr txBox="1"/>
          <p:nvPr/>
        </p:nvSpPr>
        <p:spPr>
          <a:xfrm>
            <a:off x="4972253" y="13572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4" name="TextBox 33"/>
          <p:cNvSpPr txBox="1"/>
          <p:nvPr/>
        </p:nvSpPr>
        <p:spPr>
          <a:xfrm>
            <a:off x="5176870" y="135722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5" name="TextBox 34"/>
          <p:cNvSpPr txBox="1"/>
          <p:nvPr/>
        </p:nvSpPr>
        <p:spPr>
          <a:xfrm>
            <a:off x="5360736" y="13572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6" name="TextBox 35"/>
          <p:cNvSpPr txBox="1"/>
          <p:nvPr/>
        </p:nvSpPr>
        <p:spPr>
          <a:xfrm>
            <a:off x="5586103" y="135722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7" name="TextBox 36"/>
          <p:cNvSpPr txBox="1"/>
          <p:nvPr/>
        </p:nvSpPr>
        <p:spPr>
          <a:xfrm>
            <a:off x="5807912" y="13504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8" name="TextBox 37"/>
          <p:cNvSpPr txBox="1"/>
          <p:nvPr/>
        </p:nvSpPr>
        <p:spPr>
          <a:xfrm>
            <a:off x="6012529" y="13504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9" name="TextBox 38"/>
          <p:cNvSpPr txBox="1"/>
          <p:nvPr/>
        </p:nvSpPr>
        <p:spPr>
          <a:xfrm>
            <a:off x="6093139" y="135045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0" name="TextBox 39"/>
          <p:cNvSpPr txBox="1"/>
          <p:nvPr/>
        </p:nvSpPr>
        <p:spPr>
          <a:xfrm>
            <a:off x="6306355" y="134721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1" name="TextBox 40"/>
          <p:cNvSpPr txBox="1"/>
          <p:nvPr/>
        </p:nvSpPr>
        <p:spPr>
          <a:xfrm>
            <a:off x="6493780" y="135369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6706994" y="135045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3" name="직사각형 42"/>
          <p:cNvSpPr/>
          <p:nvPr/>
        </p:nvSpPr>
        <p:spPr>
          <a:xfrm rot="16200000">
            <a:off x="5586224" y="98496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/>
        </p:nvSpPr>
        <p:spPr>
          <a:xfrm rot="16200000">
            <a:off x="4767511" y="9844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 rot="16200000">
            <a:off x="4768679" y="98555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" name="직사각형 45"/>
          <p:cNvSpPr/>
          <p:nvPr/>
        </p:nvSpPr>
        <p:spPr>
          <a:xfrm rot="16200000">
            <a:off x="5789843" y="9849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/>
        </p:nvSpPr>
        <p:spPr>
          <a:xfrm rot="16200000">
            <a:off x="5997712" y="9852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/>
        </p:nvSpPr>
        <p:spPr>
          <a:xfrm rot="16200000">
            <a:off x="8989812" y="102268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/>
        </p:nvSpPr>
        <p:spPr>
          <a:xfrm rot="16200000">
            <a:off x="9197180" y="101969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/>
        </p:nvSpPr>
        <p:spPr>
          <a:xfrm rot="16200000">
            <a:off x="9397321" y="102226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 rot="16200000">
            <a:off x="9800524" y="102830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 rot="16200000">
            <a:off x="10013325" y="102010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/>
        </p:nvSpPr>
        <p:spPr>
          <a:xfrm rot="16200000">
            <a:off x="10210549" y="102694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 rot="16200000">
            <a:off x="11029398" y="102620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 rot="16200000">
            <a:off x="11234015" y="102620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/>
        </p:nvSpPr>
        <p:spPr>
          <a:xfrm rot="16200000">
            <a:off x="11431636" y="1030921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/>
        </p:nvSpPr>
        <p:spPr>
          <a:xfrm rot="16200000">
            <a:off x="8783376" y="102256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/>
        </p:nvSpPr>
        <p:spPr>
          <a:xfrm rot="16200000">
            <a:off x="9291286" y="1129814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96321" y="13992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60" name="TextBox 59"/>
          <p:cNvSpPr txBox="1"/>
          <p:nvPr/>
        </p:nvSpPr>
        <p:spPr>
          <a:xfrm>
            <a:off x="9200938" y="13992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1" name="TextBox 60"/>
          <p:cNvSpPr txBox="1"/>
          <p:nvPr/>
        </p:nvSpPr>
        <p:spPr>
          <a:xfrm>
            <a:off x="9384804" y="13992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2" name="TextBox 61"/>
          <p:cNvSpPr txBox="1"/>
          <p:nvPr/>
        </p:nvSpPr>
        <p:spPr>
          <a:xfrm>
            <a:off x="9610171" y="13992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3" name="TextBox 62"/>
          <p:cNvSpPr txBox="1"/>
          <p:nvPr/>
        </p:nvSpPr>
        <p:spPr>
          <a:xfrm>
            <a:off x="9797595" y="13992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64" name="TextBox 63"/>
          <p:cNvSpPr txBox="1"/>
          <p:nvPr/>
        </p:nvSpPr>
        <p:spPr>
          <a:xfrm>
            <a:off x="10002212" y="13992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65" name="TextBox 64"/>
          <p:cNvSpPr txBox="1"/>
          <p:nvPr/>
        </p:nvSpPr>
        <p:spPr>
          <a:xfrm>
            <a:off x="10186078" y="13992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66" name="TextBox 65"/>
          <p:cNvSpPr txBox="1"/>
          <p:nvPr/>
        </p:nvSpPr>
        <p:spPr>
          <a:xfrm>
            <a:off x="10411445" y="13992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67" name="TextBox 66"/>
          <p:cNvSpPr txBox="1"/>
          <p:nvPr/>
        </p:nvSpPr>
        <p:spPr>
          <a:xfrm>
            <a:off x="10633254" y="13924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68" name="TextBox 67"/>
          <p:cNvSpPr txBox="1"/>
          <p:nvPr/>
        </p:nvSpPr>
        <p:spPr>
          <a:xfrm>
            <a:off x="10837871" y="139243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69" name="TextBox 68"/>
          <p:cNvSpPr txBox="1"/>
          <p:nvPr/>
        </p:nvSpPr>
        <p:spPr>
          <a:xfrm>
            <a:off x="10918481" y="13924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0" name="TextBox 69"/>
          <p:cNvSpPr txBox="1"/>
          <p:nvPr/>
        </p:nvSpPr>
        <p:spPr>
          <a:xfrm>
            <a:off x="11131697" y="138919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1" name="TextBox 70"/>
          <p:cNvSpPr txBox="1"/>
          <p:nvPr/>
        </p:nvSpPr>
        <p:spPr>
          <a:xfrm>
            <a:off x="11319122" y="13956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2" name="TextBox 71"/>
          <p:cNvSpPr txBox="1"/>
          <p:nvPr/>
        </p:nvSpPr>
        <p:spPr>
          <a:xfrm>
            <a:off x="11532336" y="139243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3" name="직사각형 72"/>
          <p:cNvSpPr/>
          <p:nvPr/>
        </p:nvSpPr>
        <p:spPr>
          <a:xfrm rot="16200000">
            <a:off x="10411566" y="10269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/>
        </p:nvSpPr>
        <p:spPr>
          <a:xfrm rot="16200000">
            <a:off x="9592853" y="102645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/>
        </p:nvSpPr>
        <p:spPr>
          <a:xfrm rot="16200000">
            <a:off x="9390821" y="102753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6" name="직사각형 75"/>
          <p:cNvSpPr/>
          <p:nvPr/>
        </p:nvSpPr>
        <p:spPr>
          <a:xfrm rot="16200000">
            <a:off x="10615185" y="102694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/>
        </p:nvSpPr>
        <p:spPr>
          <a:xfrm rot="16200000">
            <a:off x="10823054" y="10271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" name="직사각형 77"/>
          <p:cNvSpPr/>
          <p:nvPr/>
        </p:nvSpPr>
        <p:spPr>
          <a:xfrm rot="16200000">
            <a:off x="5588364" y="98421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9" name="직사각형 78"/>
          <p:cNvSpPr/>
          <p:nvPr/>
        </p:nvSpPr>
        <p:spPr>
          <a:xfrm rot="16200000">
            <a:off x="10405835" y="101888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3" name="직사각형 272"/>
          <p:cNvSpPr/>
          <p:nvPr/>
        </p:nvSpPr>
        <p:spPr>
          <a:xfrm rot="16200000">
            <a:off x="4164471" y="405496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4" name="직사각형 273"/>
          <p:cNvSpPr/>
          <p:nvPr/>
        </p:nvSpPr>
        <p:spPr>
          <a:xfrm rot="16200000">
            <a:off x="4371839" y="405196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5" name="직사각형 274"/>
          <p:cNvSpPr/>
          <p:nvPr/>
        </p:nvSpPr>
        <p:spPr>
          <a:xfrm rot="16200000">
            <a:off x="4571980" y="405453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4975183" y="406057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7" name="직사각형 276"/>
          <p:cNvSpPr/>
          <p:nvPr/>
        </p:nvSpPr>
        <p:spPr>
          <a:xfrm rot="16200000">
            <a:off x="5187984" y="405237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5385208" y="40592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9" name="직사각형 278"/>
          <p:cNvSpPr/>
          <p:nvPr/>
        </p:nvSpPr>
        <p:spPr>
          <a:xfrm rot="16200000">
            <a:off x="6204057" y="405847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6408674" y="405847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6606295" y="406319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3958035" y="405483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4564533" y="4063498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TextBox 283"/>
          <p:cNvSpPr txBox="1"/>
          <p:nvPr/>
        </p:nvSpPr>
        <p:spPr>
          <a:xfrm>
            <a:off x="4170980" y="44314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85" name="TextBox 284"/>
          <p:cNvSpPr txBox="1"/>
          <p:nvPr/>
        </p:nvSpPr>
        <p:spPr>
          <a:xfrm>
            <a:off x="4375597" y="44314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6" name="TextBox 285"/>
          <p:cNvSpPr txBox="1"/>
          <p:nvPr/>
        </p:nvSpPr>
        <p:spPr>
          <a:xfrm>
            <a:off x="4559463" y="44314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87" name="TextBox 286"/>
          <p:cNvSpPr txBox="1"/>
          <p:nvPr/>
        </p:nvSpPr>
        <p:spPr>
          <a:xfrm>
            <a:off x="4784830" y="44314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88" name="TextBox 287"/>
          <p:cNvSpPr txBox="1"/>
          <p:nvPr/>
        </p:nvSpPr>
        <p:spPr>
          <a:xfrm>
            <a:off x="4972254" y="44314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89" name="TextBox 288"/>
          <p:cNvSpPr txBox="1"/>
          <p:nvPr/>
        </p:nvSpPr>
        <p:spPr>
          <a:xfrm>
            <a:off x="5176871" y="44314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0" name="TextBox 289"/>
          <p:cNvSpPr txBox="1"/>
          <p:nvPr/>
        </p:nvSpPr>
        <p:spPr>
          <a:xfrm>
            <a:off x="5360737" y="44314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91" name="TextBox 290"/>
          <p:cNvSpPr txBox="1"/>
          <p:nvPr/>
        </p:nvSpPr>
        <p:spPr>
          <a:xfrm>
            <a:off x="5586104" y="4431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92" name="TextBox 291"/>
          <p:cNvSpPr txBox="1"/>
          <p:nvPr/>
        </p:nvSpPr>
        <p:spPr>
          <a:xfrm>
            <a:off x="5807913" y="44247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93" name="TextBox 292"/>
          <p:cNvSpPr txBox="1"/>
          <p:nvPr/>
        </p:nvSpPr>
        <p:spPr>
          <a:xfrm>
            <a:off x="6012530" y="44247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6093140" y="442471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6306356" y="442147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6493781" y="442794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6706995" y="442470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98" name="직사각형 297"/>
          <p:cNvSpPr/>
          <p:nvPr/>
        </p:nvSpPr>
        <p:spPr>
          <a:xfrm rot="16200000">
            <a:off x="5586225" y="40592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9" name="직사각형 298"/>
          <p:cNvSpPr/>
          <p:nvPr/>
        </p:nvSpPr>
        <p:spPr>
          <a:xfrm rot="16200000">
            <a:off x="4767512" y="40587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0" name="직사각형 299"/>
          <p:cNvSpPr/>
          <p:nvPr/>
        </p:nvSpPr>
        <p:spPr>
          <a:xfrm rot="16200000">
            <a:off x="5789844" y="40592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1" name="직사각형 300"/>
          <p:cNvSpPr/>
          <p:nvPr/>
        </p:nvSpPr>
        <p:spPr>
          <a:xfrm rot="16200000">
            <a:off x="5997713" y="405945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2" name="직사각형 301"/>
          <p:cNvSpPr/>
          <p:nvPr/>
        </p:nvSpPr>
        <p:spPr>
          <a:xfrm rot="16200000">
            <a:off x="8989813" y="409694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3" name="직사각형 302"/>
          <p:cNvSpPr/>
          <p:nvPr/>
        </p:nvSpPr>
        <p:spPr>
          <a:xfrm rot="16200000">
            <a:off x="9197181" y="409395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4" name="직사각형 303"/>
          <p:cNvSpPr/>
          <p:nvPr/>
        </p:nvSpPr>
        <p:spPr>
          <a:xfrm rot="16200000">
            <a:off x="9397322" y="409652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5" name="직사각형 304"/>
          <p:cNvSpPr/>
          <p:nvPr/>
        </p:nvSpPr>
        <p:spPr>
          <a:xfrm rot="16200000">
            <a:off x="9800525" y="410256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6" name="직사각형 305"/>
          <p:cNvSpPr/>
          <p:nvPr/>
        </p:nvSpPr>
        <p:spPr>
          <a:xfrm rot="16200000">
            <a:off x="10013326" y="409436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7" name="직사각형 306"/>
          <p:cNvSpPr/>
          <p:nvPr/>
        </p:nvSpPr>
        <p:spPr>
          <a:xfrm rot="16200000">
            <a:off x="10210550" y="410120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11029399" y="410045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9" name="직사각형 308"/>
          <p:cNvSpPr/>
          <p:nvPr/>
        </p:nvSpPr>
        <p:spPr>
          <a:xfrm rot="16200000">
            <a:off x="11234016" y="410046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10" name="직사각형 309"/>
          <p:cNvSpPr/>
          <p:nvPr/>
        </p:nvSpPr>
        <p:spPr>
          <a:xfrm rot="16200000">
            <a:off x="11431637" y="410517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1" name="직사각형 310"/>
          <p:cNvSpPr/>
          <p:nvPr/>
        </p:nvSpPr>
        <p:spPr>
          <a:xfrm rot="16200000">
            <a:off x="8783377" y="409681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9291287" y="4204071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TextBox 312"/>
          <p:cNvSpPr txBox="1"/>
          <p:nvPr/>
        </p:nvSpPr>
        <p:spPr>
          <a:xfrm>
            <a:off x="8996322" y="447347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14" name="TextBox 313"/>
          <p:cNvSpPr txBox="1"/>
          <p:nvPr/>
        </p:nvSpPr>
        <p:spPr>
          <a:xfrm>
            <a:off x="9200939" y="447346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15" name="TextBox 314"/>
          <p:cNvSpPr txBox="1"/>
          <p:nvPr/>
        </p:nvSpPr>
        <p:spPr>
          <a:xfrm>
            <a:off x="9384805" y="447347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16" name="TextBox 315"/>
          <p:cNvSpPr txBox="1"/>
          <p:nvPr/>
        </p:nvSpPr>
        <p:spPr>
          <a:xfrm>
            <a:off x="9610172" y="447346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17" name="TextBox 316"/>
          <p:cNvSpPr txBox="1"/>
          <p:nvPr/>
        </p:nvSpPr>
        <p:spPr>
          <a:xfrm>
            <a:off x="9797596" y="447347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18" name="TextBox 317"/>
          <p:cNvSpPr txBox="1"/>
          <p:nvPr/>
        </p:nvSpPr>
        <p:spPr>
          <a:xfrm>
            <a:off x="10002213" y="447346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19" name="TextBox 318"/>
          <p:cNvSpPr txBox="1"/>
          <p:nvPr/>
        </p:nvSpPr>
        <p:spPr>
          <a:xfrm>
            <a:off x="10186079" y="447346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20" name="TextBox 319"/>
          <p:cNvSpPr txBox="1"/>
          <p:nvPr/>
        </p:nvSpPr>
        <p:spPr>
          <a:xfrm>
            <a:off x="10411446" y="447346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21" name="TextBox 320"/>
          <p:cNvSpPr txBox="1"/>
          <p:nvPr/>
        </p:nvSpPr>
        <p:spPr>
          <a:xfrm>
            <a:off x="10633255" y="44666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22" name="TextBox 321"/>
          <p:cNvSpPr txBox="1"/>
          <p:nvPr/>
        </p:nvSpPr>
        <p:spPr>
          <a:xfrm>
            <a:off x="10837872" y="44666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23" name="TextBox 322"/>
          <p:cNvSpPr txBox="1"/>
          <p:nvPr/>
        </p:nvSpPr>
        <p:spPr>
          <a:xfrm>
            <a:off x="10918482" y="44666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24" name="TextBox 323"/>
          <p:cNvSpPr txBox="1"/>
          <p:nvPr/>
        </p:nvSpPr>
        <p:spPr>
          <a:xfrm>
            <a:off x="11131698" y="44634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25" name="TextBox 324"/>
          <p:cNvSpPr txBox="1"/>
          <p:nvPr/>
        </p:nvSpPr>
        <p:spPr>
          <a:xfrm>
            <a:off x="11319123" y="44699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1532337" y="446669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27" name="직사각형 326"/>
          <p:cNvSpPr/>
          <p:nvPr/>
        </p:nvSpPr>
        <p:spPr>
          <a:xfrm rot="16200000">
            <a:off x="10411567" y="410120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8" name="직사각형 327"/>
          <p:cNvSpPr/>
          <p:nvPr/>
        </p:nvSpPr>
        <p:spPr>
          <a:xfrm rot="16200000">
            <a:off x="9592854" y="410070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9" name="직사각형 328"/>
          <p:cNvSpPr/>
          <p:nvPr/>
        </p:nvSpPr>
        <p:spPr>
          <a:xfrm rot="16200000">
            <a:off x="10615186" y="410120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0" name="직사각형 329"/>
          <p:cNvSpPr/>
          <p:nvPr/>
        </p:nvSpPr>
        <p:spPr>
          <a:xfrm rot="16200000">
            <a:off x="10823055" y="41014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1" name="직사각형 330"/>
          <p:cNvSpPr/>
          <p:nvPr/>
        </p:nvSpPr>
        <p:spPr>
          <a:xfrm rot="16200000">
            <a:off x="4259053" y="3963406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32" name="직사각형 331"/>
          <p:cNvSpPr/>
          <p:nvPr/>
        </p:nvSpPr>
        <p:spPr>
          <a:xfrm rot="16200000">
            <a:off x="9080769" y="401692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33" name="직사각형 332"/>
          <p:cNvSpPr/>
          <p:nvPr/>
        </p:nvSpPr>
        <p:spPr>
          <a:xfrm rot="16200000">
            <a:off x="5378454" y="406604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34" name="직사각형 333"/>
          <p:cNvSpPr/>
          <p:nvPr/>
        </p:nvSpPr>
        <p:spPr>
          <a:xfrm rot="16200000">
            <a:off x="10205339" y="410592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35" name="직사각형 334"/>
          <p:cNvSpPr/>
          <p:nvPr/>
        </p:nvSpPr>
        <p:spPr>
          <a:xfrm rot="16200000">
            <a:off x="4765230" y="405675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36" name="직사각형 335"/>
          <p:cNvSpPr/>
          <p:nvPr/>
        </p:nvSpPr>
        <p:spPr>
          <a:xfrm rot="16200000">
            <a:off x="9585629" y="410466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99" name="TextBox 398"/>
          <p:cNvSpPr txBox="1"/>
          <p:nvPr/>
        </p:nvSpPr>
        <p:spPr>
          <a:xfrm>
            <a:off x="3055201" y="1353692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403" name="TextBox 402"/>
          <p:cNvSpPr txBox="1"/>
          <p:nvPr/>
        </p:nvSpPr>
        <p:spPr>
          <a:xfrm>
            <a:off x="3039939" y="4410528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404" name="TextBox 403"/>
          <p:cNvSpPr txBox="1"/>
          <p:nvPr/>
        </p:nvSpPr>
        <p:spPr>
          <a:xfrm>
            <a:off x="7826494" y="1373809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408" name="TextBox 407"/>
          <p:cNvSpPr txBox="1"/>
          <p:nvPr/>
        </p:nvSpPr>
        <p:spPr>
          <a:xfrm>
            <a:off x="7811232" y="443064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212" name="직사각형 211"/>
          <p:cNvSpPr/>
          <p:nvPr/>
        </p:nvSpPr>
        <p:spPr>
          <a:xfrm>
            <a:off x="7411077" y="855352"/>
            <a:ext cx="919918" cy="466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</a:t>
            </a:r>
            <a:endParaRPr lang="ko-KR" altLang="en-US" dirty="0"/>
          </a:p>
        </p:txBody>
      </p:sp>
      <p:sp>
        <p:nvSpPr>
          <p:cNvPr id="214" name="직사각형 213"/>
          <p:cNvSpPr/>
          <p:nvPr/>
        </p:nvSpPr>
        <p:spPr>
          <a:xfrm>
            <a:off x="7413672" y="3050231"/>
            <a:ext cx="919918" cy="466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</a:t>
            </a:r>
            <a:endParaRPr lang="ko-KR" altLang="en-US" dirty="0"/>
          </a:p>
        </p:txBody>
      </p:sp>
      <p:sp>
        <p:nvSpPr>
          <p:cNvPr id="215" name="직사각형 214"/>
          <p:cNvSpPr/>
          <p:nvPr/>
        </p:nvSpPr>
        <p:spPr>
          <a:xfrm>
            <a:off x="7427669" y="3968520"/>
            <a:ext cx="919918" cy="46688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219" name="타원 218"/>
          <p:cNvSpPr/>
          <p:nvPr/>
        </p:nvSpPr>
        <p:spPr>
          <a:xfrm>
            <a:off x="11870697" y="1357584"/>
            <a:ext cx="689217" cy="65200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0" name="타원 219"/>
          <p:cNvSpPr/>
          <p:nvPr/>
        </p:nvSpPr>
        <p:spPr>
          <a:xfrm>
            <a:off x="11926677" y="3239064"/>
            <a:ext cx="689217" cy="65200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7193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78" y="2228"/>
            <a:ext cx="10515600" cy="458657"/>
          </a:xfrm>
        </p:spPr>
        <p:txBody>
          <a:bodyPr>
            <a:normAutofit fontScale="90000"/>
          </a:bodyPr>
          <a:lstStyle/>
          <a:p>
            <a:r>
              <a:rPr lang="en-US" altLang="ko-KR" sz="3600" dirty="0" smtClean="0"/>
              <a:t>For 8-symbol PSSCH</a:t>
            </a:r>
            <a:endParaRPr lang="ko-KR" altLang="en-US" sz="3600" dirty="0"/>
          </a:p>
        </p:txBody>
      </p:sp>
      <p:sp>
        <p:nvSpPr>
          <p:cNvPr id="4" name="직사각형 3"/>
          <p:cNvSpPr/>
          <p:nvPr/>
        </p:nvSpPr>
        <p:spPr>
          <a:xfrm>
            <a:off x="-7552" y="1227086"/>
            <a:ext cx="962083" cy="14080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</a:t>
            </a:r>
            <a:r>
              <a:rPr lang="en-US" altLang="ko-KR" sz="1000" b="1" dirty="0" smtClean="0">
                <a:solidFill>
                  <a:schemeClr val="tx1"/>
                </a:solidFill>
              </a:rPr>
              <a:t>PSSCH</a:t>
            </a:r>
          </a:p>
          <a:p>
            <a:pPr algn="ctr"/>
            <a:r>
              <a:rPr lang="en-US" altLang="ko-KR" sz="1000" b="1" dirty="0" smtClean="0">
                <a:solidFill>
                  <a:schemeClr val="tx1"/>
                </a:solidFill>
              </a:rPr>
              <a:t>(e.g., gap symbol, PSFCH, DL/UL)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-25961" y="2840165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-11258" y="3538911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-15121" y="4286402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1166227" y="696727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7449265" y="392224"/>
            <a:ext cx="21978" cy="64122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직선 연결선 117"/>
          <p:cNvCxnSpPr/>
          <p:nvPr/>
        </p:nvCxnSpPr>
        <p:spPr>
          <a:xfrm>
            <a:off x="1302633" y="2840165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직선 연결선 118"/>
          <p:cNvCxnSpPr/>
          <p:nvPr/>
        </p:nvCxnSpPr>
        <p:spPr>
          <a:xfrm>
            <a:off x="1288328" y="4884052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직선 연결선 119"/>
          <p:cNvCxnSpPr/>
          <p:nvPr/>
        </p:nvCxnSpPr>
        <p:spPr>
          <a:xfrm>
            <a:off x="3048147" y="460885"/>
            <a:ext cx="20077" cy="63435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4617781" y="392224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For 3-symbol PSCCH</a:t>
            </a:r>
            <a:endParaRPr lang="ko-KR" altLang="en-US" sz="1050" dirty="0"/>
          </a:p>
        </p:txBody>
      </p:sp>
      <p:sp>
        <p:nvSpPr>
          <p:cNvPr id="122" name="TextBox 121"/>
          <p:cNvSpPr txBox="1"/>
          <p:nvPr/>
        </p:nvSpPr>
        <p:spPr>
          <a:xfrm>
            <a:off x="9446306" y="38033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For 2-symbol PSCCH</a:t>
            </a:r>
            <a:endParaRPr lang="ko-KR" altLang="en-US" sz="1050" dirty="0"/>
          </a:p>
        </p:txBody>
      </p:sp>
      <p:sp>
        <p:nvSpPr>
          <p:cNvPr id="123" name="TextBox 122"/>
          <p:cNvSpPr txBox="1"/>
          <p:nvPr/>
        </p:nvSpPr>
        <p:spPr>
          <a:xfrm>
            <a:off x="1496518" y="1736773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2-symbol DMRS</a:t>
            </a:r>
            <a:endParaRPr lang="ko-KR" altLang="en-US" sz="1050" dirty="0"/>
          </a:p>
        </p:txBody>
      </p:sp>
      <p:sp>
        <p:nvSpPr>
          <p:cNvPr id="124" name="TextBox 123"/>
          <p:cNvSpPr txBox="1"/>
          <p:nvPr/>
        </p:nvSpPr>
        <p:spPr>
          <a:xfrm>
            <a:off x="1455983" y="3975647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/>
              <a:t>3</a:t>
            </a:r>
            <a:r>
              <a:rPr lang="en-US" altLang="ko-KR" sz="1050" dirty="0" smtClean="0"/>
              <a:t>-symbol DMRS</a:t>
            </a:r>
            <a:endParaRPr lang="ko-KR" altLang="en-US" sz="1050" dirty="0"/>
          </a:p>
        </p:txBody>
      </p:sp>
      <p:sp>
        <p:nvSpPr>
          <p:cNvPr id="125" name="TextBox 124"/>
          <p:cNvSpPr txBox="1"/>
          <p:nvPr/>
        </p:nvSpPr>
        <p:spPr>
          <a:xfrm>
            <a:off x="1474948" y="564881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4-symbol DMRS</a:t>
            </a:r>
            <a:endParaRPr lang="ko-KR" altLang="en-US" sz="1050" dirty="0"/>
          </a:p>
        </p:txBody>
      </p:sp>
      <p:cxnSp>
        <p:nvCxnSpPr>
          <p:cNvPr id="126" name="직선 연결선 125"/>
          <p:cNvCxnSpPr/>
          <p:nvPr/>
        </p:nvCxnSpPr>
        <p:spPr>
          <a:xfrm>
            <a:off x="1174820" y="6772040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직사각형 17"/>
          <p:cNvSpPr/>
          <p:nvPr/>
        </p:nvSpPr>
        <p:spPr>
          <a:xfrm rot="16200000">
            <a:off x="4044554" y="102182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 rot="16200000">
            <a:off x="4251922" y="101883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 rot="16200000">
            <a:off x="4452063" y="102140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 rot="16200000">
            <a:off x="4855266" y="102744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 rot="16200000">
            <a:off x="5068067" y="101924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 rot="16200000">
            <a:off x="5265291" y="102609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 rot="16200000">
            <a:off x="6084140" y="102534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 rot="16200000">
            <a:off x="6288757" y="102534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 rot="16200000">
            <a:off x="6486378" y="103006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 rot="16200000">
            <a:off x="3838118" y="102170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 rot="16200000">
            <a:off x="4444616" y="103036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51063" y="13983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0" name="TextBox 29"/>
          <p:cNvSpPr txBox="1"/>
          <p:nvPr/>
        </p:nvSpPr>
        <p:spPr>
          <a:xfrm>
            <a:off x="4255680" y="13983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1" name="TextBox 30"/>
          <p:cNvSpPr txBox="1"/>
          <p:nvPr/>
        </p:nvSpPr>
        <p:spPr>
          <a:xfrm>
            <a:off x="4439546" y="139835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" name="TextBox 31"/>
          <p:cNvSpPr txBox="1"/>
          <p:nvPr/>
        </p:nvSpPr>
        <p:spPr>
          <a:xfrm>
            <a:off x="4664913" y="13983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3" name="TextBox 32"/>
          <p:cNvSpPr txBox="1"/>
          <p:nvPr/>
        </p:nvSpPr>
        <p:spPr>
          <a:xfrm>
            <a:off x="4852337" y="139835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4" name="TextBox 33"/>
          <p:cNvSpPr txBox="1"/>
          <p:nvPr/>
        </p:nvSpPr>
        <p:spPr>
          <a:xfrm>
            <a:off x="5056954" y="13983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5" name="TextBox 34"/>
          <p:cNvSpPr txBox="1"/>
          <p:nvPr/>
        </p:nvSpPr>
        <p:spPr>
          <a:xfrm>
            <a:off x="5240820" y="13983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6" name="TextBox 35"/>
          <p:cNvSpPr txBox="1"/>
          <p:nvPr/>
        </p:nvSpPr>
        <p:spPr>
          <a:xfrm>
            <a:off x="5466187" y="13983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7" name="TextBox 36"/>
          <p:cNvSpPr txBox="1"/>
          <p:nvPr/>
        </p:nvSpPr>
        <p:spPr>
          <a:xfrm>
            <a:off x="5687996" y="13915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8" name="TextBox 37"/>
          <p:cNvSpPr txBox="1"/>
          <p:nvPr/>
        </p:nvSpPr>
        <p:spPr>
          <a:xfrm>
            <a:off x="5892613" y="13915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9" name="TextBox 38"/>
          <p:cNvSpPr txBox="1"/>
          <p:nvPr/>
        </p:nvSpPr>
        <p:spPr>
          <a:xfrm>
            <a:off x="5973223" y="13915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0" name="TextBox 39"/>
          <p:cNvSpPr txBox="1"/>
          <p:nvPr/>
        </p:nvSpPr>
        <p:spPr>
          <a:xfrm>
            <a:off x="6186439" y="13883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1" name="TextBox 40"/>
          <p:cNvSpPr txBox="1"/>
          <p:nvPr/>
        </p:nvSpPr>
        <p:spPr>
          <a:xfrm>
            <a:off x="6373864" y="13948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6587078" y="13915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3" name="직사각형 42"/>
          <p:cNvSpPr/>
          <p:nvPr/>
        </p:nvSpPr>
        <p:spPr>
          <a:xfrm rot="16200000">
            <a:off x="5466308" y="102608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/>
        </p:nvSpPr>
        <p:spPr>
          <a:xfrm rot="16200000">
            <a:off x="4647595" y="102559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 rot="16200000">
            <a:off x="4648763" y="102667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" name="직사각형 45"/>
          <p:cNvSpPr/>
          <p:nvPr/>
        </p:nvSpPr>
        <p:spPr>
          <a:xfrm rot="16200000">
            <a:off x="5674159" y="10261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/>
        </p:nvSpPr>
        <p:spPr>
          <a:xfrm rot="16200000">
            <a:off x="5878776" y="10261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/>
        </p:nvSpPr>
        <p:spPr>
          <a:xfrm rot="16200000">
            <a:off x="8958366" y="106038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/>
        </p:nvSpPr>
        <p:spPr>
          <a:xfrm rot="16200000">
            <a:off x="9165734" y="105739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/>
        </p:nvSpPr>
        <p:spPr>
          <a:xfrm rot="16200000">
            <a:off x="9365875" y="105996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 rot="16200000">
            <a:off x="9769078" y="106600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 rot="16200000">
            <a:off x="9981879" y="105780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/>
        </p:nvSpPr>
        <p:spPr>
          <a:xfrm rot="16200000">
            <a:off x="10179103" y="10646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 rot="16200000">
            <a:off x="10997952" y="1063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 rot="16200000">
            <a:off x="11202569" y="1063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/>
        </p:nvSpPr>
        <p:spPr>
          <a:xfrm rot="16200000">
            <a:off x="11400190" y="106861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/>
        </p:nvSpPr>
        <p:spPr>
          <a:xfrm rot="16200000">
            <a:off x="8751930" y="106026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/>
        </p:nvSpPr>
        <p:spPr>
          <a:xfrm rot="16200000">
            <a:off x="9259841" y="116751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64875" y="14369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60" name="TextBox 59"/>
          <p:cNvSpPr txBox="1"/>
          <p:nvPr/>
        </p:nvSpPr>
        <p:spPr>
          <a:xfrm>
            <a:off x="9169492" y="14369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1" name="TextBox 60"/>
          <p:cNvSpPr txBox="1"/>
          <p:nvPr/>
        </p:nvSpPr>
        <p:spPr>
          <a:xfrm>
            <a:off x="9353358" y="14369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2" name="TextBox 61"/>
          <p:cNvSpPr txBox="1"/>
          <p:nvPr/>
        </p:nvSpPr>
        <p:spPr>
          <a:xfrm>
            <a:off x="9578725" y="14369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3" name="TextBox 62"/>
          <p:cNvSpPr txBox="1"/>
          <p:nvPr/>
        </p:nvSpPr>
        <p:spPr>
          <a:xfrm>
            <a:off x="9766149" y="14369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64" name="TextBox 63"/>
          <p:cNvSpPr txBox="1"/>
          <p:nvPr/>
        </p:nvSpPr>
        <p:spPr>
          <a:xfrm>
            <a:off x="9970766" y="14369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65" name="TextBox 64"/>
          <p:cNvSpPr txBox="1"/>
          <p:nvPr/>
        </p:nvSpPr>
        <p:spPr>
          <a:xfrm>
            <a:off x="10154632" y="14369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66" name="TextBox 65"/>
          <p:cNvSpPr txBox="1"/>
          <p:nvPr/>
        </p:nvSpPr>
        <p:spPr>
          <a:xfrm>
            <a:off x="10379999" y="14369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67" name="TextBox 66"/>
          <p:cNvSpPr txBox="1"/>
          <p:nvPr/>
        </p:nvSpPr>
        <p:spPr>
          <a:xfrm>
            <a:off x="10601808" y="143013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68" name="TextBox 67"/>
          <p:cNvSpPr txBox="1"/>
          <p:nvPr/>
        </p:nvSpPr>
        <p:spPr>
          <a:xfrm>
            <a:off x="10806425" y="14301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69" name="TextBox 68"/>
          <p:cNvSpPr txBox="1"/>
          <p:nvPr/>
        </p:nvSpPr>
        <p:spPr>
          <a:xfrm>
            <a:off x="10887035" y="143013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0" name="TextBox 69"/>
          <p:cNvSpPr txBox="1"/>
          <p:nvPr/>
        </p:nvSpPr>
        <p:spPr>
          <a:xfrm>
            <a:off x="11100251" y="142689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1" name="TextBox 70"/>
          <p:cNvSpPr txBox="1"/>
          <p:nvPr/>
        </p:nvSpPr>
        <p:spPr>
          <a:xfrm>
            <a:off x="11287676" y="143337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2" name="TextBox 71"/>
          <p:cNvSpPr txBox="1"/>
          <p:nvPr/>
        </p:nvSpPr>
        <p:spPr>
          <a:xfrm>
            <a:off x="11500890" y="143013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3" name="직사각형 72"/>
          <p:cNvSpPr/>
          <p:nvPr/>
        </p:nvSpPr>
        <p:spPr>
          <a:xfrm rot="16200000">
            <a:off x="10380120" y="10646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/>
        </p:nvSpPr>
        <p:spPr>
          <a:xfrm rot="16200000">
            <a:off x="9561407" y="106414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/>
        </p:nvSpPr>
        <p:spPr>
          <a:xfrm rot="16200000">
            <a:off x="9359375" y="106523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6" name="직사각형 75"/>
          <p:cNvSpPr/>
          <p:nvPr/>
        </p:nvSpPr>
        <p:spPr>
          <a:xfrm rot="16200000">
            <a:off x="10587971" y="106465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/>
        </p:nvSpPr>
        <p:spPr>
          <a:xfrm rot="16200000">
            <a:off x="10792588" y="106466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8" name="직사각형 77"/>
          <p:cNvSpPr/>
          <p:nvPr/>
        </p:nvSpPr>
        <p:spPr>
          <a:xfrm rot="16200000">
            <a:off x="5470655" y="10193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9" name="직사각형 78"/>
          <p:cNvSpPr/>
          <p:nvPr/>
        </p:nvSpPr>
        <p:spPr>
          <a:xfrm rot="16200000">
            <a:off x="10376596" y="105055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13" name="직사각형 212"/>
          <p:cNvSpPr/>
          <p:nvPr/>
        </p:nvSpPr>
        <p:spPr>
          <a:xfrm rot="16200000">
            <a:off x="4009856" y="413790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4" name="직사각형 213"/>
          <p:cNvSpPr/>
          <p:nvPr/>
        </p:nvSpPr>
        <p:spPr>
          <a:xfrm rot="16200000">
            <a:off x="4217224" y="413490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5" name="직사각형 214"/>
          <p:cNvSpPr/>
          <p:nvPr/>
        </p:nvSpPr>
        <p:spPr>
          <a:xfrm rot="16200000">
            <a:off x="4417365" y="413747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6" name="직사각형 215"/>
          <p:cNvSpPr/>
          <p:nvPr/>
        </p:nvSpPr>
        <p:spPr>
          <a:xfrm rot="16200000">
            <a:off x="4820568" y="414351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7" name="직사각형 216"/>
          <p:cNvSpPr/>
          <p:nvPr/>
        </p:nvSpPr>
        <p:spPr>
          <a:xfrm rot="16200000">
            <a:off x="5033369" y="413531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8" name="직사각형 217"/>
          <p:cNvSpPr/>
          <p:nvPr/>
        </p:nvSpPr>
        <p:spPr>
          <a:xfrm rot="16200000">
            <a:off x="5230593" y="414216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9" name="직사각형 218"/>
          <p:cNvSpPr/>
          <p:nvPr/>
        </p:nvSpPr>
        <p:spPr>
          <a:xfrm rot="16200000">
            <a:off x="6049442" y="414141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0" name="직사각형 219"/>
          <p:cNvSpPr/>
          <p:nvPr/>
        </p:nvSpPr>
        <p:spPr>
          <a:xfrm rot="16200000">
            <a:off x="6254059" y="414141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21" name="직사각형 220"/>
          <p:cNvSpPr/>
          <p:nvPr/>
        </p:nvSpPr>
        <p:spPr>
          <a:xfrm rot="16200000">
            <a:off x="6451680" y="414613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2" name="직사각형 221"/>
          <p:cNvSpPr/>
          <p:nvPr/>
        </p:nvSpPr>
        <p:spPr>
          <a:xfrm rot="16200000">
            <a:off x="3803420" y="413777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3" name="직사각형 222"/>
          <p:cNvSpPr/>
          <p:nvPr/>
        </p:nvSpPr>
        <p:spPr>
          <a:xfrm rot="16200000">
            <a:off x="4409918" y="414644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4" name="TextBox 223"/>
          <p:cNvSpPr txBox="1"/>
          <p:nvPr/>
        </p:nvSpPr>
        <p:spPr>
          <a:xfrm>
            <a:off x="4016365" y="45144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25" name="TextBox 224"/>
          <p:cNvSpPr txBox="1"/>
          <p:nvPr/>
        </p:nvSpPr>
        <p:spPr>
          <a:xfrm>
            <a:off x="4220982" y="451442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6" name="TextBox 225"/>
          <p:cNvSpPr txBox="1"/>
          <p:nvPr/>
        </p:nvSpPr>
        <p:spPr>
          <a:xfrm>
            <a:off x="4404848" y="45144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27" name="TextBox 226"/>
          <p:cNvSpPr txBox="1"/>
          <p:nvPr/>
        </p:nvSpPr>
        <p:spPr>
          <a:xfrm>
            <a:off x="4630215" y="451442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28" name="TextBox 227"/>
          <p:cNvSpPr txBox="1"/>
          <p:nvPr/>
        </p:nvSpPr>
        <p:spPr>
          <a:xfrm>
            <a:off x="4817639" y="45144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9" name="TextBox 228"/>
          <p:cNvSpPr txBox="1"/>
          <p:nvPr/>
        </p:nvSpPr>
        <p:spPr>
          <a:xfrm>
            <a:off x="5022256" y="451442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30" name="TextBox 229"/>
          <p:cNvSpPr txBox="1"/>
          <p:nvPr/>
        </p:nvSpPr>
        <p:spPr>
          <a:xfrm>
            <a:off x="5206122" y="451442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31" name="TextBox 230"/>
          <p:cNvSpPr txBox="1"/>
          <p:nvPr/>
        </p:nvSpPr>
        <p:spPr>
          <a:xfrm>
            <a:off x="5431489" y="451442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32" name="TextBox 231"/>
          <p:cNvSpPr txBox="1"/>
          <p:nvPr/>
        </p:nvSpPr>
        <p:spPr>
          <a:xfrm>
            <a:off x="5653298" y="45076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33" name="TextBox 232"/>
          <p:cNvSpPr txBox="1"/>
          <p:nvPr/>
        </p:nvSpPr>
        <p:spPr>
          <a:xfrm>
            <a:off x="5857915" y="45076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34" name="TextBox 233"/>
          <p:cNvSpPr txBox="1"/>
          <p:nvPr/>
        </p:nvSpPr>
        <p:spPr>
          <a:xfrm>
            <a:off x="5938525" y="450765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35" name="TextBox 234"/>
          <p:cNvSpPr txBox="1"/>
          <p:nvPr/>
        </p:nvSpPr>
        <p:spPr>
          <a:xfrm>
            <a:off x="6151741" y="450441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36" name="TextBox 235"/>
          <p:cNvSpPr txBox="1"/>
          <p:nvPr/>
        </p:nvSpPr>
        <p:spPr>
          <a:xfrm>
            <a:off x="6339166" y="451089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37" name="TextBox 236"/>
          <p:cNvSpPr txBox="1"/>
          <p:nvPr/>
        </p:nvSpPr>
        <p:spPr>
          <a:xfrm>
            <a:off x="6552380" y="4507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38" name="직사각형 237"/>
          <p:cNvSpPr/>
          <p:nvPr/>
        </p:nvSpPr>
        <p:spPr>
          <a:xfrm rot="16200000">
            <a:off x="5431610" y="414216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9" name="직사각형 238"/>
          <p:cNvSpPr/>
          <p:nvPr/>
        </p:nvSpPr>
        <p:spPr>
          <a:xfrm rot="16200000">
            <a:off x="4612897" y="414166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0" name="직사각형 239"/>
          <p:cNvSpPr/>
          <p:nvPr/>
        </p:nvSpPr>
        <p:spPr>
          <a:xfrm rot="16200000">
            <a:off x="5639461" y="414217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1" name="직사각형 240"/>
          <p:cNvSpPr/>
          <p:nvPr/>
        </p:nvSpPr>
        <p:spPr>
          <a:xfrm rot="16200000">
            <a:off x="5844078" y="414217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42" name="직사각형 241"/>
          <p:cNvSpPr/>
          <p:nvPr/>
        </p:nvSpPr>
        <p:spPr>
          <a:xfrm rot="16200000">
            <a:off x="8923668" y="417645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3" name="직사각형 242"/>
          <p:cNvSpPr/>
          <p:nvPr/>
        </p:nvSpPr>
        <p:spPr>
          <a:xfrm rot="16200000">
            <a:off x="9131036" y="417346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4" name="직사각형 243"/>
          <p:cNvSpPr/>
          <p:nvPr/>
        </p:nvSpPr>
        <p:spPr>
          <a:xfrm rot="16200000">
            <a:off x="9331177" y="417603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5" name="직사각형 244"/>
          <p:cNvSpPr/>
          <p:nvPr/>
        </p:nvSpPr>
        <p:spPr>
          <a:xfrm rot="16200000">
            <a:off x="9734380" y="418207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6" name="직사각형 245"/>
          <p:cNvSpPr/>
          <p:nvPr/>
        </p:nvSpPr>
        <p:spPr>
          <a:xfrm rot="16200000">
            <a:off x="9947181" y="417387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7" name="직사각형 246"/>
          <p:cNvSpPr/>
          <p:nvPr/>
        </p:nvSpPr>
        <p:spPr>
          <a:xfrm rot="16200000">
            <a:off x="10144405" y="4180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8" name="직사각형 247"/>
          <p:cNvSpPr/>
          <p:nvPr/>
        </p:nvSpPr>
        <p:spPr>
          <a:xfrm rot="16200000">
            <a:off x="10963254" y="41799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9" name="직사각형 248"/>
          <p:cNvSpPr/>
          <p:nvPr/>
        </p:nvSpPr>
        <p:spPr>
          <a:xfrm rot="16200000">
            <a:off x="11167871" y="417997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1365492" y="4184692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8717232" y="417633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9225143" y="428358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TextBox 252"/>
          <p:cNvSpPr txBox="1"/>
          <p:nvPr/>
        </p:nvSpPr>
        <p:spPr>
          <a:xfrm>
            <a:off x="8930177" y="45529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54" name="TextBox 253"/>
          <p:cNvSpPr txBox="1"/>
          <p:nvPr/>
        </p:nvSpPr>
        <p:spPr>
          <a:xfrm>
            <a:off x="9134794" y="45529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55" name="TextBox 254"/>
          <p:cNvSpPr txBox="1"/>
          <p:nvPr/>
        </p:nvSpPr>
        <p:spPr>
          <a:xfrm>
            <a:off x="9318660" y="45529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56" name="TextBox 255"/>
          <p:cNvSpPr txBox="1"/>
          <p:nvPr/>
        </p:nvSpPr>
        <p:spPr>
          <a:xfrm>
            <a:off x="9544027" y="45529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57" name="TextBox 256"/>
          <p:cNvSpPr txBox="1"/>
          <p:nvPr/>
        </p:nvSpPr>
        <p:spPr>
          <a:xfrm>
            <a:off x="9731451" y="45529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58" name="TextBox 257"/>
          <p:cNvSpPr txBox="1"/>
          <p:nvPr/>
        </p:nvSpPr>
        <p:spPr>
          <a:xfrm>
            <a:off x="9936068" y="45529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59" name="TextBox 258"/>
          <p:cNvSpPr txBox="1"/>
          <p:nvPr/>
        </p:nvSpPr>
        <p:spPr>
          <a:xfrm>
            <a:off x="10119934" y="45529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0" name="TextBox 259"/>
          <p:cNvSpPr txBox="1"/>
          <p:nvPr/>
        </p:nvSpPr>
        <p:spPr>
          <a:xfrm>
            <a:off x="10345301" y="45529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1" name="TextBox 260"/>
          <p:cNvSpPr txBox="1"/>
          <p:nvPr/>
        </p:nvSpPr>
        <p:spPr>
          <a:xfrm>
            <a:off x="10567110" y="45462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0771727" y="45462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10852337" y="454620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11065553" y="454296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11252978" y="454944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11466192" y="454620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67" name="직사각형 266"/>
          <p:cNvSpPr/>
          <p:nvPr/>
        </p:nvSpPr>
        <p:spPr>
          <a:xfrm rot="16200000">
            <a:off x="10345422" y="41807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8" name="직사각형 267"/>
          <p:cNvSpPr/>
          <p:nvPr/>
        </p:nvSpPr>
        <p:spPr>
          <a:xfrm rot="16200000">
            <a:off x="9526709" y="41802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9" name="직사각형 268"/>
          <p:cNvSpPr/>
          <p:nvPr/>
        </p:nvSpPr>
        <p:spPr>
          <a:xfrm rot="16200000">
            <a:off x="10553273" y="418073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0" name="직사각형 269"/>
          <p:cNvSpPr/>
          <p:nvPr/>
        </p:nvSpPr>
        <p:spPr>
          <a:xfrm rot="16200000">
            <a:off x="10757890" y="418073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71" name="직사각형 270"/>
          <p:cNvSpPr/>
          <p:nvPr/>
        </p:nvSpPr>
        <p:spPr>
          <a:xfrm rot="16200000">
            <a:off x="4105406" y="4055256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2" name="직사각형 271"/>
          <p:cNvSpPr/>
          <p:nvPr/>
        </p:nvSpPr>
        <p:spPr>
          <a:xfrm rot="16200000">
            <a:off x="9015592" y="4105347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3" name="직사각형 272"/>
          <p:cNvSpPr/>
          <p:nvPr/>
        </p:nvSpPr>
        <p:spPr>
          <a:xfrm rot="16200000">
            <a:off x="5231072" y="414230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4" name="직사각형 273"/>
          <p:cNvSpPr/>
          <p:nvPr/>
        </p:nvSpPr>
        <p:spPr>
          <a:xfrm rot="16200000">
            <a:off x="10146427" y="417875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5" name="직사각형 274"/>
          <p:cNvSpPr/>
          <p:nvPr/>
        </p:nvSpPr>
        <p:spPr>
          <a:xfrm rot="16200000">
            <a:off x="4616877" y="413611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9525746" y="418059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82" name="TextBox 281"/>
          <p:cNvSpPr txBox="1"/>
          <p:nvPr/>
        </p:nvSpPr>
        <p:spPr>
          <a:xfrm>
            <a:off x="2974488" y="1385164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284" name="TextBox 283"/>
          <p:cNvSpPr txBox="1"/>
          <p:nvPr/>
        </p:nvSpPr>
        <p:spPr>
          <a:xfrm>
            <a:off x="2959226" y="4442000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285" name="TextBox 284"/>
          <p:cNvSpPr txBox="1"/>
          <p:nvPr/>
        </p:nvSpPr>
        <p:spPr>
          <a:xfrm>
            <a:off x="7792113" y="1398441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287" name="TextBox 286"/>
          <p:cNvSpPr txBox="1"/>
          <p:nvPr/>
        </p:nvSpPr>
        <p:spPr>
          <a:xfrm>
            <a:off x="7776851" y="4455277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212" name="직사각형 211"/>
          <p:cNvSpPr/>
          <p:nvPr/>
        </p:nvSpPr>
        <p:spPr>
          <a:xfrm>
            <a:off x="7411077" y="855352"/>
            <a:ext cx="919918" cy="466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</a:t>
            </a:r>
            <a:endParaRPr lang="ko-KR" altLang="en-US" dirty="0"/>
          </a:p>
        </p:txBody>
      </p:sp>
      <p:sp>
        <p:nvSpPr>
          <p:cNvPr id="278" name="직사각형 277"/>
          <p:cNvSpPr/>
          <p:nvPr/>
        </p:nvSpPr>
        <p:spPr>
          <a:xfrm>
            <a:off x="7413672" y="3050231"/>
            <a:ext cx="919918" cy="466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</a:t>
            </a:r>
            <a:endParaRPr lang="ko-KR" altLang="en-US" dirty="0"/>
          </a:p>
        </p:txBody>
      </p:sp>
      <p:sp>
        <p:nvSpPr>
          <p:cNvPr id="279" name="직사각형 278"/>
          <p:cNvSpPr/>
          <p:nvPr/>
        </p:nvSpPr>
        <p:spPr>
          <a:xfrm>
            <a:off x="7427669" y="3968520"/>
            <a:ext cx="919918" cy="46688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288" name="타원 287"/>
          <p:cNvSpPr/>
          <p:nvPr/>
        </p:nvSpPr>
        <p:spPr>
          <a:xfrm>
            <a:off x="12023097" y="1509984"/>
            <a:ext cx="689217" cy="65200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9" name="타원 288"/>
          <p:cNvSpPr/>
          <p:nvPr/>
        </p:nvSpPr>
        <p:spPr>
          <a:xfrm>
            <a:off x="11858228" y="3385358"/>
            <a:ext cx="689217" cy="65200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5811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78" y="2228"/>
            <a:ext cx="10515600" cy="458657"/>
          </a:xfrm>
        </p:spPr>
        <p:txBody>
          <a:bodyPr>
            <a:normAutofit fontScale="90000"/>
          </a:bodyPr>
          <a:lstStyle/>
          <a:p>
            <a:r>
              <a:rPr lang="en-US" altLang="ko-KR" sz="3600" dirty="0" smtClean="0"/>
              <a:t>For 7-symbol PSSCH</a:t>
            </a:r>
            <a:endParaRPr lang="ko-KR" altLang="en-US" sz="3600" dirty="0"/>
          </a:p>
        </p:txBody>
      </p:sp>
      <p:sp>
        <p:nvSpPr>
          <p:cNvPr id="4" name="직사각형 3"/>
          <p:cNvSpPr/>
          <p:nvPr/>
        </p:nvSpPr>
        <p:spPr>
          <a:xfrm>
            <a:off x="-7552" y="1227086"/>
            <a:ext cx="962083" cy="14080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</a:t>
            </a:r>
            <a:r>
              <a:rPr lang="en-US" altLang="ko-KR" sz="1000" b="1" dirty="0" smtClean="0">
                <a:solidFill>
                  <a:schemeClr val="tx1"/>
                </a:solidFill>
              </a:rPr>
              <a:t>PSSCH</a:t>
            </a:r>
          </a:p>
          <a:p>
            <a:pPr algn="ctr"/>
            <a:r>
              <a:rPr lang="en-US" altLang="ko-KR" sz="1000" b="1" dirty="0" smtClean="0">
                <a:solidFill>
                  <a:schemeClr val="tx1"/>
                </a:solidFill>
              </a:rPr>
              <a:t>(e.g., gap symbol, PSFCH, DL/UL)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-25961" y="2840165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-11258" y="3538911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-15121" y="4286402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1166227" y="696727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7449265" y="392224"/>
            <a:ext cx="21978" cy="64122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직선 연결선 117"/>
          <p:cNvCxnSpPr/>
          <p:nvPr/>
        </p:nvCxnSpPr>
        <p:spPr>
          <a:xfrm>
            <a:off x="1302633" y="2840165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직선 연결선 118"/>
          <p:cNvCxnSpPr/>
          <p:nvPr/>
        </p:nvCxnSpPr>
        <p:spPr>
          <a:xfrm>
            <a:off x="1288328" y="4884052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직선 연결선 119"/>
          <p:cNvCxnSpPr/>
          <p:nvPr/>
        </p:nvCxnSpPr>
        <p:spPr>
          <a:xfrm>
            <a:off x="3048147" y="460885"/>
            <a:ext cx="20077" cy="63435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4617781" y="392224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For 3-symbol PSCCH</a:t>
            </a:r>
            <a:endParaRPr lang="ko-KR" altLang="en-US" sz="1050" dirty="0"/>
          </a:p>
        </p:txBody>
      </p:sp>
      <p:sp>
        <p:nvSpPr>
          <p:cNvPr id="122" name="TextBox 121"/>
          <p:cNvSpPr txBox="1"/>
          <p:nvPr/>
        </p:nvSpPr>
        <p:spPr>
          <a:xfrm>
            <a:off x="9446306" y="38033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For 2-symbol PSCCH</a:t>
            </a:r>
            <a:endParaRPr lang="ko-KR" altLang="en-US" sz="1050" dirty="0"/>
          </a:p>
        </p:txBody>
      </p:sp>
      <p:sp>
        <p:nvSpPr>
          <p:cNvPr id="123" name="TextBox 122"/>
          <p:cNvSpPr txBox="1"/>
          <p:nvPr/>
        </p:nvSpPr>
        <p:spPr>
          <a:xfrm>
            <a:off x="1496518" y="1736773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2-symbol DMRS</a:t>
            </a:r>
            <a:endParaRPr lang="ko-KR" altLang="en-US" sz="1050" dirty="0"/>
          </a:p>
        </p:txBody>
      </p:sp>
      <p:sp>
        <p:nvSpPr>
          <p:cNvPr id="124" name="TextBox 123"/>
          <p:cNvSpPr txBox="1"/>
          <p:nvPr/>
        </p:nvSpPr>
        <p:spPr>
          <a:xfrm>
            <a:off x="1455983" y="3975647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/>
              <a:t>3</a:t>
            </a:r>
            <a:r>
              <a:rPr lang="en-US" altLang="ko-KR" sz="1050" dirty="0" smtClean="0"/>
              <a:t>-symbol DMRS</a:t>
            </a:r>
            <a:endParaRPr lang="ko-KR" altLang="en-US" sz="1050" dirty="0"/>
          </a:p>
        </p:txBody>
      </p:sp>
      <p:sp>
        <p:nvSpPr>
          <p:cNvPr id="125" name="TextBox 124"/>
          <p:cNvSpPr txBox="1"/>
          <p:nvPr/>
        </p:nvSpPr>
        <p:spPr>
          <a:xfrm>
            <a:off x="1474948" y="564881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4-symbol DMRS</a:t>
            </a:r>
            <a:endParaRPr lang="ko-KR" altLang="en-US" sz="1050" dirty="0"/>
          </a:p>
        </p:txBody>
      </p:sp>
      <p:cxnSp>
        <p:nvCxnSpPr>
          <p:cNvPr id="126" name="직선 연결선 125"/>
          <p:cNvCxnSpPr/>
          <p:nvPr/>
        </p:nvCxnSpPr>
        <p:spPr>
          <a:xfrm>
            <a:off x="1174820" y="6772040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직사각형 77"/>
          <p:cNvSpPr/>
          <p:nvPr/>
        </p:nvSpPr>
        <p:spPr>
          <a:xfrm rot="16200000">
            <a:off x="4191868" y="20280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/>
        </p:nvSpPr>
        <p:spPr>
          <a:xfrm rot="16200000">
            <a:off x="4399236" y="20250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/>
        </p:nvSpPr>
        <p:spPr>
          <a:xfrm rot="16200000">
            <a:off x="4599377" y="20276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/>
        </p:nvSpPr>
        <p:spPr>
          <a:xfrm rot="16200000">
            <a:off x="5002580" y="20336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/>
        </p:nvSpPr>
        <p:spPr>
          <a:xfrm rot="16200000">
            <a:off x="5215381" y="20254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/>
        </p:nvSpPr>
        <p:spPr>
          <a:xfrm rot="16200000">
            <a:off x="5412605" y="20323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/>
        </p:nvSpPr>
        <p:spPr>
          <a:xfrm rot="16200000">
            <a:off x="6231454" y="20315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/>
        </p:nvSpPr>
        <p:spPr>
          <a:xfrm rot="16200000">
            <a:off x="6436071" y="20315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/>
        </p:nvSpPr>
        <p:spPr>
          <a:xfrm rot="16200000">
            <a:off x="6633692" y="2036301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/>
        </p:nvSpPr>
        <p:spPr>
          <a:xfrm rot="16200000">
            <a:off x="3985432" y="20279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" name="직사각형 87"/>
          <p:cNvSpPr/>
          <p:nvPr/>
        </p:nvSpPr>
        <p:spPr>
          <a:xfrm rot="16200000">
            <a:off x="4591930" y="20366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198377" y="24045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0" name="TextBox 89"/>
          <p:cNvSpPr txBox="1"/>
          <p:nvPr/>
        </p:nvSpPr>
        <p:spPr>
          <a:xfrm>
            <a:off x="4402994" y="24045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1" name="TextBox 90"/>
          <p:cNvSpPr txBox="1"/>
          <p:nvPr/>
        </p:nvSpPr>
        <p:spPr>
          <a:xfrm>
            <a:off x="4586860" y="24045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2" name="TextBox 91"/>
          <p:cNvSpPr txBox="1"/>
          <p:nvPr/>
        </p:nvSpPr>
        <p:spPr>
          <a:xfrm>
            <a:off x="4812227" y="24045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3" name="TextBox 92"/>
          <p:cNvSpPr txBox="1"/>
          <p:nvPr/>
        </p:nvSpPr>
        <p:spPr>
          <a:xfrm>
            <a:off x="4999651" y="24045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4" name="TextBox 93"/>
          <p:cNvSpPr txBox="1"/>
          <p:nvPr/>
        </p:nvSpPr>
        <p:spPr>
          <a:xfrm>
            <a:off x="5204268" y="24045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5" name="TextBox 94"/>
          <p:cNvSpPr txBox="1"/>
          <p:nvPr/>
        </p:nvSpPr>
        <p:spPr>
          <a:xfrm>
            <a:off x="5388134" y="24045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6" name="TextBox 95"/>
          <p:cNvSpPr txBox="1"/>
          <p:nvPr/>
        </p:nvSpPr>
        <p:spPr>
          <a:xfrm>
            <a:off x="5613501" y="24045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7" name="TextBox 96"/>
          <p:cNvSpPr txBox="1"/>
          <p:nvPr/>
        </p:nvSpPr>
        <p:spPr>
          <a:xfrm>
            <a:off x="5835310" y="23978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8" name="TextBox 97"/>
          <p:cNvSpPr txBox="1"/>
          <p:nvPr/>
        </p:nvSpPr>
        <p:spPr>
          <a:xfrm>
            <a:off x="6039927" y="23978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9" name="TextBox 98"/>
          <p:cNvSpPr txBox="1"/>
          <p:nvPr/>
        </p:nvSpPr>
        <p:spPr>
          <a:xfrm>
            <a:off x="6120537" y="23978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00" name="TextBox 99"/>
          <p:cNvSpPr txBox="1"/>
          <p:nvPr/>
        </p:nvSpPr>
        <p:spPr>
          <a:xfrm>
            <a:off x="6333753" y="23945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01" name="TextBox 100"/>
          <p:cNvSpPr txBox="1"/>
          <p:nvPr/>
        </p:nvSpPr>
        <p:spPr>
          <a:xfrm>
            <a:off x="6521178" y="24010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02" name="TextBox 101"/>
          <p:cNvSpPr txBox="1"/>
          <p:nvPr/>
        </p:nvSpPr>
        <p:spPr>
          <a:xfrm>
            <a:off x="6734392" y="23978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03" name="직사각형 102"/>
          <p:cNvSpPr/>
          <p:nvPr/>
        </p:nvSpPr>
        <p:spPr>
          <a:xfrm rot="16200000">
            <a:off x="4794909" y="20318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4" name="직사각형 103"/>
          <p:cNvSpPr/>
          <p:nvPr/>
        </p:nvSpPr>
        <p:spPr>
          <a:xfrm rot="16200000">
            <a:off x="5821473" y="20323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5" name="직사각형 104"/>
          <p:cNvSpPr/>
          <p:nvPr/>
        </p:nvSpPr>
        <p:spPr>
          <a:xfrm rot="16200000">
            <a:off x="6026090" y="20323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06" name="직사각형 105"/>
          <p:cNvSpPr/>
          <p:nvPr/>
        </p:nvSpPr>
        <p:spPr>
          <a:xfrm rot="16200000">
            <a:off x="5618922" y="203252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7" name="직사각형 106"/>
          <p:cNvSpPr/>
          <p:nvPr/>
        </p:nvSpPr>
        <p:spPr>
          <a:xfrm rot="16200000">
            <a:off x="9023954" y="205229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8" name="직사각형 107"/>
          <p:cNvSpPr/>
          <p:nvPr/>
        </p:nvSpPr>
        <p:spPr>
          <a:xfrm rot="16200000">
            <a:off x="9231322" y="204930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9" name="직사각형 108"/>
          <p:cNvSpPr/>
          <p:nvPr/>
        </p:nvSpPr>
        <p:spPr>
          <a:xfrm rot="16200000">
            <a:off x="9431463" y="205187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0" name="직사각형 109"/>
          <p:cNvSpPr/>
          <p:nvPr/>
        </p:nvSpPr>
        <p:spPr>
          <a:xfrm rot="16200000">
            <a:off x="9834666" y="205791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1" name="직사각형 110"/>
          <p:cNvSpPr/>
          <p:nvPr/>
        </p:nvSpPr>
        <p:spPr>
          <a:xfrm rot="16200000">
            <a:off x="10047467" y="204971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2" name="직사각형 111"/>
          <p:cNvSpPr/>
          <p:nvPr/>
        </p:nvSpPr>
        <p:spPr>
          <a:xfrm rot="16200000">
            <a:off x="10244691" y="20565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3" name="직사각형 112"/>
          <p:cNvSpPr/>
          <p:nvPr/>
        </p:nvSpPr>
        <p:spPr>
          <a:xfrm rot="16200000">
            <a:off x="11063540" y="205581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4" name="직사각형 113"/>
          <p:cNvSpPr/>
          <p:nvPr/>
        </p:nvSpPr>
        <p:spPr>
          <a:xfrm rot="16200000">
            <a:off x="11268157" y="205581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15" name="직사각형 114"/>
          <p:cNvSpPr/>
          <p:nvPr/>
        </p:nvSpPr>
        <p:spPr>
          <a:xfrm rot="16200000">
            <a:off x="11465778" y="206053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6" name="직사각형 115"/>
          <p:cNvSpPr/>
          <p:nvPr/>
        </p:nvSpPr>
        <p:spPr>
          <a:xfrm rot="16200000">
            <a:off x="8817518" y="205217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7" name="직사각형 116"/>
          <p:cNvSpPr/>
          <p:nvPr/>
        </p:nvSpPr>
        <p:spPr>
          <a:xfrm rot="16200000">
            <a:off x="9325429" y="215942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9030463" y="242882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28" name="TextBox 127"/>
          <p:cNvSpPr txBox="1"/>
          <p:nvPr/>
        </p:nvSpPr>
        <p:spPr>
          <a:xfrm>
            <a:off x="9235080" y="24288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9" name="TextBox 128"/>
          <p:cNvSpPr txBox="1"/>
          <p:nvPr/>
        </p:nvSpPr>
        <p:spPr>
          <a:xfrm>
            <a:off x="9418946" y="24288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0" name="TextBox 129"/>
          <p:cNvSpPr txBox="1"/>
          <p:nvPr/>
        </p:nvSpPr>
        <p:spPr>
          <a:xfrm>
            <a:off x="9644313" y="24288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31" name="TextBox 130"/>
          <p:cNvSpPr txBox="1"/>
          <p:nvPr/>
        </p:nvSpPr>
        <p:spPr>
          <a:xfrm>
            <a:off x="9831737" y="24288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32" name="TextBox 131"/>
          <p:cNvSpPr txBox="1"/>
          <p:nvPr/>
        </p:nvSpPr>
        <p:spPr>
          <a:xfrm>
            <a:off x="10036354" y="24288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33" name="TextBox 132"/>
          <p:cNvSpPr txBox="1"/>
          <p:nvPr/>
        </p:nvSpPr>
        <p:spPr>
          <a:xfrm>
            <a:off x="10220220" y="24288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34" name="TextBox 133"/>
          <p:cNvSpPr txBox="1"/>
          <p:nvPr/>
        </p:nvSpPr>
        <p:spPr>
          <a:xfrm>
            <a:off x="10445587" y="24288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35" name="TextBox 134"/>
          <p:cNvSpPr txBox="1"/>
          <p:nvPr/>
        </p:nvSpPr>
        <p:spPr>
          <a:xfrm>
            <a:off x="10667396" y="242204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36" name="TextBox 135"/>
          <p:cNvSpPr txBox="1"/>
          <p:nvPr/>
        </p:nvSpPr>
        <p:spPr>
          <a:xfrm>
            <a:off x="10872013" y="24220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37" name="TextBox 136"/>
          <p:cNvSpPr txBox="1"/>
          <p:nvPr/>
        </p:nvSpPr>
        <p:spPr>
          <a:xfrm>
            <a:off x="10952623" y="24220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38" name="TextBox 137"/>
          <p:cNvSpPr txBox="1"/>
          <p:nvPr/>
        </p:nvSpPr>
        <p:spPr>
          <a:xfrm>
            <a:off x="11165839" y="241880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39" name="TextBox 138"/>
          <p:cNvSpPr txBox="1"/>
          <p:nvPr/>
        </p:nvSpPr>
        <p:spPr>
          <a:xfrm>
            <a:off x="11353264" y="24252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40" name="TextBox 139"/>
          <p:cNvSpPr txBox="1"/>
          <p:nvPr/>
        </p:nvSpPr>
        <p:spPr>
          <a:xfrm>
            <a:off x="11566478" y="24220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41" name="직사각형 140"/>
          <p:cNvSpPr/>
          <p:nvPr/>
        </p:nvSpPr>
        <p:spPr>
          <a:xfrm rot="16200000">
            <a:off x="9626995" y="205605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직사각형 141"/>
          <p:cNvSpPr/>
          <p:nvPr/>
        </p:nvSpPr>
        <p:spPr>
          <a:xfrm rot="16200000">
            <a:off x="10653559" y="205657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3" name="직사각형 142"/>
          <p:cNvSpPr/>
          <p:nvPr/>
        </p:nvSpPr>
        <p:spPr>
          <a:xfrm rot="16200000">
            <a:off x="10858176" y="205657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44" name="직사각형 143"/>
          <p:cNvSpPr/>
          <p:nvPr/>
        </p:nvSpPr>
        <p:spPr>
          <a:xfrm rot="16200000">
            <a:off x="10451008" y="20567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5" name="직사각형 144"/>
          <p:cNvSpPr/>
          <p:nvPr/>
        </p:nvSpPr>
        <p:spPr>
          <a:xfrm rot="16200000">
            <a:off x="4292155" y="1940410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46" name="직사각형 145"/>
          <p:cNvSpPr/>
          <p:nvPr/>
        </p:nvSpPr>
        <p:spPr>
          <a:xfrm rot="16200000">
            <a:off x="9120615" y="197617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47" name="직사각형 146"/>
          <p:cNvSpPr/>
          <p:nvPr/>
        </p:nvSpPr>
        <p:spPr>
          <a:xfrm rot="16200000">
            <a:off x="4996617" y="20298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48" name="직사각형 147"/>
          <p:cNvSpPr/>
          <p:nvPr/>
        </p:nvSpPr>
        <p:spPr>
          <a:xfrm rot="16200000">
            <a:off x="9830246" y="205195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3" name="TextBox 272"/>
          <p:cNvSpPr txBox="1"/>
          <p:nvPr/>
        </p:nvSpPr>
        <p:spPr>
          <a:xfrm>
            <a:off x="3068225" y="239024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275" name="TextBox 274"/>
          <p:cNvSpPr txBox="1"/>
          <p:nvPr/>
        </p:nvSpPr>
        <p:spPr>
          <a:xfrm>
            <a:off x="7859215" y="2418807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149" name="직사각형 148"/>
          <p:cNvSpPr/>
          <p:nvPr/>
        </p:nvSpPr>
        <p:spPr>
          <a:xfrm>
            <a:off x="7411077" y="855352"/>
            <a:ext cx="919918" cy="466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</a:t>
            </a:r>
            <a:endParaRPr lang="ko-KR" altLang="en-US" dirty="0"/>
          </a:p>
        </p:txBody>
      </p:sp>
      <p:sp>
        <p:nvSpPr>
          <p:cNvPr id="150" name="직사각형 149"/>
          <p:cNvSpPr/>
          <p:nvPr/>
        </p:nvSpPr>
        <p:spPr>
          <a:xfrm>
            <a:off x="7424102" y="1939227"/>
            <a:ext cx="919918" cy="46688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156" name="타원 155"/>
          <p:cNvSpPr/>
          <p:nvPr/>
        </p:nvSpPr>
        <p:spPr>
          <a:xfrm>
            <a:off x="12023097" y="1509984"/>
            <a:ext cx="689217" cy="65200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6900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78" y="2228"/>
            <a:ext cx="10515600" cy="458657"/>
          </a:xfrm>
        </p:spPr>
        <p:txBody>
          <a:bodyPr>
            <a:normAutofit fontScale="90000"/>
          </a:bodyPr>
          <a:lstStyle/>
          <a:p>
            <a:r>
              <a:rPr lang="en-US" altLang="ko-KR" sz="3600" dirty="0" smtClean="0"/>
              <a:t>For 6-symbol PSSCH</a:t>
            </a:r>
            <a:endParaRPr lang="ko-KR" altLang="en-US" sz="3600" dirty="0"/>
          </a:p>
        </p:txBody>
      </p:sp>
      <p:sp>
        <p:nvSpPr>
          <p:cNvPr id="4" name="직사각형 3"/>
          <p:cNvSpPr/>
          <p:nvPr/>
        </p:nvSpPr>
        <p:spPr>
          <a:xfrm>
            <a:off x="-7552" y="1227086"/>
            <a:ext cx="962083" cy="14080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</a:t>
            </a:r>
            <a:r>
              <a:rPr lang="en-US" altLang="ko-KR" sz="1000" b="1" dirty="0" smtClean="0">
                <a:solidFill>
                  <a:schemeClr val="tx1"/>
                </a:solidFill>
              </a:rPr>
              <a:t>PSSCH</a:t>
            </a:r>
          </a:p>
          <a:p>
            <a:pPr algn="ctr"/>
            <a:r>
              <a:rPr lang="en-US" altLang="ko-KR" sz="1000" b="1" dirty="0" smtClean="0">
                <a:solidFill>
                  <a:schemeClr val="tx1"/>
                </a:solidFill>
              </a:rPr>
              <a:t>(e.g., gap symbol, PSFCH, DL/UL)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-25961" y="2840165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-11258" y="3538911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-15121" y="4286402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1166227" y="696727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7449265" y="392224"/>
            <a:ext cx="21978" cy="64122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직선 연결선 117"/>
          <p:cNvCxnSpPr/>
          <p:nvPr/>
        </p:nvCxnSpPr>
        <p:spPr>
          <a:xfrm>
            <a:off x="1302633" y="2840165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직선 연결선 118"/>
          <p:cNvCxnSpPr/>
          <p:nvPr/>
        </p:nvCxnSpPr>
        <p:spPr>
          <a:xfrm>
            <a:off x="1288328" y="4884052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직선 연결선 119"/>
          <p:cNvCxnSpPr/>
          <p:nvPr/>
        </p:nvCxnSpPr>
        <p:spPr>
          <a:xfrm>
            <a:off x="3048147" y="460885"/>
            <a:ext cx="20077" cy="63435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4617781" y="392224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For 3-symbol PSCCH</a:t>
            </a:r>
            <a:endParaRPr lang="ko-KR" altLang="en-US" sz="1050" dirty="0"/>
          </a:p>
        </p:txBody>
      </p:sp>
      <p:sp>
        <p:nvSpPr>
          <p:cNvPr id="122" name="TextBox 121"/>
          <p:cNvSpPr txBox="1"/>
          <p:nvPr/>
        </p:nvSpPr>
        <p:spPr>
          <a:xfrm>
            <a:off x="9446306" y="38033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For 2-symbol PSCCH</a:t>
            </a:r>
            <a:endParaRPr lang="ko-KR" altLang="en-US" sz="1050" dirty="0"/>
          </a:p>
        </p:txBody>
      </p:sp>
      <p:sp>
        <p:nvSpPr>
          <p:cNvPr id="123" name="TextBox 122"/>
          <p:cNvSpPr txBox="1"/>
          <p:nvPr/>
        </p:nvSpPr>
        <p:spPr>
          <a:xfrm>
            <a:off x="1496518" y="1736773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2-symbol DMRS</a:t>
            </a:r>
            <a:endParaRPr lang="ko-KR" altLang="en-US" sz="1050" dirty="0"/>
          </a:p>
        </p:txBody>
      </p:sp>
      <p:sp>
        <p:nvSpPr>
          <p:cNvPr id="124" name="TextBox 123"/>
          <p:cNvSpPr txBox="1"/>
          <p:nvPr/>
        </p:nvSpPr>
        <p:spPr>
          <a:xfrm>
            <a:off x="1455983" y="3975647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/>
              <a:t>3</a:t>
            </a:r>
            <a:r>
              <a:rPr lang="en-US" altLang="ko-KR" sz="1050" dirty="0" smtClean="0"/>
              <a:t>-symbol DMRS</a:t>
            </a:r>
            <a:endParaRPr lang="ko-KR" altLang="en-US" sz="1050" dirty="0"/>
          </a:p>
        </p:txBody>
      </p:sp>
      <p:sp>
        <p:nvSpPr>
          <p:cNvPr id="125" name="TextBox 124"/>
          <p:cNvSpPr txBox="1"/>
          <p:nvPr/>
        </p:nvSpPr>
        <p:spPr>
          <a:xfrm>
            <a:off x="1474948" y="5648815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4-symbol DMRS</a:t>
            </a:r>
            <a:endParaRPr lang="ko-KR" altLang="en-US" sz="1050" dirty="0"/>
          </a:p>
        </p:txBody>
      </p:sp>
      <p:cxnSp>
        <p:nvCxnSpPr>
          <p:cNvPr id="126" name="직선 연결선 125"/>
          <p:cNvCxnSpPr/>
          <p:nvPr/>
        </p:nvCxnSpPr>
        <p:spPr>
          <a:xfrm>
            <a:off x="1174820" y="6772040"/>
            <a:ext cx="109563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직사각형 77"/>
          <p:cNvSpPr/>
          <p:nvPr/>
        </p:nvSpPr>
        <p:spPr>
          <a:xfrm rot="16200000">
            <a:off x="4152904" y="2010211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/>
        </p:nvSpPr>
        <p:spPr>
          <a:xfrm rot="16200000">
            <a:off x="4360272" y="2007218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/>
        </p:nvSpPr>
        <p:spPr>
          <a:xfrm rot="16200000">
            <a:off x="4560413" y="2009788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/>
        </p:nvSpPr>
        <p:spPr>
          <a:xfrm rot="16200000">
            <a:off x="4963616" y="2015827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/>
        </p:nvSpPr>
        <p:spPr>
          <a:xfrm rot="16200000">
            <a:off x="5176417" y="2007628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/>
        </p:nvSpPr>
        <p:spPr>
          <a:xfrm rot="16200000">
            <a:off x="6192490" y="20137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/>
        </p:nvSpPr>
        <p:spPr>
          <a:xfrm rot="16200000">
            <a:off x="6397107" y="20137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/>
        </p:nvSpPr>
        <p:spPr>
          <a:xfrm rot="16200000">
            <a:off x="6594728" y="2018445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/>
        </p:nvSpPr>
        <p:spPr>
          <a:xfrm rot="16200000">
            <a:off x="3946468" y="2010086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/>
        </p:nvSpPr>
        <p:spPr>
          <a:xfrm rot="16200000">
            <a:off x="4552966" y="2018749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159413" y="23867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9" name="TextBox 88"/>
          <p:cNvSpPr txBox="1"/>
          <p:nvPr/>
        </p:nvSpPr>
        <p:spPr>
          <a:xfrm>
            <a:off x="4364030" y="238673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0" name="TextBox 89"/>
          <p:cNvSpPr txBox="1"/>
          <p:nvPr/>
        </p:nvSpPr>
        <p:spPr>
          <a:xfrm>
            <a:off x="4547896" y="23867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1" name="TextBox 90"/>
          <p:cNvSpPr txBox="1"/>
          <p:nvPr/>
        </p:nvSpPr>
        <p:spPr>
          <a:xfrm>
            <a:off x="4773263" y="238673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2" name="TextBox 91"/>
          <p:cNvSpPr txBox="1"/>
          <p:nvPr/>
        </p:nvSpPr>
        <p:spPr>
          <a:xfrm>
            <a:off x="4960687" y="23867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3" name="TextBox 92"/>
          <p:cNvSpPr txBox="1"/>
          <p:nvPr/>
        </p:nvSpPr>
        <p:spPr>
          <a:xfrm>
            <a:off x="5165304" y="238673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4" name="TextBox 93"/>
          <p:cNvSpPr txBox="1"/>
          <p:nvPr/>
        </p:nvSpPr>
        <p:spPr>
          <a:xfrm>
            <a:off x="5349170" y="238673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5" name="TextBox 94"/>
          <p:cNvSpPr txBox="1"/>
          <p:nvPr/>
        </p:nvSpPr>
        <p:spPr>
          <a:xfrm>
            <a:off x="5574537" y="23867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6" name="TextBox 95"/>
          <p:cNvSpPr txBox="1"/>
          <p:nvPr/>
        </p:nvSpPr>
        <p:spPr>
          <a:xfrm>
            <a:off x="5796346" y="23799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7" name="TextBox 96"/>
          <p:cNvSpPr txBox="1"/>
          <p:nvPr/>
        </p:nvSpPr>
        <p:spPr>
          <a:xfrm>
            <a:off x="6000963" y="23799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8" name="TextBox 97"/>
          <p:cNvSpPr txBox="1"/>
          <p:nvPr/>
        </p:nvSpPr>
        <p:spPr>
          <a:xfrm>
            <a:off x="6081573" y="237996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9" name="TextBox 98"/>
          <p:cNvSpPr txBox="1"/>
          <p:nvPr/>
        </p:nvSpPr>
        <p:spPr>
          <a:xfrm>
            <a:off x="6294789" y="23767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00" name="TextBox 99"/>
          <p:cNvSpPr txBox="1"/>
          <p:nvPr/>
        </p:nvSpPr>
        <p:spPr>
          <a:xfrm>
            <a:off x="6482214" y="238320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01" name="TextBox 100"/>
          <p:cNvSpPr txBox="1"/>
          <p:nvPr/>
        </p:nvSpPr>
        <p:spPr>
          <a:xfrm>
            <a:off x="6695428" y="237996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02" name="직사각형 101"/>
          <p:cNvSpPr/>
          <p:nvPr/>
        </p:nvSpPr>
        <p:spPr>
          <a:xfrm rot="16200000">
            <a:off x="4755945" y="20139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3" name="직사각형 102"/>
          <p:cNvSpPr/>
          <p:nvPr/>
        </p:nvSpPr>
        <p:spPr>
          <a:xfrm rot="16200000">
            <a:off x="5782509" y="201448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4" name="직사각형 103"/>
          <p:cNvSpPr/>
          <p:nvPr/>
        </p:nvSpPr>
        <p:spPr>
          <a:xfrm rot="16200000">
            <a:off x="5987126" y="201448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05" name="직사각형 104"/>
          <p:cNvSpPr/>
          <p:nvPr/>
        </p:nvSpPr>
        <p:spPr>
          <a:xfrm rot="16200000">
            <a:off x="5579958" y="201466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6" name="직사각형 105"/>
          <p:cNvSpPr/>
          <p:nvPr/>
        </p:nvSpPr>
        <p:spPr>
          <a:xfrm rot="16200000">
            <a:off x="5372900" y="201553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7" name="직사각형 106"/>
          <p:cNvSpPr/>
          <p:nvPr/>
        </p:nvSpPr>
        <p:spPr>
          <a:xfrm rot="16200000">
            <a:off x="8819700" y="204477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8" name="직사각형 107"/>
          <p:cNvSpPr/>
          <p:nvPr/>
        </p:nvSpPr>
        <p:spPr>
          <a:xfrm rot="16200000">
            <a:off x="9027068" y="204178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09" name="직사각형 108"/>
          <p:cNvSpPr/>
          <p:nvPr/>
        </p:nvSpPr>
        <p:spPr>
          <a:xfrm rot="16200000">
            <a:off x="9227209" y="204435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0" name="직사각형 109"/>
          <p:cNvSpPr/>
          <p:nvPr/>
        </p:nvSpPr>
        <p:spPr>
          <a:xfrm rot="16200000">
            <a:off x="9630412" y="205039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1" name="직사각형 110"/>
          <p:cNvSpPr/>
          <p:nvPr/>
        </p:nvSpPr>
        <p:spPr>
          <a:xfrm rot="16200000">
            <a:off x="9843213" y="204219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2" name="직사각형 111"/>
          <p:cNvSpPr/>
          <p:nvPr/>
        </p:nvSpPr>
        <p:spPr>
          <a:xfrm rot="16200000">
            <a:off x="10859286" y="204829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3" name="직사각형 112"/>
          <p:cNvSpPr/>
          <p:nvPr/>
        </p:nvSpPr>
        <p:spPr>
          <a:xfrm rot="16200000">
            <a:off x="11063903" y="204829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14" name="직사각형 113"/>
          <p:cNvSpPr/>
          <p:nvPr/>
        </p:nvSpPr>
        <p:spPr>
          <a:xfrm rot="16200000">
            <a:off x="11261524" y="205300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5" name="직사각형 114"/>
          <p:cNvSpPr/>
          <p:nvPr/>
        </p:nvSpPr>
        <p:spPr>
          <a:xfrm rot="16200000">
            <a:off x="8613264" y="204465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6" name="직사각형 115"/>
          <p:cNvSpPr/>
          <p:nvPr/>
        </p:nvSpPr>
        <p:spPr>
          <a:xfrm rot="16200000">
            <a:off x="9121175" y="215190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8826209" y="242130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27" name="TextBox 126"/>
          <p:cNvSpPr txBox="1"/>
          <p:nvPr/>
        </p:nvSpPr>
        <p:spPr>
          <a:xfrm>
            <a:off x="9030826" y="24213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8" name="TextBox 127"/>
          <p:cNvSpPr txBox="1"/>
          <p:nvPr/>
        </p:nvSpPr>
        <p:spPr>
          <a:xfrm>
            <a:off x="9214692" y="24213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9" name="TextBox 128"/>
          <p:cNvSpPr txBox="1"/>
          <p:nvPr/>
        </p:nvSpPr>
        <p:spPr>
          <a:xfrm>
            <a:off x="9440059" y="24212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30" name="TextBox 129"/>
          <p:cNvSpPr txBox="1"/>
          <p:nvPr/>
        </p:nvSpPr>
        <p:spPr>
          <a:xfrm>
            <a:off x="9627483" y="24213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31" name="TextBox 130"/>
          <p:cNvSpPr txBox="1"/>
          <p:nvPr/>
        </p:nvSpPr>
        <p:spPr>
          <a:xfrm>
            <a:off x="9832100" y="24212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32" name="TextBox 131"/>
          <p:cNvSpPr txBox="1"/>
          <p:nvPr/>
        </p:nvSpPr>
        <p:spPr>
          <a:xfrm>
            <a:off x="10015966" y="24213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33" name="TextBox 132"/>
          <p:cNvSpPr txBox="1"/>
          <p:nvPr/>
        </p:nvSpPr>
        <p:spPr>
          <a:xfrm>
            <a:off x="10241333" y="24212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34" name="TextBox 133"/>
          <p:cNvSpPr txBox="1"/>
          <p:nvPr/>
        </p:nvSpPr>
        <p:spPr>
          <a:xfrm>
            <a:off x="10463142" y="241452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35" name="TextBox 134"/>
          <p:cNvSpPr txBox="1"/>
          <p:nvPr/>
        </p:nvSpPr>
        <p:spPr>
          <a:xfrm>
            <a:off x="10667759" y="24145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36" name="TextBox 135"/>
          <p:cNvSpPr txBox="1"/>
          <p:nvPr/>
        </p:nvSpPr>
        <p:spPr>
          <a:xfrm>
            <a:off x="10748369" y="241452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37" name="TextBox 136"/>
          <p:cNvSpPr txBox="1"/>
          <p:nvPr/>
        </p:nvSpPr>
        <p:spPr>
          <a:xfrm>
            <a:off x="10961585" y="241128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38" name="TextBox 137"/>
          <p:cNvSpPr txBox="1"/>
          <p:nvPr/>
        </p:nvSpPr>
        <p:spPr>
          <a:xfrm>
            <a:off x="11149010" y="2417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39" name="TextBox 138"/>
          <p:cNvSpPr txBox="1"/>
          <p:nvPr/>
        </p:nvSpPr>
        <p:spPr>
          <a:xfrm>
            <a:off x="11362224" y="24145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40" name="직사각형 139"/>
          <p:cNvSpPr/>
          <p:nvPr/>
        </p:nvSpPr>
        <p:spPr>
          <a:xfrm rot="16200000">
            <a:off x="9422741" y="204853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10449305" y="204904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직사각형 141"/>
          <p:cNvSpPr/>
          <p:nvPr/>
        </p:nvSpPr>
        <p:spPr>
          <a:xfrm rot="16200000">
            <a:off x="10653922" y="204905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43" name="직사각형 142"/>
          <p:cNvSpPr/>
          <p:nvPr/>
        </p:nvSpPr>
        <p:spPr>
          <a:xfrm rot="16200000">
            <a:off x="10246754" y="204922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4" name="직사각형 143"/>
          <p:cNvSpPr/>
          <p:nvPr/>
        </p:nvSpPr>
        <p:spPr>
          <a:xfrm rot="16200000">
            <a:off x="10039696" y="205009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5" name="직사각형 144"/>
          <p:cNvSpPr/>
          <p:nvPr/>
        </p:nvSpPr>
        <p:spPr>
          <a:xfrm rot="16200000">
            <a:off x="4245129" y="1924631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46" name="직사각형 145"/>
          <p:cNvSpPr/>
          <p:nvPr/>
        </p:nvSpPr>
        <p:spPr>
          <a:xfrm rot="16200000">
            <a:off x="8908299" y="1970730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47" name="직사각형 146"/>
          <p:cNvSpPr/>
          <p:nvPr/>
        </p:nvSpPr>
        <p:spPr>
          <a:xfrm rot="16200000">
            <a:off x="4960850" y="201986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48" name="직사각형 147"/>
          <p:cNvSpPr/>
          <p:nvPr/>
        </p:nvSpPr>
        <p:spPr>
          <a:xfrm rot="16200000">
            <a:off x="9629189" y="205232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2942926" y="2376722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272" name="TextBox 271"/>
          <p:cNvSpPr txBox="1"/>
          <p:nvPr/>
        </p:nvSpPr>
        <p:spPr>
          <a:xfrm>
            <a:off x="7638838" y="2410069"/>
            <a:ext cx="150790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SL symbol index</a:t>
            </a:r>
            <a:endParaRPr lang="ko-KR" altLang="en-US" sz="1050" dirty="0"/>
          </a:p>
        </p:txBody>
      </p:sp>
      <p:sp>
        <p:nvSpPr>
          <p:cNvPr id="149" name="직사각형 148"/>
          <p:cNvSpPr/>
          <p:nvPr/>
        </p:nvSpPr>
        <p:spPr>
          <a:xfrm>
            <a:off x="7411077" y="855352"/>
            <a:ext cx="919918" cy="466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</a:t>
            </a:r>
            <a:endParaRPr lang="ko-KR" altLang="en-US" dirty="0"/>
          </a:p>
        </p:txBody>
      </p:sp>
      <p:sp>
        <p:nvSpPr>
          <p:cNvPr id="150" name="직사각형 149"/>
          <p:cNvSpPr/>
          <p:nvPr/>
        </p:nvSpPr>
        <p:spPr>
          <a:xfrm>
            <a:off x="7424102" y="1939227"/>
            <a:ext cx="919918" cy="46688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B</a:t>
            </a:r>
            <a:endParaRPr lang="ko-KR" altLang="en-US" dirty="0"/>
          </a:p>
        </p:txBody>
      </p:sp>
      <p:sp>
        <p:nvSpPr>
          <p:cNvPr id="151" name="타원 150"/>
          <p:cNvSpPr/>
          <p:nvPr/>
        </p:nvSpPr>
        <p:spPr>
          <a:xfrm>
            <a:off x="12023097" y="1509984"/>
            <a:ext cx="689217" cy="652007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98093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2422</TotalTime>
  <Words>3348</Words>
  <Application>Microsoft Office PowerPoint</Application>
  <PresentationFormat>와이드스크린</PresentationFormat>
  <Paragraphs>2822</Paragraphs>
  <Slides>19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6" baseType="lpstr">
      <vt:lpstr>宋体</vt:lpstr>
      <vt:lpstr>굴림</vt:lpstr>
      <vt:lpstr>맑은 고딕</vt:lpstr>
      <vt:lpstr>Arial</vt:lpstr>
      <vt:lpstr>Calibri</vt:lpstr>
      <vt:lpstr>Times New Roman</vt:lpstr>
      <vt:lpstr>Office 테마</vt:lpstr>
      <vt:lpstr>Summary#2 of discussion on PSSCH DMRS patterns and for the number of PSSCH symbols</vt:lpstr>
      <vt:lpstr>Proposal</vt:lpstr>
      <vt:lpstr>For 12-symbol PSSCH</vt:lpstr>
      <vt:lpstr>For 11-symbol PSSCH</vt:lpstr>
      <vt:lpstr>For 10-symbol PSSCH</vt:lpstr>
      <vt:lpstr>For 9-symbol PSSCH</vt:lpstr>
      <vt:lpstr>For 8-symbol PSSCH</vt:lpstr>
      <vt:lpstr>For 7-symbol PSSCH</vt:lpstr>
      <vt:lpstr>For 6-symbol PSSCH</vt:lpstr>
      <vt:lpstr>For 5-symbol PSSCH</vt:lpstr>
      <vt:lpstr>When number of DMRS symbol = 2</vt:lpstr>
      <vt:lpstr>When number of DMRS symbol = 3</vt:lpstr>
      <vt:lpstr>When number of DMRS symbol = 4</vt:lpstr>
      <vt:lpstr>When number of DMRS symbol = 2</vt:lpstr>
      <vt:lpstr>When number of DMRS symbol = 2</vt:lpstr>
      <vt:lpstr>When number of DMRS symbol = 3</vt:lpstr>
      <vt:lpstr>When number of DMRS symbol = 3</vt:lpstr>
      <vt:lpstr>When number of DMRS symbol = 4</vt:lpstr>
      <vt:lpstr>When number of DMRS symbol = 4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L=7</dc:title>
  <dc:creator>samsung12#</dc:creator>
  <cp:lastModifiedBy>samsung12#</cp:lastModifiedBy>
  <cp:revision>86</cp:revision>
  <dcterms:created xsi:type="dcterms:W3CDTF">2019-11-20T20:40:08Z</dcterms:created>
  <dcterms:modified xsi:type="dcterms:W3CDTF">2019-11-22T23:37:10Z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C:\Users\Samsung\Desktop\여정호\Yeo\2019_3GPP회의\11월_RAN1#99_리노\3. 회의중\NR V2X\PSSCH_DMRS_RAN1#99.pptx</vt:lpwstr>
  </property>
</Properties>
</file>