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9" r:id="rId3"/>
    <p:sldId id="294" r:id="rId4"/>
    <p:sldId id="317" r:id="rId5"/>
    <p:sldId id="316" r:id="rId6"/>
    <p:sldId id="318" r:id="rId7"/>
    <p:sldId id="319" r:id="rId8"/>
    <p:sldId id="311" r:id="rId9"/>
    <p:sldId id="295" r:id="rId10"/>
    <p:sldId id="312" r:id="rId11"/>
    <p:sldId id="313" r:id="rId12"/>
    <p:sldId id="314" r:id="rId13"/>
    <p:sldId id="306" r:id="rId14"/>
    <p:sldId id="310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75" d="100"/>
          <a:sy n="75" d="100"/>
        </p:scale>
        <p:origin x="2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4908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714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166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0040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799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06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3963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2638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700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6976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7467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321DB1-B4AF-4777-8056-92AEC8581666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7912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8581470-E7A3-434A-815C-A31186ABFA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3440" y="2089017"/>
            <a:ext cx="10485120" cy="1741011"/>
          </a:xfrm>
        </p:spPr>
        <p:txBody>
          <a:bodyPr/>
          <a:lstStyle/>
          <a:p>
            <a:r>
              <a:rPr kumimoji="1" lang="en-US" altLang="ja-JP" dirty="0"/>
              <a:t>On search space configuration for cross-carrier scheduling</a:t>
            </a:r>
            <a:endParaRPr kumimoji="1" lang="ja-JP" altLang="en-US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248C0B68-B02C-4251-9A58-B6113825B7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68692"/>
            <a:ext cx="9144000" cy="1655762"/>
          </a:xfrm>
        </p:spPr>
        <p:txBody>
          <a:bodyPr/>
          <a:lstStyle/>
          <a:p>
            <a:r>
              <a:rPr kumimoji="1"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0A13D98-55A2-40D0-913B-72CFA6273071}"/>
              </a:ext>
            </a:extLst>
          </p:cNvPr>
          <p:cNvSpPr/>
          <p:nvPr/>
        </p:nvSpPr>
        <p:spPr>
          <a:xfrm>
            <a:off x="191344" y="548680"/>
            <a:ext cx="548784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>
                <a:ea typeface="ＭＳ ゴシック" panose="020B0609070205080204" pitchFamily="49" charset="-128"/>
              </a:rPr>
              <a:t>3GPP TSG RAN WG1 Meeting 95</a:t>
            </a:r>
          </a:p>
          <a:p>
            <a:pPr>
              <a:spcAft>
                <a:spcPts val="0"/>
              </a:spcAft>
            </a:pP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Spokane, USA, 12</a:t>
            </a:r>
            <a:r>
              <a:rPr lang="en-GB" altLang="ja-JP" sz="2400" b="1" baseline="30000" dirty="0">
                <a:ea typeface="ＭＳ ゴシック" panose="020B0609070205080204" pitchFamily="49" charset="-128"/>
                <a:cs typeface="Arial" panose="020B0604020202020204" pitchFamily="34" charset="0"/>
              </a:rPr>
              <a:t>th</a:t>
            </a: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 – 16</a:t>
            </a:r>
            <a:r>
              <a:rPr lang="en-GB" altLang="ja-JP" sz="2400" b="1" baseline="30000" dirty="0">
                <a:ea typeface="ＭＳ ゴシック" panose="020B0609070205080204" pitchFamily="49" charset="-128"/>
                <a:cs typeface="Arial" panose="020B0604020202020204" pitchFamily="34" charset="0"/>
              </a:rPr>
              <a:t>th</a:t>
            </a: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 November 2018</a:t>
            </a:r>
          </a:p>
          <a:p>
            <a:pPr>
              <a:spcAft>
                <a:spcPts val="0"/>
              </a:spcAft>
            </a:pP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Agenda item: 7.1.3.1</a:t>
            </a:r>
            <a:endParaRPr lang="ja-JP" altLang="ja-JP" sz="1400" b="1" dirty="0"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9F4B83B-FD8C-4370-887E-B1CCB34BE4C4}"/>
              </a:ext>
            </a:extLst>
          </p:cNvPr>
          <p:cNvSpPr/>
          <p:nvPr/>
        </p:nvSpPr>
        <p:spPr>
          <a:xfrm>
            <a:off x="10160342" y="548680"/>
            <a:ext cx="16962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altLang="ja-JP" sz="2400" b="1">
                <a:ea typeface="ＭＳ ゴシック" panose="020B0609070205080204" pitchFamily="49" charset="-128"/>
              </a:rPr>
              <a:t>R1-1814117</a:t>
            </a:r>
            <a:endParaRPr lang="ja-JP" altLang="ja-JP" sz="1400" b="1" dirty="0"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131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A4EE817-15AF-4A4D-A7E5-A5184E512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Clarified solution 1-1</a:t>
            </a:r>
            <a:endParaRPr kumimoji="1" lang="ja-JP" altLang="en-US" dirty="0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097EB69C-3C41-4CD7-92D2-DBB86E330DAD}"/>
              </a:ext>
            </a:extLst>
          </p:cNvPr>
          <p:cNvSpPr/>
          <p:nvPr/>
        </p:nvSpPr>
        <p:spPr>
          <a:xfrm>
            <a:off x="2207568" y="2348880"/>
            <a:ext cx="3024336" cy="141056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3DE99C68-0BE1-46FC-8A92-8DF657E4E0D5}"/>
              </a:ext>
            </a:extLst>
          </p:cNvPr>
          <p:cNvSpPr/>
          <p:nvPr/>
        </p:nvSpPr>
        <p:spPr>
          <a:xfrm>
            <a:off x="2207568" y="4451176"/>
            <a:ext cx="3024336" cy="141056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6C617389-2779-4F83-BBC1-23B2DFAB9B21}"/>
              </a:ext>
            </a:extLst>
          </p:cNvPr>
          <p:cNvSpPr/>
          <p:nvPr/>
        </p:nvSpPr>
        <p:spPr>
          <a:xfrm>
            <a:off x="7032104" y="2348880"/>
            <a:ext cx="3024336" cy="141056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011EA8B0-AE3E-4CA9-9E72-2340C0CF1E88}"/>
              </a:ext>
            </a:extLst>
          </p:cNvPr>
          <p:cNvSpPr/>
          <p:nvPr/>
        </p:nvSpPr>
        <p:spPr>
          <a:xfrm>
            <a:off x="7032104" y="4451176"/>
            <a:ext cx="3024336" cy="141056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07C6C495-85AD-4E27-951D-8E452BE8C489}"/>
              </a:ext>
            </a:extLst>
          </p:cNvPr>
          <p:cNvSpPr/>
          <p:nvPr/>
        </p:nvSpPr>
        <p:spPr>
          <a:xfrm>
            <a:off x="2711624" y="2550108"/>
            <a:ext cx="2016224" cy="44684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#1</a:t>
            </a:r>
            <a:endParaRPr kumimoji="1" lang="ja-JP" altLang="en-US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A3279E31-BEB1-4310-BC72-1C9D8ACF6D47}"/>
              </a:ext>
            </a:extLst>
          </p:cNvPr>
          <p:cNvSpPr/>
          <p:nvPr/>
        </p:nvSpPr>
        <p:spPr>
          <a:xfrm>
            <a:off x="2711624" y="3140968"/>
            <a:ext cx="2016224" cy="44684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#2</a:t>
            </a:r>
            <a:endParaRPr kumimoji="1" lang="ja-JP" altLang="en-US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9BC728E6-1568-42CE-B588-49A55FDC087A}"/>
              </a:ext>
            </a:extLst>
          </p:cNvPr>
          <p:cNvSpPr/>
          <p:nvPr/>
        </p:nvSpPr>
        <p:spPr>
          <a:xfrm>
            <a:off x="2711624" y="4653136"/>
            <a:ext cx="2016224" cy="44684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#3</a:t>
            </a:r>
            <a:endParaRPr kumimoji="1" lang="ja-JP" altLang="en-US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7040ECE-DC1D-4928-A554-AF2BF525499C}"/>
              </a:ext>
            </a:extLst>
          </p:cNvPr>
          <p:cNvSpPr/>
          <p:nvPr/>
        </p:nvSpPr>
        <p:spPr>
          <a:xfrm>
            <a:off x="2711624" y="5243996"/>
            <a:ext cx="2016224" cy="44684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#4</a:t>
            </a:r>
            <a:endParaRPr kumimoji="1" lang="ja-JP" altLang="en-US" dirty="0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E2B30350-C997-4D07-A96C-05A3F574B897}"/>
              </a:ext>
            </a:extLst>
          </p:cNvPr>
          <p:cNvSpPr/>
          <p:nvPr/>
        </p:nvSpPr>
        <p:spPr>
          <a:xfrm>
            <a:off x="7608168" y="2564904"/>
            <a:ext cx="2016224" cy="4468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#1</a:t>
            </a:r>
            <a:endParaRPr kumimoji="1" lang="ja-JP" altLang="en-US" dirty="0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BEBFCB05-CEFD-4FCA-82A5-8374F1695CB5}"/>
              </a:ext>
            </a:extLst>
          </p:cNvPr>
          <p:cNvSpPr/>
          <p:nvPr/>
        </p:nvSpPr>
        <p:spPr>
          <a:xfrm>
            <a:off x="7608168" y="3155764"/>
            <a:ext cx="2016224" cy="4468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#3</a:t>
            </a:r>
            <a:endParaRPr kumimoji="1" lang="ja-JP" altLang="en-US" dirty="0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C7264F4-C0EB-47CC-A4E2-2AAB410E3CC8}"/>
              </a:ext>
            </a:extLst>
          </p:cNvPr>
          <p:cNvSpPr/>
          <p:nvPr/>
        </p:nvSpPr>
        <p:spPr>
          <a:xfrm>
            <a:off x="7608168" y="4667932"/>
            <a:ext cx="2016224" cy="4468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#2</a:t>
            </a:r>
            <a:endParaRPr kumimoji="1" lang="ja-JP" altLang="en-US" dirty="0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9946B1B0-3E5D-4326-B402-5684F378AF5A}"/>
              </a:ext>
            </a:extLst>
          </p:cNvPr>
          <p:cNvSpPr/>
          <p:nvPr/>
        </p:nvSpPr>
        <p:spPr>
          <a:xfrm>
            <a:off x="7608168" y="5258792"/>
            <a:ext cx="2016224" cy="4468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#4</a:t>
            </a:r>
            <a:endParaRPr kumimoji="1" lang="ja-JP" altLang="en-US" dirty="0"/>
          </a:p>
        </p:txBody>
      </p: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41E21E7F-3C86-4540-8544-F87A59D3EBC1}"/>
              </a:ext>
            </a:extLst>
          </p:cNvPr>
          <p:cNvCxnSpPr>
            <a:stCxn id="10" idx="3"/>
            <a:endCxn id="14" idx="1"/>
          </p:cNvCxnSpPr>
          <p:nvPr/>
        </p:nvCxnSpPr>
        <p:spPr>
          <a:xfrm>
            <a:off x="4727848" y="2773530"/>
            <a:ext cx="2880320" cy="14796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55838516-0717-4AF1-811B-5B71B8A6A767}"/>
              </a:ext>
            </a:extLst>
          </p:cNvPr>
          <p:cNvCxnSpPr>
            <a:cxnSpLocks/>
            <a:stCxn id="11" idx="3"/>
            <a:endCxn id="16" idx="1"/>
          </p:cNvCxnSpPr>
          <p:nvPr/>
        </p:nvCxnSpPr>
        <p:spPr>
          <a:xfrm>
            <a:off x="4727848" y="3364390"/>
            <a:ext cx="2880320" cy="1526964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D85AB9C2-046E-4D49-A71B-786FE8462ACC}"/>
              </a:ext>
            </a:extLst>
          </p:cNvPr>
          <p:cNvCxnSpPr>
            <a:cxnSpLocks/>
            <a:endCxn id="15" idx="1"/>
          </p:cNvCxnSpPr>
          <p:nvPr/>
        </p:nvCxnSpPr>
        <p:spPr>
          <a:xfrm flipV="1">
            <a:off x="4727848" y="3379186"/>
            <a:ext cx="2880320" cy="1503418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1C724C06-B67E-470D-B5A9-B2770E623A43}"/>
              </a:ext>
            </a:extLst>
          </p:cNvPr>
          <p:cNvCxnSpPr>
            <a:cxnSpLocks/>
          </p:cNvCxnSpPr>
          <p:nvPr/>
        </p:nvCxnSpPr>
        <p:spPr>
          <a:xfrm>
            <a:off x="4727848" y="5473464"/>
            <a:ext cx="2880320" cy="14796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020EED73-98A9-4769-92BA-C6D480AC555B}"/>
              </a:ext>
            </a:extLst>
          </p:cNvPr>
          <p:cNvSpPr txBox="1"/>
          <p:nvPr/>
        </p:nvSpPr>
        <p:spPr>
          <a:xfrm>
            <a:off x="2927648" y="1772816"/>
            <a:ext cx="1577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Scheduling cell</a:t>
            </a:r>
            <a:endParaRPr kumimoji="1" lang="ja-JP" altLang="en-US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F78F61AA-FFF1-49E8-8EC1-7DD4FC1F0975}"/>
              </a:ext>
            </a:extLst>
          </p:cNvPr>
          <p:cNvSpPr txBox="1"/>
          <p:nvPr/>
        </p:nvSpPr>
        <p:spPr>
          <a:xfrm>
            <a:off x="7902700" y="1772816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Scheduled cell</a:t>
            </a:r>
            <a:endParaRPr kumimoji="1" lang="ja-JP" altLang="en-US" dirty="0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EFA711E0-4476-416F-BA0A-7096ECD8C6C9}"/>
              </a:ext>
            </a:extLst>
          </p:cNvPr>
          <p:cNvSpPr txBox="1"/>
          <p:nvPr/>
        </p:nvSpPr>
        <p:spPr>
          <a:xfrm>
            <a:off x="1127448" y="284364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BWP#1</a:t>
            </a:r>
            <a:endParaRPr kumimoji="1" lang="ja-JP" altLang="en-US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E9B5CB46-34A9-483A-8576-04A88A1EAD38}"/>
              </a:ext>
            </a:extLst>
          </p:cNvPr>
          <p:cNvSpPr txBox="1"/>
          <p:nvPr/>
        </p:nvSpPr>
        <p:spPr>
          <a:xfrm>
            <a:off x="1127448" y="500388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BWP#2</a:t>
            </a:r>
            <a:endParaRPr kumimoji="1" lang="ja-JP" altLang="en-US" dirty="0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2A018EF2-8E9C-4923-A5E6-8C821EAA8E96}"/>
              </a:ext>
            </a:extLst>
          </p:cNvPr>
          <p:cNvSpPr txBox="1"/>
          <p:nvPr/>
        </p:nvSpPr>
        <p:spPr>
          <a:xfrm>
            <a:off x="10201302" y="284364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BWP#1</a:t>
            </a:r>
            <a:endParaRPr kumimoji="1" lang="ja-JP" altLang="en-US" dirty="0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95C8D809-9DEA-4040-91E2-EC7907FA184D}"/>
              </a:ext>
            </a:extLst>
          </p:cNvPr>
          <p:cNvSpPr txBox="1"/>
          <p:nvPr/>
        </p:nvSpPr>
        <p:spPr>
          <a:xfrm>
            <a:off x="10201302" y="500388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654616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A4EE817-15AF-4A4D-A7E5-A5184E512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Clarified solution 1-3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B57E517-12D7-4B5D-BCC3-A2E5BF4B85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Number of candidates configured in search-space in scheduled cell apply to the search-space of the same index </a:t>
            </a:r>
            <a:r>
              <a:rPr lang="en-US" altLang="ja-JP" dirty="0">
                <a:solidFill>
                  <a:srgbClr val="0000FF"/>
                </a:solidFill>
              </a:rPr>
              <a:t>s’=mod(s,10)</a:t>
            </a:r>
            <a:r>
              <a:rPr lang="en-US" altLang="ja-JP" dirty="0"/>
              <a:t> in scheduling cell. </a:t>
            </a:r>
            <a:r>
              <a:rPr lang="en-US" altLang="ja-JP" dirty="0" err="1"/>
              <a:t>gNB</a:t>
            </a:r>
            <a:r>
              <a:rPr lang="en-US" altLang="ja-JP" dirty="0"/>
              <a:t> is not allowed to configure the same index of SS in different BWPs of scheduled cell</a:t>
            </a:r>
          </a:p>
          <a:p>
            <a:pPr lvl="1"/>
            <a:r>
              <a:rPr lang="en-US" altLang="ja-JP" dirty="0">
                <a:solidFill>
                  <a:srgbClr val="0000FF"/>
                </a:solidFill>
              </a:rPr>
              <a:t>[Note: </a:t>
            </a:r>
            <a:r>
              <a:rPr lang="en-US" altLang="ja-JP" dirty="0" err="1">
                <a:solidFill>
                  <a:srgbClr val="0000FF"/>
                </a:solidFill>
              </a:rPr>
              <a:t>gNB</a:t>
            </a:r>
            <a:r>
              <a:rPr lang="en-US" altLang="ja-JP" dirty="0">
                <a:solidFill>
                  <a:srgbClr val="0000FF"/>
                </a:solidFill>
              </a:rPr>
              <a:t> can configure only up to 10 SSs across all BWPs in scheduled cell instead of 40]</a:t>
            </a:r>
          </a:p>
          <a:p>
            <a:pPr lvl="1"/>
            <a:r>
              <a:rPr lang="en-US" altLang="ja-JP" dirty="0">
                <a:solidFill>
                  <a:srgbClr val="0000FF"/>
                </a:solidFill>
              </a:rPr>
              <a:t>[Note: If only one BWP is configured on scheduled cell, then number of  cross-carrier search-spaces is limited to 10 instead of 40]</a:t>
            </a:r>
          </a:p>
          <a:p>
            <a:pPr lvl="1"/>
            <a:r>
              <a:rPr lang="en-US" altLang="ja-JP" dirty="0" err="1"/>
              <a:t>noOfCandidates</a:t>
            </a:r>
            <a:r>
              <a:rPr lang="en-US" altLang="ja-JP" dirty="0"/>
              <a:t> in SS set(s) of active BWP of the scheduled cell(s) is applied to the corresponding SS set(s) of active BWP of the scheduling cell(s)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9006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Clarified solution 1-3</a:t>
            </a:r>
            <a:endParaRPr lang="ko-KR" altLang="en-US" dirty="0"/>
          </a:p>
        </p:txBody>
      </p:sp>
      <p:sp>
        <p:nvSpPr>
          <p:cNvPr id="26" name="四角形: 角を丸くする 5">
            <a:extLst>
              <a:ext uri="{FF2B5EF4-FFF2-40B4-BE49-F238E27FC236}">
                <a16:creationId xmlns:a16="http://schemas.microsoft.com/office/drawing/2014/main" id="{097EB69C-3C41-4CD7-92D2-DBB86E330DAD}"/>
              </a:ext>
            </a:extLst>
          </p:cNvPr>
          <p:cNvSpPr/>
          <p:nvPr/>
        </p:nvSpPr>
        <p:spPr>
          <a:xfrm>
            <a:off x="2207568" y="2348880"/>
            <a:ext cx="3024336" cy="141056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四角形: 角を丸くする 6">
            <a:extLst>
              <a:ext uri="{FF2B5EF4-FFF2-40B4-BE49-F238E27FC236}">
                <a16:creationId xmlns:a16="http://schemas.microsoft.com/office/drawing/2014/main" id="{3DE99C68-0BE1-46FC-8A92-8DF657E4E0D5}"/>
              </a:ext>
            </a:extLst>
          </p:cNvPr>
          <p:cNvSpPr/>
          <p:nvPr/>
        </p:nvSpPr>
        <p:spPr>
          <a:xfrm>
            <a:off x="2207568" y="4451176"/>
            <a:ext cx="3024336" cy="141056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四角形: 角を丸くする 7">
            <a:extLst>
              <a:ext uri="{FF2B5EF4-FFF2-40B4-BE49-F238E27FC236}">
                <a16:creationId xmlns:a16="http://schemas.microsoft.com/office/drawing/2014/main" id="{6C617389-2779-4F83-BBC1-23B2DFAB9B21}"/>
              </a:ext>
            </a:extLst>
          </p:cNvPr>
          <p:cNvSpPr/>
          <p:nvPr/>
        </p:nvSpPr>
        <p:spPr>
          <a:xfrm>
            <a:off x="7032104" y="2348880"/>
            <a:ext cx="3024336" cy="141056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四角形: 角を丸くする 8">
            <a:extLst>
              <a:ext uri="{FF2B5EF4-FFF2-40B4-BE49-F238E27FC236}">
                <a16:creationId xmlns:a16="http://schemas.microsoft.com/office/drawing/2014/main" id="{011EA8B0-AE3E-4CA9-9E72-2340C0CF1E88}"/>
              </a:ext>
            </a:extLst>
          </p:cNvPr>
          <p:cNvSpPr/>
          <p:nvPr/>
        </p:nvSpPr>
        <p:spPr>
          <a:xfrm>
            <a:off x="7032104" y="4451176"/>
            <a:ext cx="3024336" cy="141056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9">
            <a:extLst>
              <a:ext uri="{FF2B5EF4-FFF2-40B4-BE49-F238E27FC236}">
                <a16:creationId xmlns:a16="http://schemas.microsoft.com/office/drawing/2014/main" id="{07C6C495-85AD-4E27-951D-8E452BE8C489}"/>
              </a:ext>
            </a:extLst>
          </p:cNvPr>
          <p:cNvSpPr/>
          <p:nvPr/>
        </p:nvSpPr>
        <p:spPr>
          <a:xfrm>
            <a:off x="2711624" y="2550108"/>
            <a:ext cx="2016224" cy="44684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#1</a:t>
            </a:r>
            <a:endParaRPr kumimoji="1" lang="ja-JP" altLang="en-US" dirty="0"/>
          </a:p>
        </p:txBody>
      </p:sp>
      <p:sp>
        <p:nvSpPr>
          <p:cNvPr id="31" name="正方形/長方形 10">
            <a:extLst>
              <a:ext uri="{FF2B5EF4-FFF2-40B4-BE49-F238E27FC236}">
                <a16:creationId xmlns:a16="http://schemas.microsoft.com/office/drawing/2014/main" id="{A3279E31-BEB1-4310-BC72-1C9D8ACF6D47}"/>
              </a:ext>
            </a:extLst>
          </p:cNvPr>
          <p:cNvSpPr/>
          <p:nvPr/>
        </p:nvSpPr>
        <p:spPr>
          <a:xfrm>
            <a:off x="2711624" y="3140968"/>
            <a:ext cx="2016224" cy="44684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#2</a:t>
            </a:r>
            <a:endParaRPr kumimoji="1" lang="ja-JP" altLang="en-US" dirty="0"/>
          </a:p>
        </p:txBody>
      </p:sp>
      <p:sp>
        <p:nvSpPr>
          <p:cNvPr id="32" name="正方形/長方形 11">
            <a:extLst>
              <a:ext uri="{FF2B5EF4-FFF2-40B4-BE49-F238E27FC236}">
                <a16:creationId xmlns:a16="http://schemas.microsoft.com/office/drawing/2014/main" id="{9BC728E6-1568-42CE-B588-49A55FDC087A}"/>
              </a:ext>
            </a:extLst>
          </p:cNvPr>
          <p:cNvSpPr/>
          <p:nvPr/>
        </p:nvSpPr>
        <p:spPr>
          <a:xfrm>
            <a:off x="2711624" y="4653136"/>
            <a:ext cx="2016224" cy="44684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#11</a:t>
            </a:r>
            <a:endParaRPr kumimoji="1" lang="ja-JP" altLang="en-US" dirty="0"/>
          </a:p>
        </p:txBody>
      </p:sp>
      <p:sp>
        <p:nvSpPr>
          <p:cNvPr id="33" name="正方形/長方形 12">
            <a:extLst>
              <a:ext uri="{FF2B5EF4-FFF2-40B4-BE49-F238E27FC236}">
                <a16:creationId xmlns:a16="http://schemas.microsoft.com/office/drawing/2014/main" id="{17040ECE-DC1D-4928-A554-AF2BF525499C}"/>
              </a:ext>
            </a:extLst>
          </p:cNvPr>
          <p:cNvSpPr/>
          <p:nvPr/>
        </p:nvSpPr>
        <p:spPr>
          <a:xfrm>
            <a:off x="2711624" y="5243996"/>
            <a:ext cx="2016224" cy="44684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#12</a:t>
            </a:r>
            <a:endParaRPr kumimoji="1" lang="ja-JP" altLang="en-US" dirty="0"/>
          </a:p>
        </p:txBody>
      </p:sp>
      <p:sp>
        <p:nvSpPr>
          <p:cNvPr id="34" name="正方形/長方形 13">
            <a:extLst>
              <a:ext uri="{FF2B5EF4-FFF2-40B4-BE49-F238E27FC236}">
                <a16:creationId xmlns:a16="http://schemas.microsoft.com/office/drawing/2014/main" id="{E2B30350-C997-4D07-A96C-05A3F574B897}"/>
              </a:ext>
            </a:extLst>
          </p:cNvPr>
          <p:cNvSpPr/>
          <p:nvPr/>
        </p:nvSpPr>
        <p:spPr>
          <a:xfrm>
            <a:off x="7608168" y="2564904"/>
            <a:ext cx="2016224" cy="4468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#1</a:t>
            </a:r>
            <a:endParaRPr kumimoji="1" lang="ja-JP" altLang="en-US" dirty="0"/>
          </a:p>
        </p:txBody>
      </p:sp>
      <p:sp>
        <p:nvSpPr>
          <p:cNvPr id="35" name="正方形/長方形 14">
            <a:extLst>
              <a:ext uri="{FF2B5EF4-FFF2-40B4-BE49-F238E27FC236}">
                <a16:creationId xmlns:a16="http://schemas.microsoft.com/office/drawing/2014/main" id="{BEBFCB05-CEFD-4FCA-82A5-8374F1695CB5}"/>
              </a:ext>
            </a:extLst>
          </p:cNvPr>
          <p:cNvSpPr/>
          <p:nvPr/>
        </p:nvSpPr>
        <p:spPr>
          <a:xfrm>
            <a:off x="7608168" y="3155764"/>
            <a:ext cx="2016224" cy="4468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#2</a:t>
            </a:r>
            <a:endParaRPr kumimoji="1" lang="ja-JP" altLang="en-US" dirty="0"/>
          </a:p>
        </p:txBody>
      </p:sp>
      <p:sp>
        <p:nvSpPr>
          <p:cNvPr id="36" name="正方形/長方形 15">
            <a:extLst>
              <a:ext uri="{FF2B5EF4-FFF2-40B4-BE49-F238E27FC236}">
                <a16:creationId xmlns:a16="http://schemas.microsoft.com/office/drawing/2014/main" id="{1C7264F4-C0EB-47CC-A4E2-2AAB410E3CC8}"/>
              </a:ext>
            </a:extLst>
          </p:cNvPr>
          <p:cNvSpPr/>
          <p:nvPr/>
        </p:nvSpPr>
        <p:spPr>
          <a:xfrm>
            <a:off x="7608168" y="4667932"/>
            <a:ext cx="2016224" cy="4468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#11</a:t>
            </a:r>
            <a:endParaRPr kumimoji="1" lang="ja-JP" altLang="en-US" dirty="0"/>
          </a:p>
        </p:txBody>
      </p:sp>
      <p:sp>
        <p:nvSpPr>
          <p:cNvPr id="37" name="正方形/長方形 16">
            <a:extLst>
              <a:ext uri="{FF2B5EF4-FFF2-40B4-BE49-F238E27FC236}">
                <a16:creationId xmlns:a16="http://schemas.microsoft.com/office/drawing/2014/main" id="{9946B1B0-3E5D-4326-B402-5684F378AF5A}"/>
              </a:ext>
            </a:extLst>
          </p:cNvPr>
          <p:cNvSpPr/>
          <p:nvPr/>
        </p:nvSpPr>
        <p:spPr>
          <a:xfrm>
            <a:off x="7608168" y="5258792"/>
            <a:ext cx="2016224" cy="4468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#12</a:t>
            </a:r>
            <a:endParaRPr kumimoji="1" lang="ja-JP" altLang="en-US" dirty="0"/>
          </a:p>
        </p:txBody>
      </p:sp>
      <p:sp>
        <p:nvSpPr>
          <p:cNvPr id="42" name="テキスト ボックス 24">
            <a:extLst>
              <a:ext uri="{FF2B5EF4-FFF2-40B4-BE49-F238E27FC236}">
                <a16:creationId xmlns:a16="http://schemas.microsoft.com/office/drawing/2014/main" id="{020EED73-98A9-4769-92BA-C6D480AC555B}"/>
              </a:ext>
            </a:extLst>
          </p:cNvPr>
          <p:cNvSpPr txBox="1"/>
          <p:nvPr/>
        </p:nvSpPr>
        <p:spPr>
          <a:xfrm>
            <a:off x="2927648" y="1772816"/>
            <a:ext cx="1577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Scheduling cell</a:t>
            </a:r>
            <a:endParaRPr kumimoji="1" lang="ja-JP" altLang="en-US" dirty="0"/>
          </a:p>
        </p:txBody>
      </p:sp>
      <p:sp>
        <p:nvSpPr>
          <p:cNvPr id="43" name="テキスト ボックス 25">
            <a:extLst>
              <a:ext uri="{FF2B5EF4-FFF2-40B4-BE49-F238E27FC236}">
                <a16:creationId xmlns:a16="http://schemas.microsoft.com/office/drawing/2014/main" id="{F78F61AA-FFF1-49E8-8EC1-7DD4FC1F0975}"/>
              </a:ext>
            </a:extLst>
          </p:cNvPr>
          <p:cNvSpPr txBox="1"/>
          <p:nvPr/>
        </p:nvSpPr>
        <p:spPr>
          <a:xfrm>
            <a:off x="7902700" y="1772816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Scheduled cell</a:t>
            </a:r>
            <a:endParaRPr kumimoji="1" lang="ja-JP" altLang="en-US" dirty="0"/>
          </a:p>
        </p:txBody>
      </p:sp>
      <p:sp>
        <p:nvSpPr>
          <p:cNvPr id="44" name="テキスト ボックス 26">
            <a:extLst>
              <a:ext uri="{FF2B5EF4-FFF2-40B4-BE49-F238E27FC236}">
                <a16:creationId xmlns:a16="http://schemas.microsoft.com/office/drawing/2014/main" id="{EFA711E0-4476-416F-BA0A-7096ECD8C6C9}"/>
              </a:ext>
            </a:extLst>
          </p:cNvPr>
          <p:cNvSpPr txBox="1"/>
          <p:nvPr/>
        </p:nvSpPr>
        <p:spPr>
          <a:xfrm>
            <a:off x="1127448" y="284364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BWP#1</a:t>
            </a:r>
            <a:endParaRPr kumimoji="1" lang="ja-JP" altLang="en-US" dirty="0"/>
          </a:p>
        </p:txBody>
      </p:sp>
      <p:sp>
        <p:nvSpPr>
          <p:cNvPr id="45" name="テキスト ボックス 27">
            <a:extLst>
              <a:ext uri="{FF2B5EF4-FFF2-40B4-BE49-F238E27FC236}">
                <a16:creationId xmlns:a16="http://schemas.microsoft.com/office/drawing/2014/main" id="{E9B5CB46-34A9-483A-8576-04A88A1EAD38}"/>
              </a:ext>
            </a:extLst>
          </p:cNvPr>
          <p:cNvSpPr txBox="1"/>
          <p:nvPr/>
        </p:nvSpPr>
        <p:spPr>
          <a:xfrm>
            <a:off x="1127448" y="500388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BWP#2</a:t>
            </a:r>
            <a:endParaRPr kumimoji="1" lang="ja-JP" altLang="en-US" dirty="0"/>
          </a:p>
        </p:txBody>
      </p:sp>
      <p:sp>
        <p:nvSpPr>
          <p:cNvPr id="46" name="テキスト ボックス 28">
            <a:extLst>
              <a:ext uri="{FF2B5EF4-FFF2-40B4-BE49-F238E27FC236}">
                <a16:creationId xmlns:a16="http://schemas.microsoft.com/office/drawing/2014/main" id="{2A018EF2-8E9C-4923-A5E6-8C821EAA8E96}"/>
              </a:ext>
            </a:extLst>
          </p:cNvPr>
          <p:cNvSpPr txBox="1"/>
          <p:nvPr/>
        </p:nvSpPr>
        <p:spPr>
          <a:xfrm>
            <a:off x="10201302" y="284364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BWP#1</a:t>
            </a:r>
            <a:endParaRPr kumimoji="1" lang="ja-JP" altLang="en-US" dirty="0"/>
          </a:p>
        </p:txBody>
      </p:sp>
      <p:sp>
        <p:nvSpPr>
          <p:cNvPr id="47" name="テキスト ボックス 29">
            <a:extLst>
              <a:ext uri="{FF2B5EF4-FFF2-40B4-BE49-F238E27FC236}">
                <a16:creationId xmlns:a16="http://schemas.microsoft.com/office/drawing/2014/main" id="{95C8D809-9DEA-4040-91E2-EC7907FA184D}"/>
              </a:ext>
            </a:extLst>
          </p:cNvPr>
          <p:cNvSpPr txBox="1"/>
          <p:nvPr/>
        </p:nvSpPr>
        <p:spPr>
          <a:xfrm>
            <a:off x="10201302" y="500388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BWP#2</a:t>
            </a:r>
            <a:endParaRPr kumimoji="1" lang="ja-JP" altLang="en-US" dirty="0"/>
          </a:p>
        </p:txBody>
      </p:sp>
      <p:sp>
        <p:nvSpPr>
          <p:cNvPr id="48" name="テキスト ボックス 36">
            <a:extLst>
              <a:ext uri="{FF2B5EF4-FFF2-40B4-BE49-F238E27FC236}">
                <a16:creationId xmlns:a16="http://schemas.microsoft.com/office/drawing/2014/main" id="{247EF082-9D11-410C-91E0-37F8B8C73809}"/>
              </a:ext>
            </a:extLst>
          </p:cNvPr>
          <p:cNvSpPr txBox="1"/>
          <p:nvPr/>
        </p:nvSpPr>
        <p:spPr>
          <a:xfrm>
            <a:off x="1127448" y="3162620"/>
            <a:ext cx="762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Active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49" name="テキスト ボックス 37">
            <a:extLst>
              <a:ext uri="{FF2B5EF4-FFF2-40B4-BE49-F238E27FC236}">
                <a16:creationId xmlns:a16="http://schemas.microsoft.com/office/drawing/2014/main" id="{E6ADD633-0174-45B6-A351-EA29C6DF05D6}"/>
              </a:ext>
            </a:extLst>
          </p:cNvPr>
          <p:cNvSpPr txBox="1"/>
          <p:nvPr/>
        </p:nvSpPr>
        <p:spPr>
          <a:xfrm>
            <a:off x="10251572" y="5349168"/>
            <a:ext cx="762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Active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cxnSp>
        <p:nvCxnSpPr>
          <p:cNvPr id="51" name="직선 화살표 연결선 50"/>
          <p:cNvCxnSpPr>
            <a:stCxn id="30" idx="3"/>
            <a:endCxn id="36" idx="1"/>
          </p:cNvCxnSpPr>
          <p:nvPr/>
        </p:nvCxnSpPr>
        <p:spPr>
          <a:xfrm>
            <a:off x="4727848" y="2773530"/>
            <a:ext cx="2880320" cy="2117824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화살표 연결선 52"/>
          <p:cNvCxnSpPr>
            <a:stCxn id="31" idx="3"/>
            <a:endCxn id="37" idx="1"/>
          </p:cNvCxnSpPr>
          <p:nvPr/>
        </p:nvCxnSpPr>
        <p:spPr>
          <a:xfrm>
            <a:off x="4727848" y="3364390"/>
            <a:ext cx="2880320" cy="2117824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직선 화살표 연결선 56"/>
          <p:cNvCxnSpPr>
            <a:stCxn id="30" idx="3"/>
            <a:endCxn id="34" idx="1"/>
          </p:cNvCxnSpPr>
          <p:nvPr/>
        </p:nvCxnSpPr>
        <p:spPr>
          <a:xfrm>
            <a:off x="4727848" y="2773530"/>
            <a:ext cx="2880320" cy="14796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직선 화살표 연결선 57"/>
          <p:cNvCxnSpPr>
            <a:stCxn id="31" idx="3"/>
            <a:endCxn id="35" idx="1"/>
          </p:cNvCxnSpPr>
          <p:nvPr/>
        </p:nvCxnSpPr>
        <p:spPr>
          <a:xfrm>
            <a:off x="4727848" y="3364390"/>
            <a:ext cx="2880320" cy="14796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화살표 연결선 63"/>
          <p:cNvCxnSpPr>
            <a:stCxn id="32" idx="3"/>
            <a:endCxn id="34" idx="1"/>
          </p:cNvCxnSpPr>
          <p:nvPr/>
        </p:nvCxnSpPr>
        <p:spPr>
          <a:xfrm flipV="1">
            <a:off x="4727848" y="2788326"/>
            <a:ext cx="2880320" cy="2088232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화살표 연결선 66"/>
          <p:cNvCxnSpPr>
            <a:stCxn id="33" idx="3"/>
            <a:endCxn id="35" idx="1"/>
          </p:cNvCxnSpPr>
          <p:nvPr/>
        </p:nvCxnSpPr>
        <p:spPr>
          <a:xfrm flipV="1">
            <a:off x="4727848" y="3379186"/>
            <a:ext cx="2880320" cy="2088232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91303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00361D7-30B2-48AB-9F2F-4D1022BC9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Clarified solution 2-A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4EF98E3-7FE9-4DFB-BD58-CFAE3DB3FE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874424" cy="4771727"/>
          </a:xfrm>
        </p:spPr>
        <p:txBody>
          <a:bodyPr>
            <a:normAutofit/>
          </a:bodyPr>
          <a:lstStyle/>
          <a:p>
            <a:r>
              <a:rPr kumimoji="1" lang="en-US" altLang="ja-JP" sz="2400" dirty="0"/>
              <a:t>Number </a:t>
            </a:r>
            <a:r>
              <a:rPr lang="en-US" altLang="ja-JP" sz="2400" dirty="0"/>
              <a:t>of candidates configured in a search-space in scheduled cell apply to any USS(s) configured with non-fallback DCI format in the CORESET in scheduling cell indicated by the search-space configured in scheduled cell</a:t>
            </a:r>
          </a:p>
          <a:p>
            <a:pPr lvl="1"/>
            <a:r>
              <a:rPr lang="en-US" altLang="ja-JP" sz="2000" dirty="0"/>
              <a:t>Note: In this case,  # of candidates  of one search-space configured in the scheduled cell can apply to multiple USS in scheduling cell</a:t>
            </a:r>
          </a:p>
          <a:p>
            <a:pPr lvl="1"/>
            <a:r>
              <a:rPr lang="en-US" altLang="ja-JP" sz="2000" dirty="0" err="1"/>
              <a:t>noOfCandidates</a:t>
            </a:r>
            <a:r>
              <a:rPr lang="en-US" altLang="ja-JP" sz="2000" dirty="0"/>
              <a:t> in one SS set in an active BWP of a scheduled cell pointing to CORESET X of active BWP of the scheduling cell is applied to any USS(s) with non-fallback DCI associated to the CORESET X of the active BWP of the scheduling cell</a:t>
            </a:r>
          </a:p>
          <a:p>
            <a:pPr lvl="1"/>
            <a:r>
              <a:rPr lang="en-US" altLang="ja-JP" sz="2000" dirty="0"/>
              <a:t>Note: at least one SS set needs to be configured on each BWP of a scheduled cell to make sure that the UE has PDCCH candidates for cross-carrier scheduling to the scheduled cell</a:t>
            </a:r>
          </a:p>
          <a:p>
            <a:pPr lvl="1"/>
            <a:r>
              <a:rPr lang="en-US" altLang="ja-JP" sz="2000" dirty="0"/>
              <a:t>Note: this solution works with TCI option 2 or TCI option 3</a:t>
            </a:r>
          </a:p>
        </p:txBody>
      </p:sp>
    </p:spTree>
    <p:extLst>
      <p:ext uri="{BB962C8B-B14F-4D97-AF65-F5344CB8AC3E}">
        <p14:creationId xmlns:p14="http://schemas.microsoft.com/office/powerpoint/2010/main" val="7271379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097EB69C-3C41-4CD7-92D2-DBB86E330DAD}"/>
              </a:ext>
            </a:extLst>
          </p:cNvPr>
          <p:cNvSpPr/>
          <p:nvPr/>
        </p:nvSpPr>
        <p:spPr>
          <a:xfrm>
            <a:off x="2207568" y="1124744"/>
            <a:ext cx="3024336" cy="297452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3DE99C68-0BE1-46FC-8A92-8DF657E4E0D5}"/>
              </a:ext>
            </a:extLst>
          </p:cNvPr>
          <p:cNvSpPr/>
          <p:nvPr/>
        </p:nvSpPr>
        <p:spPr>
          <a:xfrm>
            <a:off x="2207568" y="4451176"/>
            <a:ext cx="3024336" cy="141056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6C617389-2779-4F83-BBC1-23B2DFAB9B21}"/>
              </a:ext>
            </a:extLst>
          </p:cNvPr>
          <p:cNvSpPr/>
          <p:nvPr/>
        </p:nvSpPr>
        <p:spPr>
          <a:xfrm>
            <a:off x="7032104" y="1124744"/>
            <a:ext cx="3024336" cy="297452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011EA8B0-AE3E-4CA9-9E72-2340C0CF1E88}"/>
              </a:ext>
            </a:extLst>
          </p:cNvPr>
          <p:cNvSpPr/>
          <p:nvPr/>
        </p:nvSpPr>
        <p:spPr>
          <a:xfrm>
            <a:off x="7032104" y="4451176"/>
            <a:ext cx="3024336" cy="141056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07C6C495-85AD-4E27-951D-8E452BE8C489}"/>
              </a:ext>
            </a:extLst>
          </p:cNvPr>
          <p:cNvSpPr/>
          <p:nvPr/>
        </p:nvSpPr>
        <p:spPr>
          <a:xfrm>
            <a:off x="2711624" y="1340768"/>
            <a:ext cx="2016224" cy="446844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CORESET #a</a:t>
            </a:r>
            <a:endParaRPr kumimoji="1" lang="ja-JP" altLang="en-US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9BC728E6-1568-42CE-B588-49A55FDC087A}"/>
              </a:ext>
            </a:extLst>
          </p:cNvPr>
          <p:cNvSpPr/>
          <p:nvPr/>
        </p:nvSpPr>
        <p:spPr>
          <a:xfrm>
            <a:off x="2711624" y="4653136"/>
            <a:ext cx="2016224" cy="446844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CORESET #c</a:t>
            </a:r>
            <a:endParaRPr kumimoji="1" lang="ja-JP" altLang="en-US" dirty="0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E2B30350-C997-4D07-A96C-05A3F574B897}"/>
              </a:ext>
            </a:extLst>
          </p:cNvPr>
          <p:cNvSpPr/>
          <p:nvPr/>
        </p:nvSpPr>
        <p:spPr>
          <a:xfrm>
            <a:off x="7608168" y="1355564"/>
            <a:ext cx="2016224" cy="4468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#10</a:t>
            </a:r>
            <a:endParaRPr kumimoji="1" lang="ja-JP" altLang="en-US" dirty="0"/>
          </a:p>
        </p:txBody>
      </p: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41E21E7F-3C86-4540-8544-F87A59D3EBC1}"/>
              </a:ext>
            </a:extLst>
          </p:cNvPr>
          <p:cNvCxnSpPr>
            <a:cxnSpLocks/>
            <a:stCxn id="10" idx="3"/>
            <a:endCxn id="14" idx="1"/>
          </p:cNvCxnSpPr>
          <p:nvPr/>
        </p:nvCxnSpPr>
        <p:spPr>
          <a:xfrm>
            <a:off x="4727848" y="1564190"/>
            <a:ext cx="2880320" cy="14796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020EED73-98A9-4769-92BA-C6D480AC555B}"/>
              </a:ext>
            </a:extLst>
          </p:cNvPr>
          <p:cNvSpPr txBox="1"/>
          <p:nvPr/>
        </p:nvSpPr>
        <p:spPr>
          <a:xfrm>
            <a:off x="2927648" y="683404"/>
            <a:ext cx="1577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Scheduling cell</a:t>
            </a:r>
            <a:endParaRPr kumimoji="1" lang="ja-JP" altLang="en-US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F78F61AA-FFF1-49E8-8EC1-7DD4FC1F0975}"/>
              </a:ext>
            </a:extLst>
          </p:cNvPr>
          <p:cNvSpPr txBox="1"/>
          <p:nvPr/>
        </p:nvSpPr>
        <p:spPr>
          <a:xfrm>
            <a:off x="7902700" y="683404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Scheduled cell</a:t>
            </a:r>
            <a:endParaRPr kumimoji="1" lang="ja-JP" altLang="en-US" dirty="0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EFA711E0-4476-416F-BA0A-7096ECD8C6C9}"/>
              </a:ext>
            </a:extLst>
          </p:cNvPr>
          <p:cNvSpPr txBox="1"/>
          <p:nvPr/>
        </p:nvSpPr>
        <p:spPr>
          <a:xfrm>
            <a:off x="1127448" y="2339588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BWP#1</a:t>
            </a:r>
            <a:endParaRPr kumimoji="1" lang="ja-JP" altLang="en-US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E9B5CB46-34A9-483A-8576-04A88A1EAD38}"/>
              </a:ext>
            </a:extLst>
          </p:cNvPr>
          <p:cNvSpPr txBox="1"/>
          <p:nvPr/>
        </p:nvSpPr>
        <p:spPr>
          <a:xfrm>
            <a:off x="1127448" y="500388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BWP#2</a:t>
            </a:r>
            <a:endParaRPr kumimoji="1" lang="ja-JP" altLang="en-US" dirty="0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2A018EF2-8E9C-4923-A5E6-8C821EAA8E96}"/>
              </a:ext>
            </a:extLst>
          </p:cNvPr>
          <p:cNvSpPr txBox="1"/>
          <p:nvPr/>
        </p:nvSpPr>
        <p:spPr>
          <a:xfrm>
            <a:off x="10201302" y="2339588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BWP#1</a:t>
            </a:r>
            <a:endParaRPr kumimoji="1" lang="ja-JP" altLang="en-US" dirty="0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95C8D809-9DEA-4040-91E2-EC7907FA184D}"/>
              </a:ext>
            </a:extLst>
          </p:cNvPr>
          <p:cNvSpPr txBox="1"/>
          <p:nvPr/>
        </p:nvSpPr>
        <p:spPr>
          <a:xfrm>
            <a:off x="10201302" y="500388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BWP#2</a:t>
            </a:r>
            <a:endParaRPr kumimoji="1" lang="ja-JP" altLang="en-US" dirty="0"/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664A79B0-FBEE-4E37-96D9-62C23F885D17}"/>
              </a:ext>
            </a:extLst>
          </p:cNvPr>
          <p:cNvSpPr/>
          <p:nvPr/>
        </p:nvSpPr>
        <p:spPr>
          <a:xfrm>
            <a:off x="2711624" y="1988840"/>
            <a:ext cx="2016224" cy="44684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#1</a:t>
            </a:r>
            <a:endParaRPr kumimoji="1" lang="ja-JP" altLang="en-US" dirty="0"/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ECB6131F-EA48-4AAD-AAF8-97A5BE698E2B}"/>
              </a:ext>
            </a:extLst>
          </p:cNvPr>
          <p:cNvCxnSpPr>
            <a:cxnSpLocks/>
            <a:stCxn id="10" idx="2"/>
            <a:endCxn id="31" idx="0"/>
          </p:cNvCxnSpPr>
          <p:nvPr/>
        </p:nvCxnSpPr>
        <p:spPr>
          <a:xfrm>
            <a:off x="3719736" y="1787612"/>
            <a:ext cx="0" cy="201228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8EE2C5F3-130A-41DF-AC06-004DB019262A}"/>
              </a:ext>
            </a:extLst>
          </p:cNvPr>
          <p:cNvSpPr/>
          <p:nvPr/>
        </p:nvSpPr>
        <p:spPr>
          <a:xfrm>
            <a:off x="2711624" y="5286412"/>
            <a:ext cx="2016224" cy="44684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#3</a:t>
            </a:r>
            <a:endParaRPr kumimoji="1" lang="ja-JP" altLang="en-US" dirty="0"/>
          </a:p>
        </p:txBody>
      </p:sp>
      <p:cxnSp>
        <p:nvCxnSpPr>
          <p:cNvPr id="34" name="直線矢印コネクタ 33">
            <a:extLst>
              <a:ext uri="{FF2B5EF4-FFF2-40B4-BE49-F238E27FC236}">
                <a16:creationId xmlns:a16="http://schemas.microsoft.com/office/drawing/2014/main" id="{D9B63070-0FBD-4052-9F17-5345F0291E27}"/>
              </a:ext>
            </a:extLst>
          </p:cNvPr>
          <p:cNvCxnSpPr>
            <a:cxnSpLocks/>
            <a:endCxn id="33" idx="0"/>
          </p:cNvCxnSpPr>
          <p:nvPr/>
        </p:nvCxnSpPr>
        <p:spPr>
          <a:xfrm>
            <a:off x="3719736" y="5085184"/>
            <a:ext cx="0" cy="201228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DD11810F-711B-4949-9F9F-A60044F0E611}"/>
              </a:ext>
            </a:extLst>
          </p:cNvPr>
          <p:cNvSpPr txBox="1"/>
          <p:nvPr/>
        </p:nvSpPr>
        <p:spPr>
          <a:xfrm>
            <a:off x="1138867" y="6170808"/>
            <a:ext cx="10058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SS set #10 provides </a:t>
            </a:r>
            <a:r>
              <a:rPr kumimoji="1" lang="en-US" altLang="ja-JP" dirty="0" err="1">
                <a:solidFill>
                  <a:srgbClr val="FF0000"/>
                </a:solidFill>
              </a:rPr>
              <a:t>noOfCandidates</a:t>
            </a:r>
            <a:r>
              <a:rPr kumimoji="1" lang="en-US" altLang="ja-JP" dirty="0">
                <a:solidFill>
                  <a:srgbClr val="FF0000"/>
                </a:solidFill>
              </a:rPr>
              <a:t> for all USS with non-fallback DCI formats associated with CORESET #a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9C646C96-F63E-4AAE-83E9-B01568A13824}"/>
              </a:ext>
            </a:extLst>
          </p:cNvPr>
          <p:cNvSpPr/>
          <p:nvPr/>
        </p:nvSpPr>
        <p:spPr>
          <a:xfrm>
            <a:off x="7608168" y="2550108"/>
            <a:ext cx="2016224" cy="4468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#11</a:t>
            </a:r>
            <a:endParaRPr kumimoji="1" lang="ja-JP" altLang="en-US" dirty="0"/>
          </a:p>
        </p:txBody>
      </p:sp>
      <p:cxnSp>
        <p:nvCxnSpPr>
          <p:cNvPr id="36" name="直線矢印コネクタ 35">
            <a:extLst>
              <a:ext uri="{FF2B5EF4-FFF2-40B4-BE49-F238E27FC236}">
                <a16:creationId xmlns:a16="http://schemas.microsoft.com/office/drawing/2014/main" id="{A61198F2-54FD-45C4-86EA-7403AAED41D4}"/>
              </a:ext>
            </a:extLst>
          </p:cNvPr>
          <p:cNvCxnSpPr>
            <a:cxnSpLocks/>
            <a:endCxn id="14" idx="1"/>
          </p:cNvCxnSpPr>
          <p:nvPr/>
        </p:nvCxnSpPr>
        <p:spPr>
          <a:xfrm flipV="1">
            <a:off x="4727848" y="1578986"/>
            <a:ext cx="2880320" cy="603357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>
            <a:extLst>
              <a:ext uri="{FF2B5EF4-FFF2-40B4-BE49-F238E27FC236}">
                <a16:creationId xmlns:a16="http://schemas.microsoft.com/office/drawing/2014/main" id="{7539DB59-F4A1-40B7-9D9E-DC5EEB64D3B6}"/>
              </a:ext>
            </a:extLst>
          </p:cNvPr>
          <p:cNvCxnSpPr>
            <a:cxnSpLocks/>
            <a:stCxn id="12" idx="3"/>
            <a:endCxn id="35" idx="1"/>
          </p:cNvCxnSpPr>
          <p:nvPr/>
        </p:nvCxnSpPr>
        <p:spPr>
          <a:xfrm flipV="1">
            <a:off x="4727848" y="2773530"/>
            <a:ext cx="2880320" cy="2103028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矢印コネクタ 39">
            <a:extLst>
              <a:ext uri="{FF2B5EF4-FFF2-40B4-BE49-F238E27FC236}">
                <a16:creationId xmlns:a16="http://schemas.microsoft.com/office/drawing/2014/main" id="{D110CFC6-F771-4671-8CD5-3FF69A80898D}"/>
              </a:ext>
            </a:extLst>
          </p:cNvPr>
          <p:cNvCxnSpPr>
            <a:cxnSpLocks/>
            <a:stCxn id="33" idx="3"/>
            <a:endCxn id="35" idx="1"/>
          </p:cNvCxnSpPr>
          <p:nvPr/>
        </p:nvCxnSpPr>
        <p:spPr>
          <a:xfrm flipV="1">
            <a:off x="4727848" y="2773530"/>
            <a:ext cx="2880320" cy="2736304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88FDD219-C5F4-40F3-92A0-0F1E3625734F}"/>
              </a:ext>
            </a:extLst>
          </p:cNvPr>
          <p:cNvSpPr/>
          <p:nvPr/>
        </p:nvSpPr>
        <p:spPr>
          <a:xfrm>
            <a:off x="2711624" y="2780928"/>
            <a:ext cx="2016224" cy="446844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CORESET #b</a:t>
            </a:r>
            <a:endParaRPr kumimoji="1" lang="ja-JP" altLang="en-US" dirty="0"/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F4CA7DC2-AE52-4E1B-BE1D-A2863A1E1EE6}"/>
              </a:ext>
            </a:extLst>
          </p:cNvPr>
          <p:cNvSpPr/>
          <p:nvPr/>
        </p:nvSpPr>
        <p:spPr>
          <a:xfrm>
            <a:off x="2711624" y="3429000"/>
            <a:ext cx="2016224" cy="44684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#2</a:t>
            </a:r>
            <a:endParaRPr kumimoji="1" lang="ja-JP" altLang="en-US" dirty="0"/>
          </a:p>
        </p:txBody>
      </p:sp>
      <p:cxnSp>
        <p:nvCxnSpPr>
          <p:cNvPr id="43" name="直線矢印コネクタ 42">
            <a:extLst>
              <a:ext uri="{FF2B5EF4-FFF2-40B4-BE49-F238E27FC236}">
                <a16:creationId xmlns:a16="http://schemas.microsoft.com/office/drawing/2014/main" id="{30003BF1-DE2B-40DA-B902-CED01D9B592C}"/>
              </a:ext>
            </a:extLst>
          </p:cNvPr>
          <p:cNvCxnSpPr>
            <a:cxnSpLocks/>
          </p:cNvCxnSpPr>
          <p:nvPr/>
        </p:nvCxnSpPr>
        <p:spPr>
          <a:xfrm>
            <a:off x="3719736" y="3227772"/>
            <a:ext cx="0" cy="201228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D9C9FDB2-2869-461F-B2F6-E00D580A59B5}"/>
              </a:ext>
            </a:extLst>
          </p:cNvPr>
          <p:cNvSpPr txBox="1"/>
          <p:nvPr/>
        </p:nvSpPr>
        <p:spPr>
          <a:xfrm>
            <a:off x="5722758" y="1162062"/>
            <a:ext cx="890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Linkage</a:t>
            </a:r>
            <a:endParaRPr kumimoji="1" lang="ja-JP" altLang="en-US" dirty="0"/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2DA1DDF1-C0EB-4B64-9617-B5F206CE8FB2}"/>
              </a:ext>
            </a:extLst>
          </p:cNvPr>
          <p:cNvSpPr txBox="1"/>
          <p:nvPr/>
        </p:nvSpPr>
        <p:spPr>
          <a:xfrm>
            <a:off x="5231904" y="2050609"/>
            <a:ext cx="16916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/>
              <a:t>noOfCandidates</a:t>
            </a:r>
            <a:endParaRPr kumimoji="1" lang="ja-JP" altLang="en-US" dirty="0"/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44C0EB89-958A-4E16-908F-95B2BD726019}"/>
              </a:ext>
            </a:extLst>
          </p:cNvPr>
          <p:cNvSpPr txBox="1"/>
          <p:nvPr/>
        </p:nvSpPr>
        <p:spPr>
          <a:xfrm>
            <a:off x="5530382" y="3325179"/>
            <a:ext cx="890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Linkage</a:t>
            </a:r>
            <a:endParaRPr kumimoji="1" lang="ja-JP" altLang="en-US" dirty="0"/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AFF674BC-8F19-48AF-9974-BCB47BB539AE}"/>
              </a:ext>
            </a:extLst>
          </p:cNvPr>
          <p:cNvSpPr txBox="1"/>
          <p:nvPr/>
        </p:nvSpPr>
        <p:spPr>
          <a:xfrm>
            <a:off x="5322167" y="4500546"/>
            <a:ext cx="16916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/>
              <a:t>noOfCandidates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93913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8533EC-817A-489F-AED0-2AFF0A797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947185-5E6D-4380-934B-810831DBAA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/>
              <a:t>Solution 1: UE uses the same ID for linkage of the search spaces configured in scheduled and scheduling cell, and ignores the CORESET ID configured in the scheduled cell</a:t>
            </a:r>
          </a:p>
          <a:p>
            <a:r>
              <a:rPr lang="en-US" altLang="ja-JP" sz="2400" dirty="0"/>
              <a:t>Solution 2: UE uses the CORESET ID configured in the scheduled cell, to point to the same CORESET ID configured in the scheduling cell, while the two above understandings are to be discussed.</a:t>
            </a:r>
          </a:p>
          <a:p>
            <a:pPr lvl="1"/>
            <a:r>
              <a:rPr lang="en-US" altLang="ja-JP" sz="2000" dirty="0"/>
              <a:t>Understanding 1: UE follows all other parameters other than </a:t>
            </a:r>
            <a:r>
              <a:rPr lang="en-US" altLang="ja-JP" sz="2000" dirty="0" err="1"/>
              <a:t>nrofCandidates</a:t>
            </a:r>
            <a:r>
              <a:rPr lang="en-US" altLang="ja-JP" sz="2000" dirty="0"/>
              <a:t> in a search space configured in scheduled cell, i.e., in scheduling cell UE applies the whole search space configuration of the scheduled cell.</a:t>
            </a:r>
          </a:p>
          <a:p>
            <a:pPr lvl="1"/>
            <a:r>
              <a:rPr lang="en-US" altLang="ja-JP" sz="2000" dirty="0"/>
              <a:t>Understanding 2: UE follows the </a:t>
            </a:r>
            <a:r>
              <a:rPr lang="en-US" altLang="ja-JP" sz="2000" dirty="0" err="1"/>
              <a:t>nrofCandidates</a:t>
            </a:r>
            <a:r>
              <a:rPr lang="en-US" altLang="ja-JP" sz="2000" dirty="0"/>
              <a:t> in search space configured in scheduled cell, and uses the CORESET ID to find the associated CORESET in the scheduling cell, all other IEs are ignored, similar to solution1</a:t>
            </a:r>
          </a:p>
        </p:txBody>
      </p:sp>
    </p:spTree>
    <p:extLst>
      <p:ext uri="{BB962C8B-B14F-4D97-AF65-F5344CB8AC3E}">
        <p14:creationId xmlns:p14="http://schemas.microsoft.com/office/powerpoint/2010/main" val="2954962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BE7429A-A248-4716-982B-78921D12B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FBA2199-9DA2-4A85-8B03-D1A7FAE37E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altLang="ja-JP" sz="2400" dirty="0"/>
              <a:t>For the configuration of search space, the related IEs </a:t>
            </a:r>
            <a:r>
              <a:rPr lang="en-GB" altLang="ja-JP" sz="2400" i="1" dirty="0"/>
              <a:t>PDCCH-Config</a:t>
            </a:r>
            <a:r>
              <a:rPr lang="en-GB" altLang="ja-JP" sz="2400" dirty="0"/>
              <a:t>, </a:t>
            </a:r>
            <a:r>
              <a:rPr lang="en-GB" altLang="ja-JP" sz="2400" i="1" dirty="0" err="1"/>
              <a:t>controlResourceSet</a:t>
            </a:r>
            <a:r>
              <a:rPr lang="en-GB" altLang="ja-JP" sz="2400" i="1" dirty="0"/>
              <a:t> and search space </a:t>
            </a:r>
            <a:r>
              <a:rPr lang="en-GB" altLang="ja-JP" sz="2400" dirty="0"/>
              <a:t>are to be configured in scheduled cell, besides </a:t>
            </a:r>
            <a:r>
              <a:rPr lang="en-GB" altLang="ja-JP" sz="2400" i="1" dirty="0" err="1"/>
              <a:t>nrofCandidates</a:t>
            </a:r>
            <a:r>
              <a:rPr lang="en-GB" altLang="ja-JP" sz="2400" dirty="0"/>
              <a:t> </a:t>
            </a:r>
            <a:r>
              <a:rPr lang="en-GB" altLang="ja-JP" sz="2400" dirty="0">
                <a:highlight>
                  <a:srgbClr val="FFFF00"/>
                </a:highlight>
              </a:rPr>
              <a:t>it is beneficial for RAN2 to know which parameters inside the configuration are useful</a:t>
            </a:r>
            <a:r>
              <a:rPr lang="en-GB" altLang="ja-JP" sz="2400" dirty="0"/>
              <a:t>, e.g. </a:t>
            </a:r>
            <a:r>
              <a:rPr lang="en-GB" altLang="ja-JP" sz="2400" i="1" dirty="0" err="1"/>
              <a:t>tci-PresentInDCI</a:t>
            </a:r>
            <a:endParaRPr lang="ja-JP" altLang="ja-JP" sz="2400" dirty="0"/>
          </a:p>
          <a:p>
            <a:r>
              <a:rPr lang="en-GB" altLang="ja-JP" sz="2400" dirty="0"/>
              <a:t>Since </a:t>
            </a:r>
            <a:r>
              <a:rPr lang="en-GB" altLang="ja-JP" sz="2400" dirty="0" err="1"/>
              <a:t>SearchSpaces</a:t>
            </a:r>
            <a:r>
              <a:rPr lang="en-GB" altLang="ja-JP" sz="2400" dirty="0"/>
              <a:t> and CORESETs are configured “inside a BWP” which is configured inside a Serving Cell, </a:t>
            </a:r>
            <a:r>
              <a:rPr lang="en-GB" altLang="ja-JP" sz="2400" dirty="0" err="1"/>
              <a:t>SearchSpaces</a:t>
            </a:r>
            <a:r>
              <a:rPr lang="en-GB" altLang="ja-JP" sz="2400" dirty="0"/>
              <a:t> belong unambiguously to a BWP of the scheduled cell, and </a:t>
            </a:r>
            <a:r>
              <a:rPr lang="en-GB" altLang="ja-JP" sz="2400" dirty="0" err="1"/>
              <a:t>SearchSpaces</a:t>
            </a:r>
            <a:r>
              <a:rPr lang="en-GB" altLang="ja-JP" sz="2400" dirty="0"/>
              <a:t> with same ID or CORESETs belong unambiguously to a BWP of the scheduling cell. Therefore, a UE will acquire DCI for a cross-carrier scheduled cell if the BWP of the </a:t>
            </a:r>
            <a:r>
              <a:rPr lang="en-GB" altLang="ja-JP" sz="2400" dirty="0" err="1"/>
              <a:t>SearchSpace</a:t>
            </a:r>
            <a:r>
              <a:rPr lang="en-GB" altLang="ja-JP" sz="2400" dirty="0"/>
              <a:t>/CORESET on the scheduling cell is active. But </a:t>
            </a:r>
            <a:r>
              <a:rPr lang="en-GB" altLang="ja-JP" sz="2400" dirty="0">
                <a:highlight>
                  <a:srgbClr val="FFFF00"/>
                </a:highlight>
              </a:rPr>
              <a:t>it is questionable if the search space configured on a BWP of the scheduled cell is to be used by scheduling cell, whether this BWP configured with the search space should always be activated in the scheduled cell</a:t>
            </a:r>
            <a:r>
              <a:rPr lang="en-GB" altLang="ja-JP" sz="2400" dirty="0"/>
              <a:t>.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548604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7096936-AFF5-4BEA-8937-FD0980F55B11}"/>
              </a:ext>
            </a:extLst>
          </p:cNvPr>
          <p:cNvSpPr txBox="1"/>
          <p:nvPr/>
        </p:nvSpPr>
        <p:spPr>
          <a:xfrm>
            <a:off x="756222" y="2996952"/>
            <a:ext cx="10596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/>
              <a:t>Proposals for TCI-state for cross-carrier scheduling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77377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1A80D6-B075-4290-B92E-28C0C4D8B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B46AEC9-8AE2-4DD9-B1D7-D47C5D0F5C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48369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kumimoji="1" lang="en-US" altLang="ja-JP" sz="2000" dirty="0"/>
              <a:t>For cross-carrier scheduling with </a:t>
            </a:r>
            <a:r>
              <a:rPr kumimoji="1" lang="en-US" altLang="ja-JP" sz="2000" dirty="0" err="1"/>
              <a:t>tci-PresentInDCI</a:t>
            </a:r>
            <a:r>
              <a:rPr kumimoji="1" lang="en-US" altLang="ja-JP" sz="2000" dirty="0"/>
              <a:t> being enabled for DCI format 1_1,</a:t>
            </a:r>
            <a:r>
              <a:rPr lang="en-US" altLang="ja-JP" sz="2000" dirty="0"/>
              <a:t> if the scheduling timing offset is not smaller than the threshold, the TCI state field indicates a TCI state configured in PDSCH-Config of the scheduled cell.</a:t>
            </a:r>
            <a:endParaRPr kumimoji="1" lang="en-US" altLang="ja-JP" sz="2000" dirty="0"/>
          </a:p>
          <a:p>
            <a:r>
              <a:rPr kumimoji="1" lang="en-US" altLang="ja-JP" sz="2000" strike="sngStrike" dirty="0"/>
              <a:t>TCI Option 1: If the scheduling timing offset is smaller than the threshold, or if </a:t>
            </a:r>
            <a:r>
              <a:rPr lang="en-US" altLang="ja-JP" sz="2000" strike="sngStrike" dirty="0" err="1"/>
              <a:t>tci-PresentInDCI</a:t>
            </a:r>
            <a:r>
              <a:rPr lang="en-US" altLang="ja-JP" sz="2000" strike="sngStrike" dirty="0"/>
              <a:t> is not enabled for DCI format 1_1, the </a:t>
            </a:r>
            <a:r>
              <a:rPr kumimoji="1" lang="en-US" altLang="ja-JP" sz="2000" strike="sngStrike" dirty="0"/>
              <a:t>default QCL assumption for PDSCH in case of cross-carrier scheduling is based on dummy CORESET configured in the active BWP of the scheduled cell</a:t>
            </a:r>
          </a:p>
          <a:p>
            <a:pPr lvl="1"/>
            <a:r>
              <a:rPr lang="en-US" altLang="ja-JP" sz="1600" strike="sngStrike" dirty="0"/>
              <a:t>Samsung, Qualcomm, ZTE, LG, </a:t>
            </a:r>
          </a:p>
          <a:p>
            <a:r>
              <a:rPr lang="en-US" altLang="ja-JP" sz="2000" strike="sngStrike" dirty="0"/>
              <a:t>TCI Option 2: If the scheduling timing offset is smaller than the threshold , or if </a:t>
            </a:r>
            <a:r>
              <a:rPr lang="en-US" altLang="ja-JP" sz="2000" strike="sngStrike" dirty="0" err="1"/>
              <a:t>tci-PresentInDCI</a:t>
            </a:r>
            <a:r>
              <a:rPr lang="en-US" altLang="ja-JP" sz="2000" strike="sngStrike" dirty="0"/>
              <a:t> is not enabled for DCI format 1_1, default QCL assumption for PDSCH in case of cross-carrier scheduling is based on the TCI-state with the lowest ID applicable to PDSCH in the active BWP of the scheduled cell</a:t>
            </a:r>
          </a:p>
          <a:p>
            <a:pPr lvl="1"/>
            <a:r>
              <a:rPr lang="en-US" altLang="ja-JP" sz="1600" strike="sngStrike" dirty="0"/>
              <a:t>Nokia, NSB, ZTE, Fujitsu, </a:t>
            </a:r>
          </a:p>
          <a:p>
            <a:r>
              <a:rPr kumimoji="1" lang="en-US" altLang="ja-JP" sz="2000" dirty="0"/>
              <a:t>TCI Option 3: </a:t>
            </a:r>
            <a:r>
              <a:rPr lang="en-US" altLang="ja-JP" sz="2000" dirty="0"/>
              <a:t>For cross-carrier scheduling with </a:t>
            </a:r>
            <a:r>
              <a:rPr lang="en-US" altLang="ja-JP" sz="2000" dirty="0" err="1"/>
              <a:t>tci-PresentInDCI</a:t>
            </a:r>
            <a:r>
              <a:rPr lang="en-US" altLang="ja-JP" sz="2000" dirty="0"/>
              <a:t> being enabled for a DCI format 1_1, or if </a:t>
            </a:r>
            <a:r>
              <a:rPr lang="en-US" altLang="ja-JP" sz="2000" dirty="0" err="1"/>
              <a:t>tci-PresentInDCI</a:t>
            </a:r>
            <a:r>
              <a:rPr lang="en-US" altLang="ja-JP" sz="2000" dirty="0"/>
              <a:t> is not enabled for DCI format 1_1, the scheduling timing offset cannot be smaller than the threshold</a:t>
            </a:r>
          </a:p>
          <a:p>
            <a:pPr lvl="1"/>
            <a:r>
              <a:rPr kumimoji="1" lang="en-US" altLang="ja-JP" sz="1600" dirty="0" err="1"/>
              <a:t>Tci-PresentInDCI</a:t>
            </a:r>
            <a:r>
              <a:rPr kumimoji="1" lang="en-US" altLang="ja-JP" sz="1600" dirty="0"/>
              <a:t> has to be always enabled for cross-carrier scheduling</a:t>
            </a:r>
          </a:p>
          <a:p>
            <a:pPr lvl="1"/>
            <a:r>
              <a:rPr kumimoji="1" lang="en-US" altLang="ja-JP" sz="1600" dirty="0"/>
              <a:t>Nokia, </a:t>
            </a:r>
            <a:r>
              <a:rPr lang="en-US" altLang="ja-JP" sz="1600" dirty="0"/>
              <a:t>NSB, </a:t>
            </a:r>
            <a:r>
              <a:rPr kumimoji="1" lang="en-US" altLang="ja-JP" sz="1600" dirty="0"/>
              <a:t>Qualcomm, Fujitsu, DCM, LG, Huawei, Ericsson, Sharp, 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347964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7096936-AFF5-4BEA-8937-FD0980F55B11}"/>
              </a:ext>
            </a:extLst>
          </p:cNvPr>
          <p:cNvSpPr txBox="1"/>
          <p:nvPr/>
        </p:nvSpPr>
        <p:spPr>
          <a:xfrm>
            <a:off x="756222" y="2996952"/>
            <a:ext cx="85706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/>
              <a:t>Proposals for search space configuration</a:t>
            </a:r>
            <a:br>
              <a:rPr kumimoji="1" lang="en-US" altLang="ja-JP" sz="4000" dirty="0"/>
            </a:br>
            <a:r>
              <a:rPr kumimoji="1" lang="en-US" altLang="ja-JP" sz="4000" dirty="0"/>
              <a:t>for cross-carrier scheduling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4810076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6227A2-BBC5-4B95-9921-260A88C56E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106F889-7EAD-40EC-A656-E50A6E58B2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Clarified solution 1-1</a:t>
            </a:r>
          </a:p>
          <a:p>
            <a:r>
              <a:rPr lang="en-US" altLang="ja-JP" dirty="0"/>
              <a:t>Clarified solution 1-3</a:t>
            </a:r>
            <a:endParaRPr kumimoji="1" lang="en-US" altLang="ja-JP" dirty="0"/>
          </a:p>
          <a:p>
            <a:r>
              <a:rPr lang="en-US" altLang="ja-JP" dirty="0"/>
              <a:t>Clarified solution 2-A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585731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B802882-037E-4B2A-92AE-10B19ABD2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Clarified solution 1-1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B229F29-EDBF-4B8F-BAD5-715AE1D422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Number of candidates configured in search-space in scheduled cell apply to the search-space of the same index in scheduling cell. </a:t>
            </a:r>
            <a:r>
              <a:rPr lang="en-US" altLang="ja-JP" dirty="0" err="1"/>
              <a:t>gNB</a:t>
            </a:r>
            <a:r>
              <a:rPr lang="en-US" altLang="ja-JP" dirty="0"/>
              <a:t> is not allowed to configure the same index of SS in different BWPs of scheduled cell</a:t>
            </a:r>
          </a:p>
          <a:p>
            <a:pPr lvl="1"/>
            <a:r>
              <a:rPr lang="en-US" altLang="ja-JP" dirty="0"/>
              <a:t>Note: If only one BWP is configured on scheduled cell, then number of  cross-carrier search-spaces is limited to 10 instead of 40</a:t>
            </a:r>
          </a:p>
          <a:p>
            <a:pPr lvl="1"/>
            <a:r>
              <a:rPr lang="en-US" altLang="ja-JP" dirty="0" err="1"/>
              <a:t>noOfCandidates</a:t>
            </a:r>
            <a:r>
              <a:rPr lang="en-US" altLang="ja-JP" dirty="0"/>
              <a:t> in SS set(s) of active BWP of the scheduled cell(s) is applied to the corresponding SS set(s) of active BWP of the scheduling cell(s)</a:t>
            </a:r>
          </a:p>
          <a:p>
            <a:pPr lvl="1"/>
            <a:r>
              <a:rPr lang="en-US" altLang="ja-JP" dirty="0"/>
              <a:t>Note: this is the original RAN1 solution and concerns of RAN2 has been addressed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075080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A4EE817-15AF-4A4D-A7E5-A5184E512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Clarified solution 1-1</a:t>
            </a:r>
            <a:endParaRPr kumimoji="1" lang="ja-JP" altLang="en-US" dirty="0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097EB69C-3C41-4CD7-92D2-DBB86E330DAD}"/>
              </a:ext>
            </a:extLst>
          </p:cNvPr>
          <p:cNvSpPr/>
          <p:nvPr/>
        </p:nvSpPr>
        <p:spPr>
          <a:xfrm>
            <a:off x="2207568" y="2348880"/>
            <a:ext cx="3024336" cy="141056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3DE99C68-0BE1-46FC-8A92-8DF657E4E0D5}"/>
              </a:ext>
            </a:extLst>
          </p:cNvPr>
          <p:cNvSpPr/>
          <p:nvPr/>
        </p:nvSpPr>
        <p:spPr>
          <a:xfrm>
            <a:off x="2207568" y="4451176"/>
            <a:ext cx="3024336" cy="141056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6C617389-2779-4F83-BBC1-23B2DFAB9B21}"/>
              </a:ext>
            </a:extLst>
          </p:cNvPr>
          <p:cNvSpPr/>
          <p:nvPr/>
        </p:nvSpPr>
        <p:spPr>
          <a:xfrm>
            <a:off x="7032104" y="2348880"/>
            <a:ext cx="3024336" cy="141056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011EA8B0-AE3E-4CA9-9E72-2340C0CF1E88}"/>
              </a:ext>
            </a:extLst>
          </p:cNvPr>
          <p:cNvSpPr/>
          <p:nvPr/>
        </p:nvSpPr>
        <p:spPr>
          <a:xfrm>
            <a:off x="7032104" y="4451176"/>
            <a:ext cx="3024336" cy="141056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07C6C495-85AD-4E27-951D-8E452BE8C489}"/>
              </a:ext>
            </a:extLst>
          </p:cNvPr>
          <p:cNvSpPr/>
          <p:nvPr/>
        </p:nvSpPr>
        <p:spPr>
          <a:xfrm>
            <a:off x="2711624" y="2550108"/>
            <a:ext cx="2016224" cy="44684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#1</a:t>
            </a:r>
            <a:endParaRPr kumimoji="1" lang="ja-JP" altLang="en-US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A3279E31-BEB1-4310-BC72-1C9D8ACF6D47}"/>
              </a:ext>
            </a:extLst>
          </p:cNvPr>
          <p:cNvSpPr/>
          <p:nvPr/>
        </p:nvSpPr>
        <p:spPr>
          <a:xfrm>
            <a:off x="2711624" y="3140968"/>
            <a:ext cx="2016224" cy="44684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#2</a:t>
            </a:r>
            <a:endParaRPr kumimoji="1" lang="ja-JP" altLang="en-US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9BC728E6-1568-42CE-B588-49A55FDC087A}"/>
              </a:ext>
            </a:extLst>
          </p:cNvPr>
          <p:cNvSpPr/>
          <p:nvPr/>
        </p:nvSpPr>
        <p:spPr>
          <a:xfrm>
            <a:off x="2711624" y="4653136"/>
            <a:ext cx="2016224" cy="44684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#3</a:t>
            </a:r>
            <a:endParaRPr kumimoji="1" lang="ja-JP" altLang="en-US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7040ECE-DC1D-4928-A554-AF2BF525499C}"/>
              </a:ext>
            </a:extLst>
          </p:cNvPr>
          <p:cNvSpPr/>
          <p:nvPr/>
        </p:nvSpPr>
        <p:spPr>
          <a:xfrm>
            <a:off x="2711624" y="5243996"/>
            <a:ext cx="2016224" cy="44684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#4</a:t>
            </a:r>
            <a:endParaRPr kumimoji="1" lang="ja-JP" altLang="en-US" dirty="0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E2B30350-C997-4D07-A96C-05A3F574B897}"/>
              </a:ext>
            </a:extLst>
          </p:cNvPr>
          <p:cNvSpPr/>
          <p:nvPr/>
        </p:nvSpPr>
        <p:spPr>
          <a:xfrm>
            <a:off x="7608168" y="2564904"/>
            <a:ext cx="2016224" cy="4468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#1</a:t>
            </a:r>
            <a:endParaRPr kumimoji="1" lang="ja-JP" altLang="en-US" dirty="0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BEBFCB05-CEFD-4FCA-82A5-8374F1695CB5}"/>
              </a:ext>
            </a:extLst>
          </p:cNvPr>
          <p:cNvSpPr/>
          <p:nvPr/>
        </p:nvSpPr>
        <p:spPr>
          <a:xfrm>
            <a:off x="7608168" y="3155764"/>
            <a:ext cx="2016224" cy="4468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#2</a:t>
            </a:r>
            <a:endParaRPr kumimoji="1" lang="ja-JP" altLang="en-US" dirty="0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C7264F4-C0EB-47CC-A4E2-2AAB410E3CC8}"/>
              </a:ext>
            </a:extLst>
          </p:cNvPr>
          <p:cNvSpPr/>
          <p:nvPr/>
        </p:nvSpPr>
        <p:spPr>
          <a:xfrm>
            <a:off x="7608168" y="4667932"/>
            <a:ext cx="2016224" cy="4468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#2</a:t>
            </a:r>
            <a:endParaRPr kumimoji="1" lang="ja-JP" altLang="en-US" dirty="0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9946B1B0-3E5D-4326-B402-5684F378AF5A}"/>
              </a:ext>
            </a:extLst>
          </p:cNvPr>
          <p:cNvSpPr/>
          <p:nvPr/>
        </p:nvSpPr>
        <p:spPr>
          <a:xfrm>
            <a:off x="7608168" y="5258792"/>
            <a:ext cx="2016224" cy="4468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#4</a:t>
            </a:r>
            <a:endParaRPr kumimoji="1" lang="ja-JP" altLang="en-US" dirty="0"/>
          </a:p>
        </p:txBody>
      </p: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41E21E7F-3C86-4540-8544-F87A59D3EBC1}"/>
              </a:ext>
            </a:extLst>
          </p:cNvPr>
          <p:cNvCxnSpPr>
            <a:stCxn id="10" idx="3"/>
            <a:endCxn id="14" idx="1"/>
          </p:cNvCxnSpPr>
          <p:nvPr/>
        </p:nvCxnSpPr>
        <p:spPr>
          <a:xfrm>
            <a:off x="4727848" y="2773530"/>
            <a:ext cx="2880320" cy="14796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55838516-0717-4AF1-811B-5B71B8A6A767}"/>
              </a:ext>
            </a:extLst>
          </p:cNvPr>
          <p:cNvCxnSpPr>
            <a:cxnSpLocks/>
            <a:stCxn id="11" idx="3"/>
            <a:endCxn id="15" idx="1"/>
          </p:cNvCxnSpPr>
          <p:nvPr/>
        </p:nvCxnSpPr>
        <p:spPr>
          <a:xfrm>
            <a:off x="4727848" y="3364390"/>
            <a:ext cx="2880320" cy="14796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D85AB9C2-046E-4D49-A71B-786FE8462ACC}"/>
              </a:ext>
            </a:extLst>
          </p:cNvPr>
          <p:cNvCxnSpPr>
            <a:cxnSpLocks/>
          </p:cNvCxnSpPr>
          <p:nvPr/>
        </p:nvCxnSpPr>
        <p:spPr>
          <a:xfrm>
            <a:off x="4727848" y="4882604"/>
            <a:ext cx="2880320" cy="14796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1C724C06-B67E-470D-B5A9-B2770E623A43}"/>
              </a:ext>
            </a:extLst>
          </p:cNvPr>
          <p:cNvCxnSpPr>
            <a:cxnSpLocks/>
          </p:cNvCxnSpPr>
          <p:nvPr/>
        </p:nvCxnSpPr>
        <p:spPr>
          <a:xfrm>
            <a:off x="4727848" y="5473464"/>
            <a:ext cx="2880320" cy="14796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020EED73-98A9-4769-92BA-C6D480AC555B}"/>
              </a:ext>
            </a:extLst>
          </p:cNvPr>
          <p:cNvSpPr txBox="1"/>
          <p:nvPr/>
        </p:nvSpPr>
        <p:spPr>
          <a:xfrm>
            <a:off x="2927648" y="1772816"/>
            <a:ext cx="1577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Scheduling cell</a:t>
            </a:r>
            <a:endParaRPr kumimoji="1" lang="ja-JP" altLang="en-US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F78F61AA-FFF1-49E8-8EC1-7DD4FC1F0975}"/>
              </a:ext>
            </a:extLst>
          </p:cNvPr>
          <p:cNvSpPr txBox="1"/>
          <p:nvPr/>
        </p:nvSpPr>
        <p:spPr>
          <a:xfrm>
            <a:off x="7902700" y="1772816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Scheduled cell</a:t>
            </a:r>
            <a:endParaRPr kumimoji="1" lang="ja-JP" altLang="en-US" dirty="0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EFA711E0-4476-416F-BA0A-7096ECD8C6C9}"/>
              </a:ext>
            </a:extLst>
          </p:cNvPr>
          <p:cNvSpPr txBox="1"/>
          <p:nvPr/>
        </p:nvSpPr>
        <p:spPr>
          <a:xfrm>
            <a:off x="1127448" y="284364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BWP#1</a:t>
            </a:r>
            <a:endParaRPr kumimoji="1" lang="ja-JP" altLang="en-US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E9B5CB46-34A9-483A-8576-04A88A1EAD38}"/>
              </a:ext>
            </a:extLst>
          </p:cNvPr>
          <p:cNvSpPr txBox="1"/>
          <p:nvPr/>
        </p:nvSpPr>
        <p:spPr>
          <a:xfrm>
            <a:off x="1127448" y="500388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BWP#2</a:t>
            </a:r>
            <a:endParaRPr kumimoji="1" lang="ja-JP" altLang="en-US" dirty="0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2A018EF2-8E9C-4923-A5E6-8C821EAA8E96}"/>
              </a:ext>
            </a:extLst>
          </p:cNvPr>
          <p:cNvSpPr txBox="1"/>
          <p:nvPr/>
        </p:nvSpPr>
        <p:spPr>
          <a:xfrm>
            <a:off x="10201302" y="284364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BWP#1</a:t>
            </a:r>
            <a:endParaRPr kumimoji="1" lang="ja-JP" altLang="en-US" dirty="0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95C8D809-9DEA-4040-91E2-EC7907FA184D}"/>
              </a:ext>
            </a:extLst>
          </p:cNvPr>
          <p:cNvSpPr txBox="1"/>
          <p:nvPr/>
        </p:nvSpPr>
        <p:spPr>
          <a:xfrm>
            <a:off x="10201302" y="500388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6092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1827</TotalTime>
  <Words>1222</Words>
  <Application>Microsoft Office PowerPoint</Application>
  <PresentationFormat>ワイド画面</PresentationFormat>
  <Paragraphs>111</Paragraphs>
  <Slides>14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24" baseType="lpstr">
      <vt:lpstr>맑은 고딕</vt:lpstr>
      <vt:lpstr>ＭＳ ゴシック</vt:lpstr>
      <vt:lpstr>ＭＳ 明朝</vt:lpstr>
      <vt:lpstr>游ゴシック</vt:lpstr>
      <vt:lpstr>游ゴシック Light</vt:lpstr>
      <vt:lpstr>Arial</vt:lpstr>
      <vt:lpstr>Calibri</vt:lpstr>
      <vt:lpstr>Calibri Light</vt:lpstr>
      <vt:lpstr>Times New Roman</vt:lpstr>
      <vt:lpstr>Office Theme</vt:lpstr>
      <vt:lpstr>On search space configuration for cross-carrier scheduling</vt:lpstr>
      <vt:lpstr>Background</vt:lpstr>
      <vt:lpstr>Background</vt:lpstr>
      <vt:lpstr>PowerPoint プレゼンテーション</vt:lpstr>
      <vt:lpstr>Proposals</vt:lpstr>
      <vt:lpstr>PowerPoint プレゼンテーション</vt:lpstr>
      <vt:lpstr>Proposals</vt:lpstr>
      <vt:lpstr>Clarified solution 1-1</vt:lpstr>
      <vt:lpstr>Clarified solution 1-1</vt:lpstr>
      <vt:lpstr>Clarified solution 1-1</vt:lpstr>
      <vt:lpstr>Clarified solution 1-3</vt:lpstr>
      <vt:lpstr>Clarified solution 1-3</vt:lpstr>
      <vt:lpstr>Clarified solution 2-A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NTT DOCOMO, INC.</cp:lastModifiedBy>
  <cp:revision>112</cp:revision>
  <dcterms:created xsi:type="dcterms:W3CDTF">2018-02-28T17:03:59Z</dcterms:created>
  <dcterms:modified xsi:type="dcterms:W3CDTF">2018-11-15T02:12:47Z</dcterms:modified>
</cp:coreProperties>
</file>