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265" r:id="rId4"/>
    <p:sldId id="258" r:id="rId5"/>
    <p:sldId id="257" r:id="rId6"/>
    <p:sldId id="259" r:id="rId7"/>
    <p:sldId id="262" r:id="rId8"/>
    <p:sldId id="261" r:id="rId9"/>
    <p:sldId id="260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102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86EC81-79C2-4606-A10B-4C7A5F52FE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CD21DA-CE7F-47CE-950E-53CB45DA81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1FACDA-AC65-4F80-9F59-8261622CE1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A29C1-65AA-4E5E-9077-C787880402F3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78B997-3894-4C9B-9934-3C7C1DE9B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B8ECFE-0A79-4537-BC17-A7974C9F7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A9314-50A2-47AA-AE9E-7C8F7FEEA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423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4EB69-45D5-4213-968E-6A92FB5B1C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C123C2-5383-4C3E-A71D-5DDEA81910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76C925-1EE2-4F95-A32A-5BAA11FFF7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A29C1-65AA-4E5E-9077-C787880402F3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2771CF-60AF-45DD-B617-3C3355A43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58B4A4-B0D4-4A76-9E3A-8692BAE76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A9314-50A2-47AA-AE9E-7C8F7FEEA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770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62708A1-EBF8-4D92-B1F4-9F24DDBEC0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825756-FD12-4821-9FF0-F31F19ED25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A96E18-7A5A-4F2D-B2DB-53ACDCC2B9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A29C1-65AA-4E5E-9077-C787880402F3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CC3D97-A49D-4542-9F0C-7A406838A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487DD7-5B38-44A7-B567-41E844AB9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A9314-50A2-47AA-AE9E-7C8F7FEEA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188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FD630D-2F08-4712-91D3-560ADF206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9B7603-0F16-4786-B9F1-E08BE38D13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23204E-15DD-4574-B2F7-25B87DD124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A29C1-65AA-4E5E-9077-C787880402F3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813329-A3F5-4182-94BB-C044F1BBD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0281C4-E91C-4127-987C-999083892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A9314-50A2-47AA-AE9E-7C8F7FEEA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198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52AC4F-0CC7-45C7-849C-2F5AEBD60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6C0792-64E2-4661-BB80-9CCB4E04E4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C72879-18C2-4D26-92A5-5C11F721C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A29C1-65AA-4E5E-9077-C787880402F3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8FAD2F-0DD8-4782-AEC9-B3B376617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9D2BF-5034-4647-9D58-41727C6D1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A9314-50A2-47AA-AE9E-7C8F7FEEA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769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DE3357-3608-4807-9BCE-66DF1C61B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8E4483-898E-44B5-97B7-FA7A2EC1ED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CDBE27-5429-4444-AAB9-D582D26B0B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F057C7-88FB-48D5-B747-C66FC5D16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A29C1-65AA-4E5E-9077-C787880402F3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A0644A-A1D0-40D5-B1F2-03DD00574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2F70FD-18A9-423F-A0C6-694FBCE09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A9314-50A2-47AA-AE9E-7C8F7FEEA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082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8550ED-C496-41FD-8BF5-61519E24C7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123726-249D-437C-922A-5F512841FC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489B50-8A04-48E4-9879-D2ABCF0995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DD0F829-5499-489C-AA38-04E8911E3E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33DECC1-DDFA-4DF7-B9E3-C0D813EBA5D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EE7A68D-E7FA-4229-B57B-A98FE64BB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A29C1-65AA-4E5E-9077-C787880402F3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EFC0F1A-77FB-4601-B132-4BEB819D6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6302915-0CA0-469D-B0A0-D88EE5142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A9314-50A2-47AA-AE9E-7C8F7FEEA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637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283361-53CC-457F-92B6-6BD67DE593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907E3AE-196E-4D2C-8017-8390647C70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A29C1-65AA-4E5E-9077-C787880402F3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C303E5-2654-47A9-8B39-E4255245D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501D28-DC6F-460B-A21B-AA852ECD1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A9314-50A2-47AA-AE9E-7C8F7FEEA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64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599E80-05A7-415E-A1FB-8D7A2886F7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A29C1-65AA-4E5E-9077-C787880402F3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075ADE2-6C36-4038-84F9-567B9D1F0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F19463-4EA8-47B2-B1FD-E1DC63F8A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A9314-50A2-47AA-AE9E-7C8F7FEEA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0144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C39C5-2950-47B6-B87D-4CE263208E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781FAD-0522-4451-BE26-B392ED5938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C2A458-CD76-48CA-A08B-41E69A699C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5F9C61-7530-467F-B9F3-350112825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A29C1-65AA-4E5E-9077-C787880402F3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C00C56-5AFC-4FB3-946F-D1E48B419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6BEF59-2AA0-4B29-B60E-BBB709F9F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A9314-50A2-47AA-AE9E-7C8F7FEEA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215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B64455-BAA9-4E82-A62F-063A2459D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BBA82A1-6032-4AB0-85DD-5E7C6A161E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738A36-15AE-4585-94F9-62FDDF27B8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58DFF6-A699-4F23-9B76-2C440386A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A29C1-65AA-4E5E-9077-C787880402F3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E4C0A0-CEB6-4196-BD03-31EB3EACD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BC6EAD-8C49-474B-B52F-1DAFC7897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A9314-50A2-47AA-AE9E-7C8F7FEEA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104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4214E84-95FD-47AC-928E-7F6BF78CC3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1798EF-26F6-4B48-83D3-DB40CA6EBA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FE3D01-1D3C-4071-8365-77D6CC95BC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AA29C1-65AA-4E5E-9077-C787880402F3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CD2000-20B9-453E-A12F-21134EA7BA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8D8790-DFFC-4E9F-9AB4-F1AAE0EBB7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3A9314-50A2-47AA-AE9E-7C8F7FEEA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605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7A6CB3-B0FC-4B4B-A6A7-6E81153927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9527" y="1122363"/>
            <a:ext cx="10672997" cy="2850030"/>
          </a:xfrm>
        </p:spPr>
        <p:txBody>
          <a:bodyPr>
            <a:normAutofit fontScale="90000"/>
          </a:bodyPr>
          <a:lstStyle/>
          <a:p>
            <a:pPr algn="l"/>
            <a:r>
              <a:rPr lang="en-GB" sz="2700" b="1" dirty="0"/>
              <a:t>3GPP TSG RAN WG1 Meeting #94bis                                                              R1-1812059</a:t>
            </a:r>
            <a:br>
              <a:rPr lang="en-US" sz="2700" dirty="0"/>
            </a:br>
            <a:r>
              <a:rPr lang="en-GB" sz="2700" b="1" dirty="0"/>
              <a:t>Chengdu, China, October 8</a:t>
            </a:r>
            <a:r>
              <a:rPr lang="en-GB" sz="2700" b="1" baseline="30000" dirty="0"/>
              <a:t>th</a:t>
            </a:r>
            <a:r>
              <a:rPr lang="en-GB" sz="2700" b="1" dirty="0"/>
              <a:t> – 12</a:t>
            </a:r>
            <a:r>
              <a:rPr lang="en-GB" sz="2700" b="1" baseline="30000" dirty="0"/>
              <a:t>th</a:t>
            </a:r>
            <a:r>
              <a:rPr lang="en-GB" sz="2700" b="1" dirty="0"/>
              <a:t>, 2018</a:t>
            </a:r>
            <a:br>
              <a:rPr lang="en-US" sz="2200" b="1" dirty="0"/>
            </a:br>
            <a:br>
              <a:rPr lang="en-US" sz="2200" b="1" dirty="0"/>
            </a:br>
            <a:r>
              <a:rPr lang="en-US" sz="2200" b="1" dirty="0"/>
              <a:t>Agenda Item:     7.1.3.1</a:t>
            </a:r>
            <a:br>
              <a:rPr lang="en-US" sz="2200" b="1" dirty="0"/>
            </a:br>
            <a:r>
              <a:rPr lang="en-US" sz="2200" b="1" dirty="0"/>
              <a:t>Source:               Ericsson                  </a:t>
            </a:r>
            <a:br>
              <a:rPr lang="en-US" sz="2200" dirty="0"/>
            </a:br>
            <a:r>
              <a:rPr lang="en-US" sz="2200" b="1" dirty="0"/>
              <a:t>Document for:   Information </a:t>
            </a:r>
            <a:r>
              <a:rPr lang="en-US" sz="2200" b="1"/>
              <a:t>and Discussion</a:t>
            </a:r>
            <a:br>
              <a:rPr lang="en-US" sz="3100" b="1" dirty="0"/>
            </a:b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5860DC1-F1D3-45B1-932E-BEC7A5E1F9AA}"/>
              </a:ext>
            </a:extLst>
          </p:cNvPr>
          <p:cNvSpPr txBox="1"/>
          <p:nvPr/>
        </p:nvSpPr>
        <p:spPr>
          <a:xfrm>
            <a:off x="2758190" y="4437088"/>
            <a:ext cx="62012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/>
              <a:t>On DCI size matching</a:t>
            </a:r>
          </a:p>
        </p:txBody>
      </p:sp>
    </p:spTree>
    <p:extLst>
      <p:ext uri="{BB962C8B-B14F-4D97-AF65-F5344CB8AC3E}">
        <p14:creationId xmlns:p14="http://schemas.microsoft.com/office/powerpoint/2010/main" val="36033235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0F2F07-483E-434A-B4B5-7EF50E831E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F6E633-C6AF-458A-AD96-25BBCA2688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There are many DCI size budget check points in 38.212, in the field description, after field description and spread over DCI 0_0 and 1_0</a:t>
            </a:r>
          </a:p>
          <a:p>
            <a:endParaRPr lang="en-US" dirty="0"/>
          </a:p>
          <a:p>
            <a:r>
              <a:rPr lang="en-US" dirty="0"/>
              <a:t>It is important to have a common understanding how the size matching is performed exactly</a:t>
            </a:r>
          </a:p>
          <a:p>
            <a:pPr lvl="1"/>
            <a:r>
              <a:rPr lang="en-US" dirty="0"/>
              <a:t>Otherwise, it may result in different understanding of DCI content</a:t>
            </a:r>
          </a:p>
          <a:p>
            <a:pPr lvl="1"/>
            <a:endParaRPr lang="en-US" dirty="0"/>
          </a:p>
          <a:p>
            <a:r>
              <a:rPr lang="en-US" dirty="0"/>
              <a:t>Companies are encouraged to investigate the issue</a:t>
            </a:r>
          </a:p>
          <a:p>
            <a:endParaRPr lang="en-US" dirty="0"/>
          </a:p>
          <a:p>
            <a:r>
              <a:rPr lang="en-US" dirty="0"/>
              <a:t>The issue should be resolved at RAN1#95</a:t>
            </a:r>
          </a:p>
        </p:txBody>
      </p:sp>
    </p:spTree>
    <p:extLst>
      <p:ext uri="{BB962C8B-B14F-4D97-AF65-F5344CB8AC3E}">
        <p14:creationId xmlns:p14="http://schemas.microsoft.com/office/powerpoint/2010/main" val="3576249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864470-768D-4CA1-94AB-A9ED85CAF2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575C47-7F91-4423-8835-34FB42B607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slides below illustrate the issues</a:t>
            </a:r>
          </a:p>
        </p:txBody>
      </p:sp>
    </p:spTree>
    <p:extLst>
      <p:ext uri="{BB962C8B-B14F-4D97-AF65-F5344CB8AC3E}">
        <p14:creationId xmlns:p14="http://schemas.microsoft.com/office/powerpoint/2010/main" val="7442037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D36B7-124E-44BB-AF40-0746DE8C80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Configuration 1: </a:t>
            </a:r>
            <a:br>
              <a:rPr lang="en-US" dirty="0"/>
            </a:br>
            <a:r>
              <a:rPr lang="en-US" dirty="0"/>
              <a:t>fallback in CSS + fallback in USS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C91E31-FCD6-4A00-BF13-4BAAC40D4E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575" y="1825625"/>
            <a:ext cx="11343860" cy="4351338"/>
          </a:xfrm>
        </p:spPr>
        <p:txBody>
          <a:bodyPr/>
          <a:lstStyle/>
          <a:p>
            <a:r>
              <a:rPr lang="en-US" dirty="0"/>
              <a:t>DCI size budget is met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A09611B-C9D6-4375-B03D-5DC97A2D6F78}"/>
              </a:ext>
            </a:extLst>
          </p:cNvPr>
          <p:cNvSpPr txBox="1"/>
          <p:nvPr/>
        </p:nvSpPr>
        <p:spPr>
          <a:xfrm>
            <a:off x="2927909" y="2790735"/>
            <a:ext cx="2386744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DCI 0_0 in CSS</a:t>
            </a:r>
          </a:p>
          <a:p>
            <a:pPr algn="ctr"/>
            <a:r>
              <a:rPr lang="en-US" dirty="0"/>
              <a:t>(FD size determined by </a:t>
            </a:r>
          </a:p>
          <a:p>
            <a:pPr algn="ctr"/>
            <a:r>
              <a:rPr lang="en-US" dirty="0"/>
              <a:t>initial UL BWP)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2AF89B-ACA1-4936-ADD7-12585C6DC1BB}"/>
              </a:ext>
            </a:extLst>
          </p:cNvPr>
          <p:cNvSpPr txBox="1"/>
          <p:nvPr/>
        </p:nvSpPr>
        <p:spPr>
          <a:xfrm>
            <a:off x="6804609" y="2808309"/>
            <a:ext cx="2729658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DCI 1_0 in CSS</a:t>
            </a:r>
          </a:p>
          <a:p>
            <a:pPr algn="ctr"/>
            <a:r>
              <a:rPr lang="en-US" dirty="0"/>
              <a:t>(FD size determined by </a:t>
            </a:r>
          </a:p>
          <a:p>
            <a:pPr algn="ctr"/>
            <a:r>
              <a:rPr lang="en-US" dirty="0"/>
              <a:t>CORESET#0/initial DL BWP)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530CD93-753B-49F0-BC97-BDAB73134E5C}"/>
              </a:ext>
            </a:extLst>
          </p:cNvPr>
          <p:cNvCxnSpPr>
            <a:cxnSpLocks/>
            <a:endCxn id="5" idx="1"/>
          </p:cNvCxnSpPr>
          <p:nvPr/>
        </p:nvCxnSpPr>
        <p:spPr>
          <a:xfrm>
            <a:off x="5314653" y="3269974"/>
            <a:ext cx="1489956" cy="0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9ADDB76F-CFA4-4B04-82D9-18F2C93C65A2}"/>
              </a:ext>
            </a:extLst>
          </p:cNvPr>
          <p:cNvSpPr txBox="1"/>
          <p:nvPr/>
        </p:nvSpPr>
        <p:spPr>
          <a:xfrm>
            <a:off x="5423686" y="2854476"/>
            <a:ext cx="1270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Matched to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1989185-2693-4669-BB88-7AA7F616F32F}"/>
              </a:ext>
            </a:extLst>
          </p:cNvPr>
          <p:cNvSpPr txBox="1"/>
          <p:nvPr/>
        </p:nvSpPr>
        <p:spPr>
          <a:xfrm>
            <a:off x="2927909" y="4425156"/>
            <a:ext cx="2386744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DCI 0_0 in USS</a:t>
            </a:r>
          </a:p>
          <a:p>
            <a:pPr algn="ctr"/>
            <a:r>
              <a:rPr lang="en-US" dirty="0"/>
              <a:t>(FD size determined by </a:t>
            </a:r>
          </a:p>
          <a:p>
            <a:pPr algn="ctr"/>
            <a:r>
              <a:rPr lang="en-US" dirty="0"/>
              <a:t>active UL BWP)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0B3979B-BAF8-4E10-9251-9E3A095B28F4}"/>
              </a:ext>
            </a:extLst>
          </p:cNvPr>
          <p:cNvSpPr txBox="1"/>
          <p:nvPr/>
        </p:nvSpPr>
        <p:spPr>
          <a:xfrm>
            <a:off x="6804608" y="4425156"/>
            <a:ext cx="2729657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DCI 1_0 in USS</a:t>
            </a:r>
          </a:p>
          <a:p>
            <a:pPr algn="ctr"/>
            <a:r>
              <a:rPr lang="en-US" dirty="0"/>
              <a:t>(FD size determined by </a:t>
            </a:r>
          </a:p>
          <a:p>
            <a:pPr algn="ctr"/>
            <a:r>
              <a:rPr lang="en-US" dirty="0"/>
              <a:t>active DL BWP)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97070497-EB28-4261-9466-0E35009F9670}"/>
              </a:ext>
            </a:extLst>
          </p:cNvPr>
          <p:cNvCxnSpPr>
            <a:cxnSpLocks/>
          </p:cNvCxnSpPr>
          <p:nvPr/>
        </p:nvCxnSpPr>
        <p:spPr>
          <a:xfrm>
            <a:off x="5314653" y="4959626"/>
            <a:ext cx="1489956" cy="0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7FA97D33-DED7-4FE7-8F7E-B0676C6888C3}"/>
              </a:ext>
            </a:extLst>
          </p:cNvPr>
          <p:cNvSpPr txBox="1"/>
          <p:nvPr/>
        </p:nvSpPr>
        <p:spPr>
          <a:xfrm>
            <a:off x="5423686" y="4544128"/>
            <a:ext cx="1270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Matched to</a:t>
            </a:r>
          </a:p>
        </p:txBody>
      </p:sp>
    </p:spTree>
    <p:extLst>
      <p:ext uri="{BB962C8B-B14F-4D97-AF65-F5344CB8AC3E}">
        <p14:creationId xmlns:p14="http://schemas.microsoft.com/office/powerpoint/2010/main" val="35909623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78B59-BFE2-461C-AB44-2280B54138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Configuration 2:</a:t>
            </a:r>
            <a:br>
              <a:rPr lang="en-US" dirty="0"/>
            </a:br>
            <a:r>
              <a:rPr lang="en-US" dirty="0"/>
              <a:t>fallback in CSS + non-fallback (in USS)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92F72E-8CD3-4472-BA0F-2621CB3C42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dirty="0"/>
              <a:t>DCI size budget is met</a:t>
            </a:r>
          </a:p>
          <a:p>
            <a:pPr lvl="1"/>
            <a:r>
              <a:rPr lang="en-US" dirty="0"/>
              <a:t>Corner case: 0_1 in USS and 1_1 in USS happen to be of the same size =&gt; 2 DCI sizes</a:t>
            </a:r>
          </a:p>
          <a:p>
            <a:pPr lvl="1"/>
            <a:r>
              <a:rPr lang="en-US" dirty="0"/>
              <a:t>In general: 0_1 in USS and 1_1 in USS have different sizes =&gt; 3 DCI sizes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1EE461-62E2-4672-9BA2-A0A86677DD26}"/>
              </a:ext>
            </a:extLst>
          </p:cNvPr>
          <p:cNvSpPr txBox="1"/>
          <p:nvPr/>
        </p:nvSpPr>
        <p:spPr>
          <a:xfrm>
            <a:off x="343735" y="4255247"/>
            <a:ext cx="2386744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DCI 0_0 in CSS</a:t>
            </a:r>
          </a:p>
          <a:p>
            <a:pPr algn="ctr"/>
            <a:r>
              <a:rPr lang="en-US" dirty="0"/>
              <a:t>(FD size determined by </a:t>
            </a:r>
          </a:p>
          <a:p>
            <a:pPr algn="ctr"/>
            <a:r>
              <a:rPr lang="en-US" dirty="0"/>
              <a:t>initial UL BWP)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4A6F63-91C6-4B07-90C2-7E1151451700}"/>
              </a:ext>
            </a:extLst>
          </p:cNvPr>
          <p:cNvSpPr txBox="1"/>
          <p:nvPr/>
        </p:nvSpPr>
        <p:spPr>
          <a:xfrm>
            <a:off x="4220435" y="4272821"/>
            <a:ext cx="2729658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DCI 1_0 in CSS</a:t>
            </a:r>
          </a:p>
          <a:p>
            <a:pPr algn="ctr"/>
            <a:r>
              <a:rPr lang="en-US" dirty="0"/>
              <a:t>(FD size determined by </a:t>
            </a:r>
          </a:p>
          <a:p>
            <a:pPr algn="ctr"/>
            <a:r>
              <a:rPr lang="en-US" dirty="0"/>
              <a:t>CORESET#0/initial DL BWP)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C2FE94-1815-4105-A8E8-89372F2B59E2}"/>
              </a:ext>
            </a:extLst>
          </p:cNvPr>
          <p:cNvSpPr txBox="1"/>
          <p:nvPr/>
        </p:nvSpPr>
        <p:spPr>
          <a:xfrm>
            <a:off x="7828568" y="4255247"/>
            <a:ext cx="1550424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algn="ctr"/>
            <a:endParaRPr lang="en-US" dirty="0"/>
          </a:p>
          <a:p>
            <a:pPr algn="ctr"/>
            <a:r>
              <a:rPr lang="en-US" dirty="0"/>
              <a:t>DCI 0_1 in USS</a:t>
            </a:r>
          </a:p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8FDD2F9-DAFD-4465-ADC4-2D215C681803}"/>
              </a:ext>
            </a:extLst>
          </p:cNvPr>
          <p:cNvSpPr txBox="1"/>
          <p:nvPr/>
        </p:nvSpPr>
        <p:spPr>
          <a:xfrm>
            <a:off x="10324345" y="4255247"/>
            <a:ext cx="1550424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algn="ctr"/>
            <a:endParaRPr lang="en-US" dirty="0"/>
          </a:p>
          <a:p>
            <a:pPr algn="ctr"/>
            <a:r>
              <a:rPr lang="en-US" dirty="0"/>
              <a:t>DCI 1_1 in USS</a:t>
            </a:r>
          </a:p>
          <a:p>
            <a:pPr algn="ctr"/>
            <a:endParaRPr lang="en-US" dirty="0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00765546-914A-4E4B-8F1F-E56852C84816}"/>
              </a:ext>
            </a:extLst>
          </p:cNvPr>
          <p:cNvCxnSpPr>
            <a:cxnSpLocks/>
            <a:endCxn id="5" idx="1"/>
          </p:cNvCxnSpPr>
          <p:nvPr/>
        </p:nvCxnSpPr>
        <p:spPr>
          <a:xfrm>
            <a:off x="2730479" y="4734486"/>
            <a:ext cx="1489956" cy="0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2B03C709-9CDE-4AFA-826C-91ED31D44263}"/>
              </a:ext>
            </a:extLst>
          </p:cNvPr>
          <p:cNvSpPr txBox="1"/>
          <p:nvPr/>
        </p:nvSpPr>
        <p:spPr>
          <a:xfrm>
            <a:off x="2839512" y="4318988"/>
            <a:ext cx="1270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Matched to</a:t>
            </a:r>
          </a:p>
        </p:txBody>
      </p:sp>
    </p:spTree>
    <p:extLst>
      <p:ext uri="{BB962C8B-B14F-4D97-AF65-F5344CB8AC3E}">
        <p14:creationId xmlns:p14="http://schemas.microsoft.com/office/powerpoint/2010/main" val="33962735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D36B7-124E-44BB-AF40-0746DE8C80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Configuration 3</a:t>
            </a:r>
            <a:br>
              <a:rPr lang="en-US" sz="3600" dirty="0"/>
            </a:br>
            <a:r>
              <a:rPr lang="en-US" sz="3600" dirty="0"/>
              <a:t>fallback in CSS + fallback in USS + non-fallback (in USS)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A09611B-C9D6-4375-B03D-5DC97A2D6F78}"/>
              </a:ext>
            </a:extLst>
          </p:cNvPr>
          <p:cNvSpPr txBox="1"/>
          <p:nvPr/>
        </p:nvSpPr>
        <p:spPr>
          <a:xfrm>
            <a:off x="330483" y="3429000"/>
            <a:ext cx="2386744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DCI 0_0 in CSS</a:t>
            </a:r>
          </a:p>
          <a:p>
            <a:pPr algn="ctr"/>
            <a:r>
              <a:rPr lang="en-US" dirty="0"/>
              <a:t>(FD size determined by </a:t>
            </a:r>
          </a:p>
          <a:p>
            <a:pPr algn="ctr"/>
            <a:r>
              <a:rPr lang="en-US" dirty="0"/>
              <a:t>initial UL BWP)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2AF89B-ACA1-4936-ADD7-12585C6DC1BB}"/>
              </a:ext>
            </a:extLst>
          </p:cNvPr>
          <p:cNvSpPr txBox="1"/>
          <p:nvPr/>
        </p:nvSpPr>
        <p:spPr>
          <a:xfrm>
            <a:off x="4207183" y="3446574"/>
            <a:ext cx="2729658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DCI 1_0 in CSS</a:t>
            </a:r>
          </a:p>
          <a:p>
            <a:pPr algn="ctr"/>
            <a:r>
              <a:rPr lang="en-US" dirty="0"/>
              <a:t>(FD size determined by </a:t>
            </a:r>
          </a:p>
          <a:p>
            <a:pPr algn="ctr"/>
            <a:r>
              <a:rPr lang="en-US" dirty="0"/>
              <a:t>CORESET#0/initial DL BWP)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92551B-EF4F-46BC-93AA-E94701237599}"/>
              </a:ext>
            </a:extLst>
          </p:cNvPr>
          <p:cNvSpPr txBox="1"/>
          <p:nvPr/>
        </p:nvSpPr>
        <p:spPr>
          <a:xfrm>
            <a:off x="7815316" y="3429000"/>
            <a:ext cx="1550424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algn="ctr"/>
            <a:endParaRPr lang="en-US" dirty="0"/>
          </a:p>
          <a:p>
            <a:pPr algn="ctr"/>
            <a:r>
              <a:rPr lang="en-US" dirty="0"/>
              <a:t>DCI 0_1 in USS</a:t>
            </a:r>
          </a:p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9183D8-87AA-4C7A-83EB-FD46B4C24B82}"/>
              </a:ext>
            </a:extLst>
          </p:cNvPr>
          <p:cNvSpPr txBox="1"/>
          <p:nvPr/>
        </p:nvSpPr>
        <p:spPr>
          <a:xfrm>
            <a:off x="10311093" y="3429000"/>
            <a:ext cx="1550424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algn="ctr"/>
            <a:endParaRPr lang="en-US" dirty="0"/>
          </a:p>
          <a:p>
            <a:pPr algn="ctr"/>
            <a:r>
              <a:rPr lang="en-US" dirty="0"/>
              <a:t>DCI 1_1 in USS</a:t>
            </a:r>
          </a:p>
          <a:p>
            <a:pPr algn="ctr"/>
            <a:endParaRPr lang="en-US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530CD93-753B-49F0-BC97-BDAB73134E5C}"/>
              </a:ext>
            </a:extLst>
          </p:cNvPr>
          <p:cNvCxnSpPr>
            <a:cxnSpLocks/>
            <a:endCxn id="5" idx="1"/>
          </p:cNvCxnSpPr>
          <p:nvPr/>
        </p:nvCxnSpPr>
        <p:spPr>
          <a:xfrm>
            <a:off x="2717227" y="3908239"/>
            <a:ext cx="1489956" cy="0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9ADDB76F-CFA4-4B04-82D9-18F2C93C65A2}"/>
              </a:ext>
            </a:extLst>
          </p:cNvPr>
          <p:cNvSpPr txBox="1"/>
          <p:nvPr/>
        </p:nvSpPr>
        <p:spPr>
          <a:xfrm>
            <a:off x="2826260" y="3492741"/>
            <a:ext cx="1270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Matched to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1989185-2693-4669-BB88-7AA7F616F32F}"/>
              </a:ext>
            </a:extLst>
          </p:cNvPr>
          <p:cNvSpPr txBox="1"/>
          <p:nvPr/>
        </p:nvSpPr>
        <p:spPr>
          <a:xfrm>
            <a:off x="330483" y="4986209"/>
            <a:ext cx="2386744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DCI 0_0 in USS</a:t>
            </a:r>
          </a:p>
          <a:p>
            <a:pPr algn="ctr"/>
            <a:r>
              <a:rPr lang="en-US" dirty="0"/>
              <a:t>(FD size determined by </a:t>
            </a:r>
          </a:p>
          <a:p>
            <a:pPr algn="ctr"/>
            <a:r>
              <a:rPr lang="en-US" dirty="0"/>
              <a:t>active UL BWP)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0B3979B-BAF8-4E10-9251-9E3A095B28F4}"/>
              </a:ext>
            </a:extLst>
          </p:cNvPr>
          <p:cNvSpPr txBox="1"/>
          <p:nvPr/>
        </p:nvSpPr>
        <p:spPr>
          <a:xfrm>
            <a:off x="4207182" y="4986209"/>
            <a:ext cx="2729657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DCI 1_0 in USS</a:t>
            </a:r>
          </a:p>
          <a:p>
            <a:pPr algn="ctr"/>
            <a:r>
              <a:rPr lang="en-US" dirty="0"/>
              <a:t>(FD size determined by </a:t>
            </a:r>
          </a:p>
          <a:p>
            <a:pPr algn="ctr"/>
            <a:r>
              <a:rPr lang="en-US" dirty="0"/>
              <a:t>active DL BWP)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F0F376C3-C485-4842-BFF3-376E7ECFE9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to size match in this configuration?</a:t>
            </a:r>
          </a:p>
        </p:txBody>
      </p:sp>
    </p:spTree>
    <p:extLst>
      <p:ext uri="{BB962C8B-B14F-4D97-AF65-F5344CB8AC3E}">
        <p14:creationId xmlns:p14="http://schemas.microsoft.com/office/powerpoint/2010/main" val="31378444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D36B7-124E-44BB-AF40-0746DE8C80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Configuration 3-A:</a:t>
            </a:r>
            <a:br>
              <a:rPr lang="en-US" sz="3600" dirty="0"/>
            </a:br>
            <a:r>
              <a:rPr lang="en-US" sz="3600" dirty="0"/>
              <a:t>fallback in CSS + fallback in USS + non-fallback (in USS)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C91E31-FCD6-4A00-BF13-4BAAC40D4E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DCI size budget is met in corner cases</a:t>
            </a:r>
          </a:p>
          <a:p>
            <a:pPr lvl="1"/>
            <a:r>
              <a:rPr lang="en-US" dirty="0"/>
              <a:t>Trigger size match (if any) between 0_0 and 1_0 in USS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A09611B-C9D6-4375-B03D-5DC97A2D6F78}"/>
              </a:ext>
            </a:extLst>
          </p:cNvPr>
          <p:cNvSpPr txBox="1"/>
          <p:nvPr/>
        </p:nvSpPr>
        <p:spPr>
          <a:xfrm>
            <a:off x="330483" y="3429000"/>
            <a:ext cx="2386744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DCI 0_0 in CSS</a:t>
            </a:r>
          </a:p>
          <a:p>
            <a:pPr algn="ctr"/>
            <a:r>
              <a:rPr lang="en-US" dirty="0"/>
              <a:t>(FD size determined by </a:t>
            </a:r>
          </a:p>
          <a:p>
            <a:pPr algn="ctr"/>
            <a:r>
              <a:rPr lang="en-US" dirty="0"/>
              <a:t>initial UL BWP)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2AF89B-ACA1-4936-ADD7-12585C6DC1BB}"/>
              </a:ext>
            </a:extLst>
          </p:cNvPr>
          <p:cNvSpPr txBox="1"/>
          <p:nvPr/>
        </p:nvSpPr>
        <p:spPr>
          <a:xfrm>
            <a:off x="4207183" y="3446574"/>
            <a:ext cx="2729658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DCI 1_0 in CSS</a:t>
            </a:r>
          </a:p>
          <a:p>
            <a:pPr algn="ctr"/>
            <a:r>
              <a:rPr lang="en-US" dirty="0"/>
              <a:t>(FD size determined by </a:t>
            </a:r>
          </a:p>
          <a:p>
            <a:pPr algn="ctr"/>
            <a:r>
              <a:rPr lang="en-US" dirty="0"/>
              <a:t>CORESET#0/initial DL BWP)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92551B-EF4F-46BC-93AA-E94701237599}"/>
              </a:ext>
            </a:extLst>
          </p:cNvPr>
          <p:cNvSpPr txBox="1"/>
          <p:nvPr/>
        </p:nvSpPr>
        <p:spPr>
          <a:xfrm>
            <a:off x="7815316" y="3429000"/>
            <a:ext cx="1550424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algn="ctr"/>
            <a:endParaRPr lang="en-US" dirty="0"/>
          </a:p>
          <a:p>
            <a:pPr algn="ctr"/>
            <a:r>
              <a:rPr lang="en-US" dirty="0"/>
              <a:t>DCI 0_1 in USS</a:t>
            </a:r>
          </a:p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9183D8-87AA-4C7A-83EB-FD46B4C24B82}"/>
              </a:ext>
            </a:extLst>
          </p:cNvPr>
          <p:cNvSpPr txBox="1"/>
          <p:nvPr/>
        </p:nvSpPr>
        <p:spPr>
          <a:xfrm>
            <a:off x="10311093" y="3429000"/>
            <a:ext cx="1550424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algn="ctr"/>
            <a:endParaRPr lang="en-US" dirty="0"/>
          </a:p>
          <a:p>
            <a:pPr algn="ctr"/>
            <a:r>
              <a:rPr lang="en-US" dirty="0"/>
              <a:t>DCI 1_1 in USS</a:t>
            </a:r>
          </a:p>
          <a:p>
            <a:pPr algn="ctr"/>
            <a:endParaRPr lang="en-US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530CD93-753B-49F0-BC97-BDAB73134E5C}"/>
              </a:ext>
            </a:extLst>
          </p:cNvPr>
          <p:cNvCxnSpPr>
            <a:cxnSpLocks/>
            <a:endCxn id="5" idx="1"/>
          </p:cNvCxnSpPr>
          <p:nvPr/>
        </p:nvCxnSpPr>
        <p:spPr>
          <a:xfrm>
            <a:off x="2717227" y="3908239"/>
            <a:ext cx="1489956" cy="0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9ADDB76F-CFA4-4B04-82D9-18F2C93C65A2}"/>
              </a:ext>
            </a:extLst>
          </p:cNvPr>
          <p:cNvSpPr txBox="1"/>
          <p:nvPr/>
        </p:nvSpPr>
        <p:spPr>
          <a:xfrm>
            <a:off x="2826260" y="3492741"/>
            <a:ext cx="1270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Matched to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1989185-2693-4669-BB88-7AA7F616F32F}"/>
              </a:ext>
            </a:extLst>
          </p:cNvPr>
          <p:cNvSpPr txBox="1"/>
          <p:nvPr/>
        </p:nvSpPr>
        <p:spPr>
          <a:xfrm>
            <a:off x="330483" y="4986209"/>
            <a:ext cx="2386744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DCI 0_0 in USS</a:t>
            </a:r>
          </a:p>
          <a:p>
            <a:pPr algn="ctr"/>
            <a:r>
              <a:rPr lang="en-US" dirty="0"/>
              <a:t>(FD size determined by </a:t>
            </a:r>
          </a:p>
          <a:p>
            <a:pPr algn="ctr"/>
            <a:r>
              <a:rPr lang="en-US" dirty="0"/>
              <a:t>active UL BWP)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0B3979B-BAF8-4E10-9251-9E3A095B28F4}"/>
              </a:ext>
            </a:extLst>
          </p:cNvPr>
          <p:cNvSpPr txBox="1"/>
          <p:nvPr/>
        </p:nvSpPr>
        <p:spPr>
          <a:xfrm>
            <a:off x="4207182" y="4986209"/>
            <a:ext cx="2729657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DCI 1_0 in USS</a:t>
            </a:r>
          </a:p>
          <a:p>
            <a:pPr algn="ctr"/>
            <a:r>
              <a:rPr lang="en-US" dirty="0"/>
              <a:t>(FD size determined by </a:t>
            </a:r>
          </a:p>
          <a:p>
            <a:pPr algn="ctr"/>
            <a:r>
              <a:rPr lang="en-US" dirty="0"/>
              <a:t>active DL BWP)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0D955B2B-6566-4635-BC6D-288F0DE40695}"/>
              </a:ext>
            </a:extLst>
          </p:cNvPr>
          <p:cNvCxnSpPr>
            <a:cxnSpLocks/>
          </p:cNvCxnSpPr>
          <p:nvPr/>
        </p:nvCxnSpPr>
        <p:spPr>
          <a:xfrm>
            <a:off x="2717227" y="5481219"/>
            <a:ext cx="1489956" cy="0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68C7616E-2EF5-406D-8758-DC0527B53CD7}"/>
              </a:ext>
            </a:extLst>
          </p:cNvPr>
          <p:cNvSpPr txBox="1"/>
          <p:nvPr/>
        </p:nvSpPr>
        <p:spPr>
          <a:xfrm>
            <a:off x="2826260" y="5065721"/>
            <a:ext cx="1270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Matched to</a:t>
            </a:r>
          </a:p>
        </p:txBody>
      </p:sp>
    </p:spTree>
    <p:extLst>
      <p:ext uri="{BB962C8B-B14F-4D97-AF65-F5344CB8AC3E}">
        <p14:creationId xmlns:p14="http://schemas.microsoft.com/office/powerpoint/2010/main" val="34458779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D36B7-124E-44BB-AF40-0746DE8C80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Configuration 3-B:</a:t>
            </a:r>
            <a:br>
              <a:rPr lang="en-US" sz="3600" dirty="0"/>
            </a:br>
            <a:r>
              <a:rPr lang="en-US" sz="3600" dirty="0"/>
              <a:t>fallback in CSS + fallback in USS + non-fallback (in USS)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C91E31-FCD6-4A00-BF13-4BAAC40D4E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DCI size budget is </a:t>
            </a:r>
            <a:r>
              <a:rPr lang="en-US" dirty="0">
                <a:solidFill>
                  <a:srgbClr val="FF0000"/>
                </a:solidFill>
              </a:rPr>
              <a:t>not met </a:t>
            </a:r>
            <a:r>
              <a:rPr lang="en-US" dirty="0"/>
              <a:t>in general</a:t>
            </a:r>
          </a:p>
          <a:p>
            <a:pPr lvl="1"/>
            <a:r>
              <a:rPr lang="en-US" dirty="0"/>
              <a:t>Corner case: 0_1 and 1_1 are the same</a:t>
            </a:r>
          </a:p>
          <a:p>
            <a:pPr lvl="2"/>
            <a:r>
              <a:rPr lang="en-US" dirty="0"/>
              <a:t>If 0_0 and 1_0 happen to be the same =&gt; No problem (covered by the previous slide)</a:t>
            </a:r>
          </a:p>
          <a:p>
            <a:pPr lvl="2"/>
            <a:r>
              <a:rPr lang="en-US" dirty="0"/>
              <a:t>Else, mechanism in the next slide is triggered</a:t>
            </a:r>
          </a:p>
          <a:p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7522EBB-3C5A-4023-84B5-52C8812B4A98}"/>
              </a:ext>
            </a:extLst>
          </p:cNvPr>
          <p:cNvSpPr txBox="1"/>
          <p:nvPr/>
        </p:nvSpPr>
        <p:spPr>
          <a:xfrm>
            <a:off x="330483" y="3831361"/>
            <a:ext cx="2386744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DCI 0_0 in CSS</a:t>
            </a:r>
          </a:p>
          <a:p>
            <a:pPr algn="ctr"/>
            <a:r>
              <a:rPr lang="en-US" dirty="0"/>
              <a:t>(FD size determined by </a:t>
            </a:r>
          </a:p>
          <a:p>
            <a:pPr algn="ctr"/>
            <a:r>
              <a:rPr lang="en-US" dirty="0"/>
              <a:t>initial UL BWP)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5A0C0D2-7B2F-4AF9-B41E-683F7B60E3D9}"/>
              </a:ext>
            </a:extLst>
          </p:cNvPr>
          <p:cNvSpPr txBox="1"/>
          <p:nvPr/>
        </p:nvSpPr>
        <p:spPr>
          <a:xfrm>
            <a:off x="4207183" y="3848935"/>
            <a:ext cx="2729658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DCI 1_0 in CSS</a:t>
            </a:r>
          </a:p>
          <a:p>
            <a:pPr algn="ctr"/>
            <a:r>
              <a:rPr lang="en-US" dirty="0"/>
              <a:t>(FD size determined by </a:t>
            </a:r>
          </a:p>
          <a:p>
            <a:pPr algn="ctr"/>
            <a:r>
              <a:rPr lang="en-US" dirty="0"/>
              <a:t>CORESET#0/initial DL BWP)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2385910-BDD9-45B0-A492-99D87607A04E}"/>
              </a:ext>
            </a:extLst>
          </p:cNvPr>
          <p:cNvSpPr txBox="1"/>
          <p:nvPr/>
        </p:nvSpPr>
        <p:spPr>
          <a:xfrm>
            <a:off x="7815316" y="3831361"/>
            <a:ext cx="1550424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algn="ctr"/>
            <a:endParaRPr lang="en-US" dirty="0"/>
          </a:p>
          <a:p>
            <a:pPr algn="ctr"/>
            <a:r>
              <a:rPr lang="en-US" dirty="0"/>
              <a:t>DCI 0_1 in USS</a:t>
            </a:r>
          </a:p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92FCF09-69F6-4C96-A092-A2CD1CC727FD}"/>
              </a:ext>
            </a:extLst>
          </p:cNvPr>
          <p:cNvSpPr txBox="1"/>
          <p:nvPr/>
        </p:nvSpPr>
        <p:spPr>
          <a:xfrm>
            <a:off x="10311093" y="3831361"/>
            <a:ext cx="1550424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algn="ctr"/>
            <a:endParaRPr lang="en-US" dirty="0"/>
          </a:p>
          <a:p>
            <a:pPr algn="ctr"/>
            <a:r>
              <a:rPr lang="en-US" dirty="0"/>
              <a:t>DCI 1_1 in USS</a:t>
            </a:r>
          </a:p>
          <a:p>
            <a:pPr algn="ctr"/>
            <a:endParaRPr lang="en-US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DE1DB75B-FBE6-4845-895B-02292A3497F0}"/>
              </a:ext>
            </a:extLst>
          </p:cNvPr>
          <p:cNvCxnSpPr>
            <a:cxnSpLocks/>
            <a:endCxn id="13" idx="1"/>
          </p:cNvCxnSpPr>
          <p:nvPr/>
        </p:nvCxnSpPr>
        <p:spPr>
          <a:xfrm>
            <a:off x="2717227" y="4310600"/>
            <a:ext cx="1489956" cy="0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39F73BCC-2EFF-4794-A17D-0E46E22B6007}"/>
              </a:ext>
            </a:extLst>
          </p:cNvPr>
          <p:cNvSpPr txBox="1"/>
          <p:nvPr/>
        </p:nvSpPr>
        <p:spPr>
          <a:xfrm>
            <a:off x="2826260" y="3895102"/>
            <a:ext cx="1270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Matched to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43CE783-A367-484E-AA6F-1D30B415CCD5}"/>
              </a:ext>
            </a:extLst>
          </p:cNvPr>
          <p:cNvSpPr txBox="1"/>
          <p:nvPr/>
        </p:nvSpPr>
        <p:spPr>
          <a:xfrm>
            <a:off x="330483" y="5388570"/>
            <a:ext cx="2386744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DCI 0_0 in USS</a:t>
            </a:r>
          </a:p>
          <a:p>
            <a:pPr algn="ctr"/>
            <a:r>
              <a:rPr lang="en-US" dirty="0"/>
              <a:t>(FD size determined by </a:t>
            </a:r>
          </a:p>
          <a:p>
            <a:pPr algn="ctr"/>
            <a:r>
              <a:rPr lang="en-US" dirty="0"/>
              <a:t>active UL BWP)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060E463-EF2D-4F60-A241-D95FE9B19680}"/>
              </a:ext>
            </a:extLst>
          </p:cNvPr>
          <p:cNvSpPr txBox="1"/>
          <p:nvPr/>
        </p:nvSpPr>
        <p:spPr>
          <a:xfrm>
            <a:off x="4207182" y="5388570"/>
            <a:ext cx="2729657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DCI 1_0 in USS</a:t>
            </a:r>
          </a:p>
          <a:p>
            <a:pPr algn="ctr"/>
            <a:r>
              <a:rPr lang="en-US" dirty="0"/>
              <a:t>(FD size determined by </a:t>
            </a:r>
          </a:p>
          <a:p>
            <a:pPr algn="ctr"/>
            <a:r>
              <a:rPr lang="en-US" dirty="0"/>
              <a:t>active DL BWP)</a:t>
            </a:r>
          </a:p>
        </p:txBody>
      </p:sp>
    </p:spTree>
    <p:extLst>
      <p:ext uri="{BB962C8B-B14F-4D97-AF65-F5344CB8AC3E}">
        <p14:creationId xmlns:p14="http://schemas.microsoft.com/office/powerpoint/2010/main" val="1514811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D36B7-124E-44BB-AF40-0746DE8C80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Configuration 3-B:</a:t>
            </a:r>
            <a:br>
              <a:rPr lang="en-US" sz="3600" dirty="0"/>
            </a:br>
            <a:r>
              <a:rPr lang="en-US" sz="3600" dirty="0"/>
              <a:t>fallback in CSS + fallback in USS + non-fallback (in USS)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C91E31-FCD6-4A00-BF13-4BAAC40D4E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DCI size budget is not met =&gt; </a:t>
            </a:r>
            <a:r>
              <a:rPr lang="en-US" dirty="0">
                <a:solidFill>
                  <a:srgbClr val="FF0000"/>
                </a:solidFill>
              </a:rPr>
              <a:t>Trigger DCI 0_0/1_0 in USS to size match to the counterpart in CSS </a:t>
            </a:r>
            <a:r>
              <a:rPr lang="en-US" dirty="0"/>
              <a:t>=&gt; </a:t>
            </a:r>
            <a:r>
              <a:rPr lang="en-US" dirty="0">
                <a:solidFill>
                  <a:srgbClr val="00B050"/>
                </a:solidFill>
              </a:rPr>
              <a:t>DCI size budget met again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A09611B-C9D6-4375-B03D-5DC97A2D6F78}"/>
              </a:ext>
            </a:extLst>
          </p:cNvPr>
          <p:cNvSpPr txBox="1"/>
          <p:nvPr/>
        </p:nvSpPr>
        <p:spPr>
          <a:xfrm>
            <a:off x="330483" y="2949761"/>
            <a:ext cx="2386744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DCI 0_0 in CSS</a:t>
            </a:r>
          </a:p>
          <a:p>
            <a:pPr algn="ctr"/>
            <a:r>
              <a:rPr lang="en-US" dirty="0"/>
              <a:t>(FD size determined by </a:t>
            </a:r>
          </a:p>
          <a:p>
            <a:pPr algn="ctr"/>
            <a:r>
              <a:rPr lang="en-US" dirty="0"/>
              <a:t>initial UL BWP)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2AF89B-ACA1-4936-ADD7-12585C6DC1BB}"/>
              </a:ext>
            </a:extLst>
          </p:cNvPr>
          <p:cNvSpPr txBox="1"/>
          <p:nvPr/>
        </p:nvSpPr>
        <p:spPr>
          <a:xfrm>
            <a:off x="4207183" y="2967335"/>
            <a:ext cx="2729658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DCI 1_0 in CSS</a:t>
            </a:r>
          </a:p>
          <a:p>
            <a:pPr algn="ctr"/>
            <a:r>
              <a:rPr lang="en-US" dirty="0"/>
              <a:t>(FD size determined by </a:t>
            </a:r>
          </a:p>
          <a:p>
            <a:pPr algn="ctr"/>
            <a:r>
              <a:rPr lang="en-US" dirty="0"/>
              <a:t>CORESET#0/initial DL BWP)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92551B-EF4F-46BC-93AA-E94701237599}"/>
              </a:ext>
            </a:extLst>
          </p:cNvPr>
          <p:cNvSpPr txBox="1"/>
          <p:nvPr/>
        </p:nvSpPr>
        <p:spPr>
          <a:xfrm>
            <a:off x="7815316" y="2949761"/>
            <a:ext cx="1550424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algn="ctr"/>
            <a:endParaRPr lang="en-US" dirty="0"/>
          </a:p>
          <a:p>
            <a:pPr algn="ctr"/>
            <a:r>
              <a:rPr lang="en-US" dirty="0"/>
              <a:t>DCI 0_1 in USS</a:t>
            </a:r>
          </a:p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9183D8-87AA-4C7A-83EB-FD46B4C24B82}"/>
              </a:ext>
            </a:extLst>
          </p:cNvPr>
          <p:cNvSpPr txBox="1"/>
          <p:nvPr/>
        </p:nvSpPr>
        <p:spPr>
          <a:xfrm>
            <a:off x="10311093" y="2949761"/>
            <a:ext cx="1550424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algn="ctr"/>
            <a:endParaRPr lang="en-US" dirty="0"/>
          </a:p>
          <a:p>
            <a:pPr algn="ctr"/>
            <a:r>
              <a:rPr lang="en-US" dirty="0"/>
              <a:t>DCI 1_1 in USS</a:t>
            </a:r>
          </a:p>
          <a:p>
            <a:pPr algn="ctr"/>
            <a:endParaRPr lang="en-US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530CD93-753B-49F0-BC97-BDAB73134E5C}"/>
              </a:ext>
            </a:extLst>
          </p:cNvPr>
          <p:cNvCxnSpPr>
            <a:cxnSpLocks/>
            <a:stCxn id="10" idx="0"/>
          </p:cNvCxnSpPr>
          <p:nvPr/>
        </p:nvCxnSpPr>
        <p:spPr>
          <a:xfrm flipV="1">
            <a:off x="1523855" y="3918506"/>
            <a:ext cx="4048155" cy="1067703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9ADDB76F-CFA4-4B04-82D9-18F2C93C65A2}"/>
              </a:ext>
            </a:extLst>
          </p:cNvPr>
          <p:cNvSpPr txBox="1"/>
          <p:nvPr/>
        </p:nvSpPr>
        <p:spPr>
          <a:xfrm>
            <a:off x="2826260" y="3013502"/>
            <a:ext cx="1270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Matched to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1989185-2693-4669-BB88-7AA7F616F32F}"/>
              </a:ext>
            </a:extLst>
          </p:cNvPr>
          <p:cNvSpPr txBox="1"/>
          <p:nvPr/>
        </p:nvSpPr>
        <p:spPr>
          <a:xfrm>
            <a:off x="330483" y="4986209"/>
            <a:ext cx="2386744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DCI 0_0 in USS</a:t>
            </a:r>
          </a:p>
          <a:p>
            <a:pPr algn="ctr"/>
            <a:r>
              <a:rPr lang="en-US" dirty="0"/>
              <a:t>(FD size determined by </a:t>
            </a:r>
          </a:p>
          <a:p>
            <a:pPr algn="ctr"/>
            <a:r>
              <a:rPr lang="en-US" dirty="0"/>
              <a:t>active UL BWP)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0B3979B-BAF8-4E10-9251-9E3A095B28F4}"/>
              </a:ext>
            </a:extLst>
          </p:cNvPr>
          <p:cNvSpPr txBox="1"/>
          <p:nvPr/>
        </p:nvSpPr>
        <p:spPr>
          <a:xfrm>
            <a:off x="4207182" y="4986209"/>
            <a:ext cx="2729657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DCI 1_0 in USS</a:t>
            </a:r>
          </a:p>
          <a:p>
            <a:pPr algn="ctr"/>
            <a:r>
              <a:rPr lang="en-US" dirty="0"/>
              <a:t>(FD size determined by </a:t>
            </a:r>
          </a:p>
          <a:p>
            <a:pPr algn="ctr"/>
            <a:r>
              <a:rPr lang="en-US" dirty="0"/>
              <a:t>active DL BWP)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10B05FA6-8D09-4DF5-AB0D-45DA6213C571}"/>
              </a:ext>
            </a:extLst>
          </p:cNvPr>
          <p:cNvCxnSpPr>
            <a:cxnSpLocks/>
          </p:cNvCxnSpPr>
          <p:nvPr/>
        </p:nvCxnSpPr>
        <p:spPr>
          <a:xfrm>
            <a:off x="2717226" y="3441100"/>
            <a:ext cx="1489956" cy="0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D2E3E968-F980-4515-AC8C-F5131B4C5030}"/>
              </a:ext>
            </a:extLst>
          </p:cNvPr>
          <p:cNvCxnSpPr>
            <a:cxnSpLocks/>
          </p:cNvCxnSpPr>
          <p:nvPr/>
        </p:nvCxnSpPr>
        <p:spPr>
          <a:xfrm flipV="1">
            <a:off x="5572010" y="3918506"/>
            <a:ext cx="0" cy="1067703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82F27D3A-C566-4AE8-89B6-C11D86FE18F5}"/>
              </a:ext>
            </a:extLst>
          </p:cNvPr>
          <p:cNvSpPr txBox="1"/>
          <p:nvPr/>
        </p:nvSpPr>
        <p:spPr>
          <a:xfrm rot="20674375">
            <a:off x="2743457" y="4077227"/>
            <a:ext cx="1270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Matched to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7817E0E-30B6-424A-8484-34FF9C80E49B}"/>
              </a:ext>
            </a:extLst>
          </p:cNvPr>
          <p:cNvSpPr txBox="1"/>
          <p:nvPr/>
        </p:nvSpPr>
        <p:spPr>
          <a:xfrm>
            <a:off x="5585262" y="4301376"/>
            <a:ext cx="1270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Matched to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5FBFDCE-9EAC-4281-85C1-E53D6B65EEA9}"/>
              </a:ext>
            </a:extLst>
          </p:cNvPr>
          <p:cNvSpPr/>
          <p:nvPr/>
        </p:nvSpPr>
        <p:spPr>
          <a:xfrm>
            <a:off x="3199876" y="4256312"/>
            <a:ext cx="4744267" cy="230587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Arrow: Down 21">
            <a:extLst>
              <a:ext uri="{FF2B5EF4-FFF2-40B4-BE49-F238E27FC236}">
                <a16:creationId xmlns:a16="http://schemas.microsoft.com/office/drawing/2014/main" id="{100B638B-6C58-49B5-A401-A965DD4BD8FA}"/>
              </a:ext>
            </a:extLst>
          </p:cNvPr>
          <p:cNvSpPr/>
          <p:nvPr/>
        </p:nvSpPr>
        <p:spPr>
          <a:xfrm rot="5400000">
            <a:off x="8267334" y="4951608"/>
            <a:ext cx="360921" cy="92333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0210094-4449-4D06-96A1-F419BE63F269}"/>
              </a:ext>
            </a:extLst>
          </p:cNvPr>
          <p:cNvSpPr txBox="1"/>
          <p:nvPr/>
        </p:nvSpPr>
        <p:spPr>
          <a:xfrm>
            <a:off x="8960326" y="5224402"/>
            <a:ext cx="1773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MISSING IN SPEC</a:t>
            </a:r>
          </a:p>
        </p:txBody>
      </p:sp>
    </p:spTree>
    <p:extLst>
      <p:ext uri="{BB962C8B-B14F-4D97-AF65-F5344CB8AC3E}">
        <p14:creationId xmlns:p14="http://schemas.microsoft.com/office/powerpoint/2010/main" val="12778023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624</Words>
  <Application>Microsoft Office PowerPoint</Application>
  <PresentationFormat>Widescreen</PresentationFormat>
  <Paragraphs>128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3GPP TSG RAN WG1 Meeting #94bis                                                              R1-1812059 Chengdu, China, October 8th – 12th, 2018  Agenda Item:     7.1.3.1 Source:               Ericsson                   Document for:   Information and Discussion </vt:lpstr>
      <vt:lpstr>Background</vt:lpstr>
      <vt:lpstr>Appendix</vt:lpstr>
      <vt:lpstr>Configuration 1:  fallback in CSS + fallback in USS</vt:lpstr>
      <vt:lpstr>Configuration 2: fallback in CSS + non-fallback (in USS)</vt:lpstr>
      <vt:lpstr>Configuration 3 fallback in CSS + fallback in USS + non-fallback (in USS)</vt:lpstr>
      <vt:lpstr>Configuration 3-A: fallback in CSS + fallback in USS + non-fallback (in USS)</vt:lpstr>
      <vt:lpstr>Configuration 3-B: fallback in CSS + fallback in USS + non-fallback (in USS)</vt:lpstr>
      <vt:lpstr>Configuration 3-B: fallback in CSS + fallback in USS + non-fallback (in USS)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Xingqin</dc:creator>
  <cp:lastModifiedBy>Sorour Falahati</cp:lastModifiedBy>
  <cp:revision>80</cp:revision>
  <dcterms:created xsi:type="dcterms:W3CDTF">2018-10-11T04:40:39Z</dcterms:created>
  <dcterms:modified xsi:type="dcterms:W3CDTF">2018-10-12T02:56:49Z</dcterms:modified>
</cp:coreProperties>
</file>