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0" r:id="rId3"/>
    <p:sldId id="272" r:id="rId4"/>
    <p:sldId id="267" r:id="rId5"/>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488" autoAdjust="0"/>
    <p:restoredTop sz="94660"/>
  </p:normalViewPr>
  <p:slideViewPr>
    <p:cSldViewPr>
      <p:cViewPr>
        <p:scale>
          <a:sx n="72" d="100"/>
          <a:sy n="72" d="100"/>
        </p:scale>
        <p:origin x="-1164" y="-3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マスター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2780D190-EF11-4F77-B5BC-32EA7547D32E}" type="datetimeFigureOut">
              <a:rPr kumimoji="1" lang="ja-JP" altLang="en-US" smtClean="0"/>
              <a:t>2018/10/5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40397318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2780D190-EF11-4F77-B5BC-32EA7547D32E}" type="datetimeFigureOut">
              <a:rPr kumimoji="1" lang="ja-JP" altLang="en-US" smtClean="0"/>
              <a:t>2018/10/5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811679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2780D190-EF11-4F77-B5BC-32EA7547D32E}" type="datetimeFigureOut">
              <a:rPr kumimoji="1" lang="ja-JP" altLang="en-US" smtClean="0"/>
              <a:t>2018/10/5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32463777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2780D190-EF11-4F77-B5BC-32EA7547D32E}" type="datetimeFigureOut">
              <a:rPr kumimoji="1" lang="ja-JP" altLang="en-US" smtClean="0"/>
              <a:t>2018/10/5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31263698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2780D190-EF11-4F77-B5BC-32EA7547D32E}" type="datetimeFigureOut">
              <a:rPr kumimoji="1" lang="ja-JP" altLang="en-US" smtClean="0"/>
              <a:t>2018/10/5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477025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2780D190-EF11-4F77-B5BC-32EA7547D32E}" type="datetimeFigureOut">
              <a:rPr kumimoji="1" lang="ja-JP" altLang="en-US" smtClean="0"/>
              <a:t>2018/10/5</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16731234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2780D190-EF11-4F77-B5BC-32EA7547D32E}" type="datetimeFigureOut">
              <a:rPr kumimoji="1" lang="ja-JP" altLang="en-US" smtClean="0"/>
              <a:t>2018/10/5</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4621003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2780D190-EF11-4F77-B5BC-32EA7547D32E}" type="datetimeFigureOut">
              <a:rPr kumimoji="1" lang="ja-JP" altLang="en-US" smtClean="0"/>
              <a:t>2018/10/5</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10010392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2780D190-EF11-4F77-B5BC-32EA7547D32E}" type="datetimeFigureOut">
              <a:rPr kumimoji="1" lang="ja-JP" altLang="en-US" smtClean="0"/>
              <a:t>2018/10/5</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38831348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2780D190-EF11-4F77-B5BC-32EA7547D32E}" type="datetimeFigureOut">
              <a:rPr kumimoji="1" lang="ja-JP" altLang="en-US" smtClean="0"/>
              <a:t>2018/10/5</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18731806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2780D190-EF11-4F77-B5BC-32EA7547D32E}" type="datetimeFigureOut">
              <a:rPr kumimoji="1" lang="ja-JP" altLang="en-US" smtClean="0"/>
              <a:t>2018/10/5</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9963620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80D190-EF11-4F77-B5BC-32EA7547D32E}" type="datetimeFigureOut">
              <a:rPr kumimoji="1" lang="ja-JP" altLang="en-US" smtClean="0"/>
              <a:t>2018/10/5</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25225589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fontScale="90000"/>
          </a:bodyPr>
          <a:lstStyle/>
          <a:p>
            <a:r>
              <a:rPr lang="en-US" altLang="ja-JP" dirty="0" smtClean="0"/>
              <a:t>WF </a:t>
            </a:r>
            <a:r>
              <a:rPr lang="en-US" altLang="ja-JP" dirty="0"/>
              <a:t>on the use of No-LBT and </a:t>
            </a:r>
            <a:r>
              <a:rPr lang="en-US" altLang="ja-JP" dirty="0" smtClean="0"/>
              <a:t>fixed</a:t>
            </a:r>
            <a:r>
              <a:rPr lang="en-US" altLang="ja-JP" dirty="0" smtClean="0"/>
              <a:t> </a:t>
            </a:r>
            <a:r>
              <a:rPr lang="en-US" altLang="ja-JP" dirty="0"/>
              <a:t>LBT for transmissions outside a shared COT</a:t>
            </a:r>
            <a:endParaRPr kumimoji="1" lang="ja-JP" altLang="en-US" dirty="0"/>
          </a:p>
        </p:txBody>
      </p:sp>
      <p:sp>
        <p:nvSpPr>
          <p:cNvPr id="3" name="サブタイトル 2"/>
          <p:cNvSpPr>
            <a:spLocks noGrp="1"/>
          </p:cNvSpPr>
          <p:nvPr>
            <p:ph type="subTitle" idx="1"/>
          </p:nvPr>
        </p:nvSpPr>
        <p:spPr>
          <a:xfrm>
            <a:off x="179512" y="4196680"/>
            <a:ext cx="8640960" cy="1752600"/>
          </a:xfrm>
        </p:spPr>
        <p:txBody>
          <a:bodyPr>
            <a:normAutofit/>
          </a:bodyPr>
          <a:lstStyle/>
          <a:p>
            <a:r>
              <a:rPr kumimoji="1" lang="en-US" altLang="ja-JP" sz="2800" dirty="0" smtClean="0">
                <a:solidFill>
                  <a:schemeClr val="tx1"/>
                </a:solidFill>
              </a:rPr>
              <a:t>Broadcom, </a:t>
            </a:r>
            <a:r>
              <a:rPr lang="en-US" altLang="ja-JP" sz="2800" dirty="0" smtClean="0">
                <a:solidFill>
                  <a:schemeClr val="tx1"/>
                </a:solidFill>
              </a:rPr>
              <a:t>HPE (Aruba), Cisco, BlackBerry, Ruckus</a:t>
            </a:r>
            <a:endParaRPr kumimoji="1" lang="ja-JP" altLang="en-US" sz="2800" dirty="0">
              <a:solidFill>
                <a:schemeClr val="tx1"/>
              </a:solidFill>
            </a:endParaRPr>
          </a:p>
        </p:txBody>
      </p:sp>
      <p:sp>
        <p:nvSpPr>
          <p:cNvPr id="4" name="Rectangle 4"/>
          <p:cNvSpPr>
            <a:spLocks noChangeArrowheads="1"/>
          </p:cNvSpPr>
          <p:nvPr/>
        </p:nvSpPr>
        <p:spPr bwMode="auto">
          <a:xfrm>
            <a:off x="0" y="79266"/>
            <a:ext cx="9144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tabLst>
                <a:tab pos="8788400" algn="r"/>
              </a:tabLst>
            </a:pPr>
            <a:r>
              <a:rPr lang="en-US" altLang="ja-JP" b="1" dirty="0"/>
              <a:t>3GPP TSG RAN WG1 Meeting </a:t>
            </a:r>
            <a:r>
              <a:rPr lang="en-US" altLang="ja-JP" b="1" dirty="0" smtClean="0"/>
              <a:t>#</a:t>
            </a:r>
            <a:r>
              <a:rPr lang="en-US" altLang="ja-JP" b="1" dirty="0" smtClean="0"/>
              <a:t>94-BIS</a:t>
            </a:r>
            <a:r>
              <a:rPr lang="en-US" altLang="ja-JP" b="1" dirty="0"/>
              <a:t>	</a:t>
            </a:r>
            <a:r>
              <a:rPr lang="en-US" altLang="ja-JP" b="1" dirty="0" smtClean="0"/>
              <a:t>R1-1811908</a:t>
            </a:r>
            <a:endParaRPr lang="ja-JP" altLang="ja-JP" b="1" dirty="0">
              <a:solidFill>
                <a:srgbClr val="FF0000"/>
              </a:solidFill>
            </a:endParaRPr>
          </a:p>
          <a:p>
            <a:r>
              <a:rPr lang="en-GB" altLang="ja-JP" b="1" dirty="0" smtClean="0"/>
              <a:t>Chengdu</a:t>
            </a:r>
            <a:r>
              <a:rPr lang="en-GB" altLang="ja-JP" b="1" dirty="0" smtClean="0"/>
              <a:t>, China</a:t>
            </a:r>
            <a:r>
              <a:rPr lang="en-GB" b="1" dirty="0" smtClean="0"/>
              <a:t>, 08</a:t>
            </a:r>
            <a:r>
              <a:rPr lang="en-GB" altLang="ja-JP" b="1" dirty="0" smtClean="0"/>
              <a:t> </a:t>
            </a:r>
            <a:r>
              <a:rPr lang="en-GB" altLang="ja-JP" b="1" dirty="0" smtClean="0"/>
              <a:t>– </a:t>
            </a:r>
            <a:r>
              <a:rPr lang="en-GB" altLang="ja-JP" b="1" dirty="0" smtClean="0"/>
              <a:t>12 October,2018</a:t>
            </a:r>
            <a:endParaRPr lang="ko-KR" altLang="ko-KR" dirty="0">
              <a:latin typeface="Calibri" panose="020F0502020204030204" pitchFamily="34" charset="0"/>
            </a:endParaRPr>
          </a:p>
        </p:txBody>
      </p:sp>
      <p:sp>
        <p:nvSpPr>
          <p:cNvPr id="5" name="TextBox 4"/>
          <p:cNvSpPr txBox="1">
            <a:spLocks noChangeArrowheads="1"/>
          </p:cNvSpPr>
          <p:nvPr/>
        </p:nvSpPr>
        <p:spPr bwMode="auto">
          <a:xfrm>
            <a:off x="381000" y="1600200"/>
            <a:ext cx="230582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ltLang="ko-KR" dirty="0">
                <a:latin typeface="Calibri" pitchFamily="34" charset="0"/>
              </a:rPr>
              <a:t>Agenda item: </a:t>
            </a:r>
            <a:r>
              <a:rPr lang="en-US" altLang="ko-KR" dirty="0" smtClean="0">
                <a:latin typeface="Calibri" pitchFamily="34" charset="0"/>
              </a:rPr>
              <a:t>7.2.2.4.1</a:t>
            </a:r>
            <a:endParaRPr lang="en-US" altLang="ko-KR" dirty="0">
              <a:latin typeface="Calibri" pitchFamily="34" charset="0"/>
            </a:endParaRPr>
          </a:p>
        </p:txBody>
      </p:sp>
    </p:spTree>
    <p:extLst>
      <p:ext uri="{BB962C8B-B14F-4D97-AF65-F5344CB8AC3E}">
        <p14:creationId xmlns:p14="http://schemas.microsoft.com/office/powerpoint/2010/main" val="14972573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16632"/>
            <a:ext cx="8229600" cy="504056"/>
          </a:xfrm>
        </p:spPr>
        <p:txBody>
          <a:bodyPr>
            <a:normAutofit fontScale="90000"/>
          </a:bodyPr>
          <a:lstStyle/>
          <a:p>
            <a:r>
              <a:rPr lang="en-US" sz="3600" dirty="0" smtClean="0"/>
              <a:t>Background (1)</a:t>
            </a:r>
            <a:endParaRPr lang="en-US" sz="3600" dirty="0"/>
          </a:p>
        </p:txBody>
      </p:sp>
      <p:sp>
        <p:nvSpPr>
          <p:cNvPr id="3" name="Content Placeholder 2"/>
          <p:cNvSpPr>
            <a:spLocks noGrp="1"/>
          </p:cNvSpPr>
          <p:nvPr>
            <p:ph idx="1"/>
          </p:nvPr>
        </p:nvSpPr>
        <p:spPr>
          <a:xfrm>
            <a:off x="457200" y="764704"/>
            <a:ext cx="8229600" cy="5073427"/>
          </a:xfrm>
        </p:spPr>
        <p:txBody>
          <a:bodyPr>
            <a:normAutofit/>
          </a:bodyPr>
          <a:lstStyle/>
          <a:p>
            <a:pPr algn="just"/>
            <a:r>
              <a:rPr lang="en-US" sz="2000" dirty="0"/>
              <a:t>S</a:t>
            </a:r>
            <a:r>
              <a:rPr lang="en-US" sz="2000" dirty="0" smtClean="0"/>
              <a:t>ome </a:t>
            </a:r>
            <a:r>
              <a:rPr lang="en-US" sz="2000" dirty="0"/>
              <a:t>participants in RAN1 have </a:t>
            </a:r>
            <a:r>
              <a:rPr lang="en-US" sz="2000" dirty="0" smtClean="0"/>
              <a:t>proposed </a:t>
            </a:r>
            <a:r>
              <a:rPr lang="en-US" sz="2000" dirty="0"/>
              <a:t>that NRU DRS and “critical” </a:t>
            </a:r>
            <a:r>
              <a:rPr lang="en-US" sz="2000" dirty="0" smtClean="0"/>
              <a:t>UE-sourced </a:t>
            </a:r>
            <a:r>
              <a:rPr lang="en-US" sz="2000" dirty="0"/>
              <a:t>messages like RACH/PUCCH  should use either no-LBT or 25us LBT.</a:t>
            </a:r>
          </a:p>
          <a:p>
            <a:pPr lvl="0" algn="just"/>
            <a:r>
              <a:rPr lang="en-US" sz="2000" dirty="0" smtClean="0"/>
              <a:t>DRS in NRU can be regarded as equivalent to beacons in Wi-Fi</a:t>
            </a:r>
          </a:p>
          <a:p>
            <a:pPr lvl="0" algn="just"/>
            <a:r>
              <a:rPr lang="en-US" sz="2000" dirty="0" smtClean="0"/>
              <a:t>Initial access signals/messages in NR-U can be regarded as equivalent to probe/association request/response messages in Wi-Fi.</a:t>
            </a:r>
          </a:p>
          <a:p>
            <a:pPr lvl="0" algn="just"/>
            <a:r>
              <a:rPr lang="en-US" sz="2000" dirty="0" smtClean="0"/>
              <a:t>Both beacons and probe/association request/response messages in Wi-Fi are transmitted with CAT4 LBT.</a:t>
            </a:r>
          </a:p>
          <a:p>
            <a:pPr lvl="0" algn="just"/>
            <a:r>
              <a:rPr lang="en-US" sz="2000" dirty="0" smtClean="0"/>
              <a:t>So, in order to be fair to co-channel Wi-Fi (even when fairness is defined in a bidirectional manner as being “mutually fair” i.e. ensuring equal probability of channel access) it is necessary that DRS and any “critical” UE sourced messages in NRU be also transmitted with CAT4 LBT outside a </a:t>
            </a:r>
            <a:r>
              <a:rPr lang="en-US" sz="2000" dirty="0" err="1" smtClean="0"/>
              <a:t>gNB</a:t>
            </a:r>
            <a:r>
              <a:rPr lang="en-US" sz="2000" dirty="0" smtClean="0"/>
              <a:t> shared COT.</a:t>
            </a:r>
            <a:endParaRPr lang="en-US" sz="1800" dirty="0" smtClean="0"/>
          </a:p>
          <a:p>
            <a:pPr lvl="0" algn="just"/>
            <a:endParaRPr lang="en-US" sz="1800" dirty="0" smtClean="0"/>
          </a:p>
        </p:txBody>
      </p:sp>
    </p:spTree>
    <p:extLst>
      <p:ext uri="{BB962C8B-B14F-4D97-AF65-F5344CB8AC3E}">
        <p14:creationId xmlns:p14="http://schemas.microsoft.com/office/powerpoint/2010/main" val="10803618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16632"/>
            <a:ext cx="8229600" cy="504056"/>
          </a:xfrm>
        </p:spPr>
        <p:txBody>
          <a:bodyPr>
            <a:normAutofit fontScale="90000"/>
          </a:bodyPr>
          <a:lstStyle/>
          <a:p>
            <a:r>
              <a:rPr lang="en-US" sz="3600" dirty="0" smtClean="0"/>
              <a:t>Background (2)</a:t>
            </a:r>
            <a:endParaRPr lang="en-US" sz="3600" dirty="0"/>
          </a:p>
        </p:txBody>
      </p:sp>
      <p:sp>
        <p:nvSpPr>
          <p:cNvPr id="3" name="Content Placeholder 2"/>
          <p:cNvSpPr>
            <a:spLocks noGrp="1"/>
          </p:cNvSpPr>
          <p:nvPr>
            <p:ph idx="1"/>
          </p:nvPr>
        </p:nvSpPr>
        <p:spPr>
          <a:xfrm>
            <a:off x="457200" y="764704"/>
            <a:ext cx="8229600" cy="5073427"/>
          </a:xfrm>
        </p:spPr>
        <p:txBody>
          <a:bodyPr>
            <a:normAutofit fontScale="92500" lnSpcReduction="10000"/>
          </a:bodyPr>
          <a:lstStyle/>
          <a:p>
            <a:pPr algn="just"/>
            <a:r>
              <a:rPr lang="en-US" sz="2000" dirty="0"/>
              <a:t>It has been pointed out </a:t>
            </a:r>
            <a:r>
              <a:rPr lang="en-US" sz="2000" dirty="0" smtClean="0"/>
              <a:t>in RAN1 that </a:t>
            </a:r>
            <a:r>
              <a:rPr lang="en-US" sz="2000" dirty="0"/>
              <a:t>LAA DRS uses 25us LBT and so NRU DRS should also at least use 25us LBT</a:t>
            </a:r>
            <a:r>
              <a:rPr lang="en-US" sz="2000" dirty="0" smtClean="0"/>
              <a:t>.</a:t>
            </a:r>
          </a:p>
          <a:p>
            <a:pPr lvl="0" algn="just"/>
            <a:r>
              <a:rPr lang="en-US" sz="2000" dirty="0" smtClean="0"/>
              <a:t>However, during </a:t>
            </a:r>
            <a:r>
              <a:rPr lang="en-US" sz="2000" dirty="0"/>
              <a:t>LAA </a:t>
            </a:r>
            <a:r>
              <a:rPr lang="en-US" sz="2000" dirty="0" smtClean="0"/>
              <a:t>standardization, </a:t>
            </a:r>
            <a:r>
              <a:rPr lang="en-US" sz="2000" dirty="0"/>
              <a:t>the decision regarding </a:t>
            </a:r>
            <a:r>
              <a:rPr lang="en-US" sz="2000" dirty="0" smtClean="0"/>
              <a:t>25us LBT for LAA DRS </a:t>
            </a:r>
            <a:r>
              <a:rPr lang="en-US" sz="2000" dirty="0"/>
              <a:t>was made under the incorrect impression that Wi-Fi beacons are also transmitted using </a:t>
            </a:r>
            <a:r>
              <a:rPr lang="en-US" sz="2000" dirty="0" smtClean="0"/>
              <a:t>25us LBT.</a:t>
            </a:r>
            <a:endParaRPr lang="en-US" sz="2000" dirty="0"/>
          </a:p>
          <a:p>
            <a:pPr lvl="0" algn="just"/>
            <a:r>
              <a:rPr lang="en-US" sz="2000" dirty="0"/>
              <a:t>This incorrectness has been pointed out by IEEE 802.11 through multiple LSs sent to 3GPP RAN1.</a:t>
            </a:r>
          </a:p>
          <a:p>
            <a:pPr lvl="0" algn="just"/>
            <a:r>
              <a:rPr lang="en-US" sz="2000" dirty="0" smtClean="0"/>
              <a:t>Note also that the clause the LAA DRS be limited to 5% of the total airtime does not alleviate the concerns regarding aggressive channel access, as the 5% limit is “per device”.</a:t>
            </a:r>
          </a:p>
          <a:p>
            <a:pPr lvl="0" algn="just"/>
            <a:r>
              <a:rPr lang="en-US" sz="2000" dirty="0" smtClean="0"/>
              <a:t>So</a:t>
            </a:r>
            <a:r>
              <a:rPr lang="en-US" sz="2000" dirty="0"/>
              <a:t>, for a network with uncoordinated transmission of such messages from multiple devices, the total airtime of </a:t>
            </a:r>
            <a:r>
              <a:rPr lang="en-US" sz="2000" dirty="0" smtClean="0"/>
              <a:t>messages with 25us LBT can </a:t>
            </a:r>
            <a:r>
              <a:rPr lang="en-US" sz="2000" dirty="0"/>
              <a:t>be much higher.</a:t>
            </a:r>
          </a:p>
          <a:p>
            <a:pPr lvl="0" algn="just"/>
            <a:r>
              <a:rPr lang="en-US" sz="2000" dirty="0"/>
              <a:t>Given the above, i.e. the lack of an upper bound per-network on the transmission of such messages and the fact that equivalent messages in Wi-Fi are transmitted with CAT4 LBT, these proposed </a:t>
            </a:r>
            <a:r>
              <a:rPr lang="en-US" sz="2000" dirty="0" smtClean="0"/>
              <a:t>channel access procedures with no-LBT or 25us LBT will </a:t>
            </a:r>
            <a:r>
              <a:rPr lang="en-US" sz="2000" dirty="0"/>
              <a:t>harm fair coexistence of NR-U and Wi-Fi.</a:t>
            </a:r>
          </a:p>
          <a:p>
            <a:pPr lvl="0" algn="just"/>
            <a:endParaRPr lang="en-US" sz="1800" dirty="0" smtClean="0"/>
          </a:p>
        </p:txBody>
      </p:sp>
    </p:spTree>
    <p:extLst>
      <p:ext uri="{BB962C8B-B14F-4D97-AF65-F5344CB8AC3E}">
        <p14:creationId xmlns:p14="http://schemas.microsoft.com/office/powerpoint/2010/main" val="2406835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0"/>
            <a:ext cx="8229600" cy="908720"/>
          </a:xfrm>
        </p:spPr>
        <p:txBody>
          <a:bodyPr/>
          <a:lstStyle/>
          <a:p>
            <a:r>
              <a:rPr lang="en-US" altLang="zh-CN" dirty="0" smtClean="0"/>
              <a:t>Proposal (1)</a:t>
            </a:r>
            <a:endParaRPr lang="zh-CN" altLang="en-US" dirty="0"/>
          </a:p>
        </p:txBody>
      </p:sp>
      <p:sp>
        <p:nvSpPr>
          <p:cNvPr id="3" name="内容占位符 2"/>
          <p:cNvSpPr>
            <a:spLocks noGrp="1"/>
          </p:cNvSpPr>
          <p:nvPr>
            <p:ph idx="1"/>
          </p:nvPr>
        </p:nvSpPr>
        <p:spPr>
          <a:xfrm>
            <a:off x="457200" y="908720"/>
            <a:ext cx="8229600" cy="5217443"/>
          </a:xfrm>
        </p:spPr>
        <p:txBody>
          <a:bodyPr>
            <a:normAutofit/>
          </a:bodyPr>
          <a:lstStyle/>
          <a:p>
            <a:pPr marL="0" indent="0">
              <a:buNone/>
            </a:pPr>
            <a:r>
              <a:rPr lang="en-US" altLang="zh-CN" sz="2400" b="1" dirty="0" smtClean="0"/>
              <a:t>Proposal:</a:t>
            </a:r>
          </a:p>
          <a:p>
            <a:pPr marL="400050"/>
            <a:r>
              <a:rPr lang="en-US" altLang="zh-CN" sz="2000" dirty="0" smtClean="0"/>
              <a:t>No-LBT </a:t>
            </a:r>
            <a:r>
              <a:rPr lang="en-US" altLang="zh-CN" sz="2000" dirty="0" smtClean="0"/>
              <a:t>and one-shot LBT </a:t>
            </a:r>
            <a:r>
              <a:rPr lang="en-US" altLang="zh-CN" sz="2000" dirty="0" smtClean="0"/>
              <a:t>(for example 25us LBT) </a:t>
            </a:r>
            <a:r>
              <a:rPr lang="en-US" altLang="zh-CN" sz="2000" dirty="0" smtClean="0"/>
              <a:t>shall not be used for transmission of any NR-U signals/messages outside of a shared COT.</a:t>
            </a:r>
          </a:p>
          <a:p>
            <a:pPr marL="400050"/>
            <a:r>
              <a:rPr lang="en-US" altLang="zh-CN" sz="2000" dirty="0" smtClean="0"/>
              <a:t>Critical messages/signals in NR-U can be transmitted using CAT4 LBT of the highest priority  (smallest priority class</a:t>
            </a:r>
            <a:r>
              <a:rPr lang="en-US" altLang="zh-CN" sz="2000" dirty="0" smtClean="0"/>
              <a:t>).</a:t>
            </a:r>
          </a:p>
          <a:p>
            <a:pPr marL="0" indent="0">
              <a:buNone/>
            </a:pPr>
            <a:endParaRPr lang="en-US" altLang="zh-CN" sz="2000" dirty="0" smtClean="0"/>
          </a:p>
          <a:p>
            <a:pPr marL="0" indent="0">
              <a:buNone/>
            </a:pPr>
            <a:r>
              <a:rPr lang="en-US" altLang="zh-CN" sz="2000" dirty="0" smtClean="0"/>
              <a:t>The above means the following:</a:t>
            </a:r>
          </a:p>
          <a:p>
            <a:r>
              <a:rPr lang="en-US" altLang="zh-CN" sz="2000" dirty="0" smtClean="0"/>
              <a:t>For transmission of NRU DRS and other critical control messages from the </a:t>
            </a:r>
            <a:r>
              <a:rPr lang="en-US" altLang="zh-CN" sz="2000" dirty="0" err="1" smtClean="0"/>
              <a:t>gNB</a:t>
            </a:r>
            <a:r>
              <a:rPr lang="en-US" altLang="zh-CN" sz="2000" dirty="0" smtClean="0"/>
              <a:t>, the LBT duration is 25us + k*9us</a:t>
            </a:r>
          </a:p>
          <a:p>
            <a:r>
              <a:rPr lang="en-US" altLang="zh-CN" sz="2000" dirty="0" smtClean="0"/>
              <a:t>For transmission of critical control messages from the UE, the LBT duration is 34us </a:t>
            </a:r>
            <a:r>
              <a:rPr lang="en-US" altLang="zh-CN" sz="2000" dirty="0"/>
              <a:t>+ </a:t>
            </a:r>
            <a:r>
              <a:rPr lang="en-US" altLang="zh-CN" sz="2000" dirty="0" smtClean="0"/>
              <a:t>k*9us</a:t>
            </a:r>
            <a:endParaRPr lang="en-US" altLang="zh-CN" sz="2000" dirty="0"/>
          </a:p>
          <a:p>
            <a:pPr marL="0" indent="0">
              <a:buNone/>
            </a:pPr>
            <a:r>
              <a:rPr lang="en-US" altLang="zh-CN" sz="2000" dirty="0"/>
              <a:t>where k is a random number between 0-3  or 0-7 depending upon availability of feedback for updating the contention window of the Voice access priority.</a:t>
            </a:r>
          </a:p>
          <a:p>
            <a:endParaRPr lang="en-US" altLang="zh-CN" sz="2000" dirty="0" smtClean="0"/>
          </a:p>
        </p:txBody>
      </p:sp>
    </p:spTree>
    <p:extLst>
      <p:ext uri="{BB962C8B-B14F-4D97-AF65-F5344CB8AC3E}">
        <p14:creationId xmlns:p14="http://schemas.microsoft.com/office/powerpoint/2010/main" val="333925315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9100</TotalTime>
  <Words>485</Words>
  <Application>Microsoft Office PowerPoint</Application>
  <PresentationFormat>On-screen Show (4:3)</PresentationFormat>
  <Paragraphs>27</Paragraphs>
  <Slides>4</Slides>
  <Notes>0</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Office ​​テーマ</vt:lpstr>
      <vt:lpstr>WF on the use of No-LBT and fixed LBT for transmissions outside a shared COT</vt:lpstr>
      <vt:lpstr>Background (1)</vt:lpstr>
      <vt:lpstr>Background (2)</vt:lpstr>
      <vt:lpstr>Proposal (1)</vt:lpstr>
    </vt:vector>
  </TitlesOfParts>
  <Company>Broadcom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dc:title>
  <dc:creator>Broadcom</dc:creator>
  <cp:lastModifiedBy>BLR</cp:lastModifiedBy>
  <cp:revision>289</cp:revision>
  <dcterms:created xsi:type="dcterms:W3CDTF">2016-10-06T11:44:35Z</dcterms:created>
  <dcterms:modified xsi:type="dcterms:W3CDTF">2018-10-09T06:45:55Z</dcterms:modified>
</cp:coreProperties>
</file>