
<file path=[Content_Types].xml><?xml version="1.0" encoding="utf-8"?>
<Types xmlns="http://schemas.openxmlformats.org/package/2006/content-types"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319" r:id="rId3"/>
    <p:sldId id="317" r:id="rId4"/>
    <p:sldId id="322" r:id="rId5"/>
    <p:sldId id="320" r:id="rId6"/>
    <p:sldId id="321" r:id="rId7"/>
    <p:sldId id="310" r:id="rId8"/>
    <p:sldId id="275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62" autoAdjust="0"/>
    <p:restoredTop sz="94660"/>
  </p:normalViewPr>
  <p:slideViewPr>
    <p:cSldViewPr>
      <p:cViewPr>
        <p:scale>
          <a:sx n="90" d="100"/>
          <a:sy n="90" d="100"/>
        </p:scale>
        <p:origin x="1546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pPr/>
              <a:t>2018/10/7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2018/10/7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2018/10/7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2018/10/7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2018/10/7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2018/10/7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2018/10/7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9F5FD-6025-442A-BCC9-CFAC964F37F8}" type="datetimeFigureOut">
              <a:rPr kumimoji="1" lang="ja-JP" altLang="en-US" smtClean="0"/>
              <a:pPr/>
              <a:t>2018/10/7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WG1_RL1/TSGR1_94b/Docs/R1-1811376.zip" TargetMode="External"/><Relationship Id="rId3" Type="http://schemas.openxmlformats.org/officeDocument/2006/relationships/hyperlink" Target="http://www.3gpp.org/ftp/TSG_RAN/WG1_RL1/TSGR1_94b/Docs/R1-1810113.zip" TargetMode="External"/><Relationship Id="rId7" Type="http://schemas.openxmlformats.org/officeDocument/2006/relationships/hyperlink" Target="http://www.3gpp.org/ftp/TSG_RAN/WG1_RL1/TSGR1_94b/Docs/R1-1811004.zip" TargetMode="External"/><Relationship Id="rId2" Type="http://schemas.openxmlformats.org/officeDocument/2006/relationships/hyperlink" Target="http://www.3gpp.org/ftp/TSG_RAN/WG1_RL1/TSGR1_94b/Docs/R1-1810112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WG1_RL1/TSGR1_94b/Docs/R1-1810982.zip" TargetMode="External"/><Relationship Id="rId11" Type="http://schemas.openxmlformats.org/officeDocument/2006/relationships/hyperlink" Target="http://www.3gpp.org/ftp/TSG_RAN/WG1_RL1/TSGR1_94b/Docs/R1-1811491.zip" TargetMode="External"/><Relationship Id="rId5" Type="http://schemas.openxmlformats.org/officeDocument/2006/relationships/hyperlink" Target="http://www.3gpp.org/ftp/TSG_RAN/WG1_RL1/TSGR1_94b/Docs/R1-1810620.zip" TargetMode="External"/><Relationship Id="rId10" Type="http://schemas.openxmlformats.org/officeDocument/2006/relationships/hyperlink" Target="http://www.3gpp.org/ftp/TSG_RAN/WG1_RL1/TSGR1_94b/Docs/R1-1811490.zip" TargetMode="External"/><Relationship Id="rId4" Type="http://schemas.openxmlformats.org/officeDocument/2006/relationships/hyperlink" Target="http://www.3gpp.org/ftp/TSG_RAN/WG1_RL1/TSGR1_94b/Docs/R1-1810523.zip" TargetMode="External"/><Relationship Id="rId9" Type="http://schemas.openxmlformats.org/officeDocument/2006/relationships/hyperlink" Target="http://www.3gpp.org/ftp/TSG_RAN/WG1_RL1/TSGR1_94b/Docs/R1-1811451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sz="3600" dirty="0" smtClean="0"/>
              <a:t>Summary on CA Topics</a:t>
            </a:r>
            <a:endParaRPr kumimoji="1" lang="ja-JP" altLang="en-US" sz="36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827584" y="3886200"/>
            <a:ext cx="7488832" cy="694928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Samsung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236296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i="1" smtClean="0"/>
              <a:t>R1-1811651</a:t>
            </a:r>
            <a:endParaRPr lang="ja-JP" altLang="en-US" sz="2400" i="1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90121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</a:t>
            </a:r>
            <a:r>
              <a:rPr lang="en-US" altLang="ja-JP" sz="2400" dirty="0" smtClean="0"/>
              <a:t>WG1#94bis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400" dirty="0" smtClean="0"/>
              <a:t>Chengdu, China, October 8 – 12, 2018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 dirty="0"/>
              <a:t>item </a:t>
            </a:r>
            <a:r>
              <a:rPr lang="en-US" altLang="ja-JP" sz="2400" dirty="0" smtClean="0"/>
              <a:t>7.1.3.4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Timing </a:t>
            </a:r>
            <a:r>
              <a:rPr lang="en-US" altLang="ja-JP" sz="3200" i="1" dirty="0" smtClean="0"/>
              <a:t>k</a:t>
            </a:r>
            <a:r>
              <a:rPr lang="en-US" altLang="ja-JP" sz="3200" dirty="0" smtClean="0"/>
              <a:t> for Scell Activation/Deactivation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856984" cy="6048672"/>
          </a:xfrm>
        </p:spPr>
        <p:txBody>
          <a:bodyPr>
            <a:noAutofit/>
          </a:bodyPr>
          <a:lstStyle/>
          <a:p>
            <a:r>
              <a:rPr lang="en-US" altLang="ja-JP" sz="1800" dirty="0" smtClean="0"/>
              <a:t>Consider on of the following</a:t>
            </a:r>
          </a:p>
          <a:p>
            <a:pPr marL="0" indent="0">
              <a:buNone/>
            </a:pPr>
            <a:endParaRPr lang="en-US" altLang="ja-JP" sz="1800" dirty="0" smtClean="0"/>
          </a:p>
          <a:p>
            <a:r>
              <a:rPr lang="en-US" altLang="ja-JP" sz="1800" dirty="0" smtClean="0"/>
              <a:t>R1-1810112: </a:t>
            </a:r>
          </a:p>
          <a:p>
            <a:pPr lvl="1"/>
            <a:r>
              <a:rPr lang="en-US" altLang="ja-JP" sz="1600" dirty="0" smtClean="0">
                <a:latin typeface="Symbol" pitchFamily="18" charset="2"/>
              </a:rPr>
              <a:t>m</a:t>
            </a:r>
            <a:r>
              <a:rPr lang="en-US" altLang="ja-JP" sz="1600" dirty="0" smtClean="0"/>
              <a:t> is the </a:t>
            </a:r>
            <a:r>
              <a:rPr lang="en-US" sz="1600" dirty="0" smtClean="0"/>
              <a:t>minimum SCS among SCSs of </a:t>
            </a:r>
            <a:r>
              <a:rPr lang="en-US" sz="1600" dirty="0" err="1" smtClean="0"/>
              <a:t>SCells</a:t>
            </a:r>
            <a:r>
              <a:rPr lang="en-US" sz="1600" dirty="0" smtClean="0"/>
              <a:t> to be activated or deactivated</a:t>
            </a:r>
          </a:p>
          <a:p>
            <a:pPr lvl="1"/>
            <a:r>
              <a:rPr lang="en-US" altLang="ja-JP" sz="1600" dirty="0" smtClean="0"/>
              <a:t>N</a:t>
            </a:r>
            <a:r>
              <a:rPr lang="en-US" altLang="ja-JP" sz="1600" baseline="-25000" dirty="0" smtClean="0"/>
              <a:t>T,1</a:t>
            </a:r>
            <a:r>
              <a:rPr lang="en-US" altLang="ja-JP" sz="1600" dirty="0" smtClean="0"/>
              <a:t>/N</a:t>
            </a:r>
            <a:r>
              <a:rPr lang="en-US" altLang="ja-JP" sz="1600" baseline="-25000" dirty="0" smtClean="0"/>
              <a:t>T,2</a:t>
            </a:r>
            <a:r>
              <a:rPr lang="en-US" altLang="ja-JP" sz="1600" dirty="0" smtClean="0"/>
              <a:t> are PDSCH/PUSCH processing times, 0.5ms is MAC processing time, [1] is RF/BB preparation time to open/close the </a:t>
            </a:r>
            <a:r>
              <a:rPr lang="en-US" altLang="ja-JP" sz="1600" dirty="0" err="1" smtClean="0"/>
              <a:t>SCell</a:t>
            </a:r>
            <a:r>
              <a:rPr lang="en-US" altLang="ja-JP" sz="1600" dirty="0" smtClean="0"/>
              <a:t> </a:t>
            </a:r>
            <a:endParaRPr lang="en-US" altLang="ja-JP" sz="1400" dirty="0" smtClean="0"/>
          </a:p>
          <a:p>
            <a:pPr lvl="1">
              <a:buNone/>
            </a:pPr>
            <a:endParaRPr lang="en-US" altLang="ja-JP" sz="1400" dirty="0" smtClean="0"/>
          </a:p>
          <a:p>
            <a:r>
              <a:rPr lang="en-US" altLang="ja-JP" sz="1800" dirty="0" smtClean="0"/>
              <a:t>R1-1810620: k = K1 + 3ms for FR1, k = K1 + 2ms for FR2 </a:t>
            </a:r>
          </a:p>
          <a:p>
            <a:pPr lvl="1"/>
            <a:r>
              <a:rPr lang="en-US" altLang="ja-JP" sz="1600" dirty="0" smtClean="0"/>
              <a:t>K1 is indicated by DCI format scheduling PDSCH with MAC CE activation/deactivation command</a:t>
            </a:r>
          </a:p>
          <a:p>
            <a:endParaRPr lang="en-US" altLang="ja-JP" sz="1800" dirty="0" smtClean="0"/>
          </a:p>
          <a:p>
            <a:r>
              <a:rPr lang="en-US" altLang="ja-JP" sz="1800" dirty="0" smtClean="0"/>
              <a:t>R1-1811376: </a:t>
            </a:r>
          </a:p>
          <a:p>
            <a:pPr lvl="1"/>
            <a:r>
              <a:rPr lang="en-US" altLang="ja-JP" sz="1600" dirty="0" smtClean="0"/>
              <a:t>K1 is indicated by DCI format scheduling PDSCH with MAC CE activation/deactivation command</a:t>
            </a:r>
          </a:p>
          <a:p>
            <a:pPr lvl="1"/>
            <a:r>
              <a:rPr lang="en-US" altLang="ja-JP" sz="1600" dirty="0" smtClean="0">
                <a:latin typeface="Symbol" pitchFamily="18" charset="2"/>
              </a:rPr>
              <a:t>m</a:t>
            </a:r>
            <a:r>
              <a:rPr lang="en-US" altLang="ja-JP" sz="1600" dirty="0" smtClean="0"/>
              <a:t> is the </a:t>
            </a:r>
            <a:r>
              <a:rPr lang="en-US" sz="1600" dirty="0" smtClean="0"/>
              <a:t>SCS for PUSCH transmission on the </a:t>
            </a:r>
            <a:r>
              <a:rPr lang="en-US" sz="1600" dirty="0" err="1" smtClean="0"/>
              <a:t>SCell</a:t>
            </a:r>
            <a:endParaRPr lang="en-US" sz="1600" dirty="0" smtClean="0"/>
          </a:p>
          <a:p>
            <a:pPr lvl="1"/>
            <a:r>
              <a:rPr lang="en-US" altLang="ja-JP" sz="1600" dirty="0" smtClean="0">
                <a:latin typeface="Symbol" pitchFamily="18" charset="2"/>
              </a:rPr>
              <a:t>m</a:t>
            </a:r>
            <a:r>
              <a:rPr lang="en-US" altLang="ja-JP" sz="1600" baseline="-25000" dirty="0" smtClean="0">
                <a:latin typeface="Symbol" pitchFamily="18" charset="2"/>
              </a:rPr>
              <a:t>1</a:t>
            </a:r>
            <a:r>
              <a:rPr lang="en-US" altLang="ja-JP" sz="1600" dirty="0" smtClean="0"/>
              <a:t> is the </a:t>
            </a:r>
            <a:r>
              <a:rPr lang="en-US" sz="1600" dirty="0" smtClean="0"/>
              <a:t>SCS for PUCCH transmission</a:t>
            </a:r>
          </a:p>
          <a:p>
            <a:pPr lvl="1">
              <a:buNone/>
            </a:pPr>
            <a:endParaRPr lang="en-US" altLang="ja-JP" sz="1600" dirty="0" smtClean="0"/>
          </a:p>
          <a:p>
            <a:r>
              <a:rPr lang="en-US" altLang="ja-JP" sz="1800" dirty="0" smtClean="0"/>
              <a:t>R1-1811491: </a:t>
            </a:r>
          </a:p>
          <a:p>
            <a:pPr lvl="1"/>
            <a:r>
              <a:rPr lang="en-US" altLang="ja-JP" sz="1600" dirty="0" smtClean="0"/>
              <a:t>K1 is indicated by DCI format scheduling PDSCH with MAC CE activation/deactivation command</a:t>
            </a:r>
          </a:p>
          <a:p>
            <a:pPr lvl="1"/>
            <a:r>
              <a:rPr lang="en-US" altLang="ja-JP" sz="1600" dirty="0" smtClean="0">
                <a:latin typeface="Symbol" pitchFamily="18" charset="2"/>
              </a:rPr>
              <a:t>m</a:t>
            </a:r>
            <a:r>
              <a:rPr lang="en-US" altLang="ja-JP" sz="1600" dirty="0" smtClean="0"/>
              <a:t> is the </a:t>
            </a:r>
            <a:r>
              <a:rPr lang="en-US" sz="1600" dirty="0" smtClean="0"/>
              <a:t>SCS for PUSCH transmission on the </a:t>
            </a:r>
            <a:r>
              <a:rPr lang="en-US" sz="1600" dirty="0" err="1" smtClean="0"/>
              <a:t>SCell</a:t>
            </a:r>
            <a:endParaRPr lang="en-US" sz="1600" dirty="0" smtClean="0"/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299617"/>
            <a:ext cx="3754355" cy="401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1512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4" y="3700998"/>
            <a:ext cx="3689210" cy="448082"/>
          </a:xfrm>
          <a:prstGeom prst="rect">
            <a:avLst/>
          </a:prstGeom>
          <a:noFill/>
        </p:spPr>
      </p:pic>
      <p:sp>
        <p:nvSpPr>
          <p:cNvPr id="2151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1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1516" name="Picture 1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3" y="5192241"/>
            <a:ext cx="2617035" cy="32499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308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HARQ-ACK Codebooks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856984" cy="6048672"/>
          </a:xfrm>
        </p:spPr>
        <p:txBody>
          <a:bodyPr>
            <a:noAutofit/>
          </a:bodyPr>
          <a:lstStyle/>
          <a:p>
            <a:r>
              <a:rPr lang="en-US" altLang="ja-JP" sz="1800" dirty="0" smtClean="0"/>
              <a:t>R1-1811004/R1-1811490: Update pseudo-code for semi-static HARQ-ACK codebook to include the case of different UL/DL numerologies</a:t>
            </a:r>
          </a:p>
          <a:p>
            <a:pPr lvl="1"/>
            <a:r>
              <a:rPr lang="en-US" altLang="ja-JP" sz="1600" dirty="0" smtClean="0"/>
              <a:t>Comment: Agree that pseudo-code should be updated to reflect different DL/UL SCS </a:t>
            </a:r>
          </a:p>
          <a:p>
            <a:pPr lvl="1">
              <a:buNone/>
            </a:pPr>
            <a:endParaRPr lang="en-US" altLang="ja-JP" sz="1600" dirty="0" smtClean="0"/>
          </a:p>
          <a:p>
            <a:r>
              <a:rPr lang="en-US" altLang="ja-JP" sz="1800" dirty="0" smtClean="0"/>
              <a:t>R1-1811451: </a:t>
            </a:r>
            <a:r>
              <a:rPr lang="en-US" sz="1800" dirty="0" smtClean="0"/>
              <a:t>UE does not expect to multiplex HARQ-ACK in a PUCCH resource in a slot for a DCI not received earlier than N</a:t>
            </a:r>
            <a:r>
              <a:rPr lang="en-US" sz="1800" baseline="-25000" dirty="0" smtClean="0"/>
              <a:t>3</a:t>
            </a:r>
            <a:r>
              <a:rPr lang="en-GB" sz="1800" dirty="0" smtClean="0"/>
              <a:t> symbols from a first symbol of the first PUCCH resource in the slot – then, what happens if UE detects BWP-switching DCI within the N</a:t>
            </a:r>
            <a:r>
              <a:rPr lang="en-GB" sz="1800" baseline="-25000" dirty="0" smtClean="0"/>
              <a:t>3</a:t>
            </a:r>
            <a:r>
              <a:rPr lang="en-GB" sz="1800" dirty="0" smtClean="0"/>
              <a:t> symbols</a:t>
            </a:r>
            <a:endParaRPr lang="en-US" altLang="ja-JP" sz="1800" dirty="0" smtClean="0"/>
          </a:p>
          <a:p>
            <a:pPr lvl="1"/>
            <a:r>
              <a:rPr lang="en-US" altLang="ja-JP" sz="1600" dirty="0" smtClean="0"/>
              <a:t>Comment: This should be an error case at least for the semi-static codebook</a:t>
            </a:r>
          </a:p>
          <a:p>
            <a:pPr lvl="1"/>
            <a:endParaRPr lang="en-US" altLang="ja-JP" sz="1400" dirty="0" smtClean="0"/>
          </a:p>
          <a:p>
            <a:endParaRPr lang="en-US" altLang="ja-JP" sz="2000" dirty="0" smtClean="0"/>
          </a:p>
          <a:p>
            <a:pPr lvl="2"/>
            <a:endParaRPr lang="en-US" altLang="ja-JP" sz="1200" dirty="0" smtClean="0"/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8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Multiplexing/HARQ-ACK codebooks 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856984" cy="6048672"/>
          </a:xfrm>
        </p:spPr>
        <p:txBody>
          <a:bodyPr>
            <a:noAutofit/>
          </a:bodyPr>
          <a:lstStyle/>
          <a:p>
            <a:r>
              <a:rPr lang="en-US" altLang="ja-JP" sz="1800" dirty="0" smtClean="0"/>
              <a:t>R1-1811451: Considers 4 cases for PUSCH/PUCCH overlapping</a:t>
            </a:r>
          </a:p>
          <a:p>
            <a:pPr lvl="1"/>
            <a:r>
              <a:rPr lang="en-US" altLang="ja-JP" sz="1600" dirty="0" smtClean="0"/>
              <a:t>Comment: Cases 2-4 have already been resolved and are captured in 38.213 (for 2/4, PUCCH is multiplexed in each PUSCH – for 3, PUSCH is dropped)</a:t>
            </a:r>
          </a:p>
          <a:p>
            <a:pPr lvl="1"/>
            <a:r>
              <a:rPr lang="en-US" altLang="ja-JP" sz="1600" dirty="0" smtClean="0"/>
              <a:t>Case 1 (below) seems open (assuming timeline for multiplexing is met) – possible options are: (a) UE does not expect it to happen, (b) define in TS 38.212 multiplexing for &gt;1 HARQ-ACK codebooks, (c) jointly code HARQ-ACK codebooks in one HARQ-ACK codebook, (d) other </a:t>
            </a:r>
          </a:p>
          <a:p>
            <a:pPr lvl="1"/>
            <a:endParaRPr lang="en-US" altLang="ja-JP" sz="1600" dirty="0" smtClean="0"/>
          </a:p>
          <a:p>
            <a:pPr lvl="1"/>
            <a:endParaRPr lang="en-US" altLang="ja-JP" sz="1600" dirty="0" smtClean="0"/>
          </a:p>
          <a:p>
            <a:pPr lvl="1"/>
            <a:endParaRPr lang="en-US" altLang="ja-JP" sz="1400" dirty="0" smtClean="0"/>
          </a:p>
          <a:p>
            <a:pPr lvl="1">
              <a:buNone/>
            </a:pPr>
            <a:endParaRPr lang="en-US" altLang="ja-JP" sz="1400" dirty="0" smtClean="0"/>
          </a:p>
          <a:p>
            <a:pPr lvl="1">
              <a:buNone/>
            </a:pPr>
            <a:endParaRPr lang="en-US" altLang="ja-JP" sz="1400" dirty="0" smtClean="0"/>
          </a:p>
          <a:p>
            <a:pPr lvl="1">
              <a:buNone/>
            </a:pPr>
            <a:endParaRPr lang="en-US" altLang="ja-JP" sz="1800" dirty="0" smtClean="0"/>
          </a:p>
          <a:p>
            <a:endParaRPr lang="en-US" altLang="ja-JP" sz="1800" dirty="0" smtClean="0"/>
          </a:p>
          <a:p>
            <a:r>
              <a:rPr lang="en-US" altLang="ja-JP" sz="1800" dirty="0" smtClean="0"/>
              <a:t>R1-1811451: S</a:t>
            </a:r>
            <a:r>
              <a:rPr lang="en-US" sz="1800" dirty="0" smtClean="0"/>
              <a:t>emi-static HARQ-ACK codebook may contain HARQ-ACK bit(s) for PDSCH(s) that do not satisfy processing time constraint T</a:t>
            </a:r>
            <a:r>
              <a:rPr lang="en-US" sz="1800" baseline="-25000" dirty="0" smtClean="0"/>
              <a:t>proc,1</a:t>
            </a:r>
            <a:r>
              <a:rPr lang="en-US" sz="1800" dirty="0" smtClean="0"/>
              <a:t> </a:t>
            </a:r>
            <a:r>
              <a:rPr lang="en-GB" sz="1800" dirty="0" smtClean="0">
                <a:sym typeface="Wingdings" pitchFamily="2" charset="2"/>
              </a:rPr>
              <a:t> w</a:t>
            </a:r>
            <a:r>
              <a:rPr lang="en-GB" altLang="ja-JP" sz="1800" dirty="0" smtClean="0"/>
              <a:t>hen checking </a:t>
            </a:r>
            <a:r>
              <a:rPr lang="en-US" sz="1800" dirty="0" smtClean="0"/>
              <a:t>T</a:t>
            </a:r>
            <a:r>
              <a:rPr lang="en-US" sz="1800" baseline="-25000" dirty="0" smtClean="0"/>
              <a:t>proc,1</a:t>
            </a:r>
            <a:r>
              <a:rPr lang="en-US" altLang="ja-JP" sz="1800" baseline="-25000" dirty="0" smtClean="0"/>
              <a:t> </a:t>
            </a:r>
            <a:r>
              <a:rPr lang="en-GB" sz="1800" dirty="0" smtClean="0"/>
              <a:t> for overlapping PUSCH/PUCCH, ignore PDSCH receptions not satisfying T</a:t>
            </a:r>
            <a:r>
              <a:rPr lang="en-GB" sz="1800" baseline="-25000" dirty="0" smtClean="0"/>
              <a:t>proc,1 </a:t>
            </a:r>
          </a:p>
          <a:p>
            <a:pPr lvl="1"/>
            <a:r>
              <a:rPr lang="en-US" sz="1600" dirty="0" smtClean="0"/>
              <a:t>Comment: No issue, text in TS38.213 specifies that there is no reception for such PDSCHs – only NACK is generated to keep the HARQ-ACK codebook size unchanged</a:t>
            </a:r>
            <a:endParaRPr lang="en-US" altLang="ja-JP" sz="1600" dirty="0" smtClean="0"/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" name="그림 2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5938" y="2536696"/>
            <a:ext cx="4562326" cy="13963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308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Proposed Corrections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856984" cy="6048672"/>
          </a:xfrm>
        </p:spPr>
        <p:txBody>
          <a:bodyPr>
            <a:noAutofit/>
          </a:bodyPr>
          <a:lstStyle/>
          <a:p>
            <a:r>
              <a:rPr lang="en-US" altLang="ja-JP" sz="1800" dirty="0" smtClean="0"/>
              <a:t>R1-1810523 – section 2.2: Duplicated description in section 9.1.1 and 9.1.2.1/9.1.3.1 for HARQ-ACK generation in case of CBG and DCI 1_0/SPS release/SPS PDSCH </a:t>
            </a:r>
          </a:p>
          <a:p>
            <a:pPr lvl="1"/>
            <a:r>
              <a:rPr lang="en-US" altLang="ja-JP" sz="1400" dirty="0" smtClean="0"/>
              <a:t>Comment: Agree - remove respective paragraph from 9.1.1</a:t>
            </a:r>
          </a:p>
          <a:p>
            <a:pPr lvl="1"/>
            <a:endParaRPr lang="en-US" altLang="ja-JP" sz="1400" dirty="0" smtClean="0"/>
          </a:p>
          <a:p>
            <a:r>
              <a:rPr lang="en-US" altLang="ja-JP" sz="1800" dirty="0" smtClean="0"/>
              <a:t>R1-1810523 – section 2.3: N</a:t>
            </a:r>
            <a:r>
              <a:rPr lang="en-US" sz="1800" dirty="0" smtClean="0"/>
              <a:t>o description how UE determines (fallback semi-static) HARQ-ACK codebook if it receives only SPS PDSCH</a:t>
            </a:r>
          </a:p>
          <a:p>
            <a:pPr lvl="1"/>
            <a:r>
              <a:rPr lang="en-US" altLang="ja-JP" sz="1400" dirty="0" smtClean="0"/>
              <a:t>Comment: SPS PDSCH is not part of the fallback HARQ-ACK codebook – 9.1.2.1 describes SPS DPSCH </a:t>
            </a:r>
          </a:p>
          <a:p>
            <a:pPr lvl="1">
              <a:buNone/>
            </a:pPr>
            <a:endParaRPr lang="en-US" altLang="ja-JP" sz="1400" dirty="0" smtClean="0"/>
          </a:p>
          <a:p>
            <a:r>
              <a:rPr lang="en-US" altLang="ja-JP" sz="1800" dirty="0" smtClean="0"/>
              <a:t>R1-1810523 – section 2.4: For semi-static codebook, </a:t>
            </a:r>
            <a:r>
              <a:rPr lang="en-GB" altLang="ja-JP" sz="1800" dirty="0" smtClean="0"/>
              <a:t>UE should not generate NACK for PDSCH scheduled/received after the PDCCH of the DCI format that schedules the PUSCH where the UE multiplexes the HARQ-ACK </a:t>
            </a:r>
            <a:endParaRPr lang="en-GB" sz="1800" dirty="0" smtClean="0"/>
          </a:p>
          <a:p>
            <a:pPr lvl="1"/>
            <a:r>
              <a:rPr lang="en-GB" sz="1400" dirty="0" smtClean="0"/>
              <a:t>Comment: Text in 38.213 is based on agreement from RAN1#93 to generate NACK in order to avoid changing the semi-static codebook size – it does not contradict agreement from RAN1#90bis that the UE is not expected to multiplex HARQ-ACK in a PUSCH for DL assignments received after the respective UL grant  </a:t>
            </a:r>
          </a:p>
          <a:p>
            <a:pPr lvl="1">
              <a:buNone/>
            </a:pPr>
            <a:endParaRPr lang="en-US" altLang="ja-JP" sz="1400" dirty="0" smtClean="0"/>
          </a:p>
          <a:p>
            <a:r>
              <a:rPr lang="en-US" altLang="ja-JP" sz="1800" dirty="0" smtClean="0"/>
              <a:t>R1-1810523 – section 2.5: For dynamic HARQ-ACK codebook, do not discard HARQ-ACK corresponding to PDCCH monitoring occasions prior to the one of BWP-switching DCI</a:t>
            </a:r>
          </a:p>
          <a:p>
            <a:pPr lvl="1"/>
            <a:r>
              <a:rPr lang="en-US" altLang="ja-JP" sz="1400" dirty="0" smtClean="0"/>
              <a:t>Comment: Technically there is no need to discard the HARQ-ACK but the issue was previously discussed, this was acknowledged, and decision was to keep common behavior for semi-static and dynamic HARQ-ACK codebooks under the assumption that BWP switching will not be in practice a ‘frequent’ event (and dynamic BWP-switching is an optional feature in Rel-15)</a:t>
            </a:r>
          </a:p>
          <a:p>
            <a:pPr lvl="1">
              <a:buNone/>
            </a:pPr>
            <a:endParaRPr lang="en-US" altLang="ja-JP" sz="1200" dirty="0" smtClean="0"/>
          </a:p>
        </p:txBody>
      </p:sp>
    </p:spTree>
    <p:extLst>
      <p:ext uri="{BB962C8B-B14F-4D97-AF65-F5344CB8AC3E}">
        <p14:creationId xmlns:p14="http://schemas.microsoft.com/office/powerpoint/2010/main" val="37308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-2738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Proposed Corrections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548680"/>
            <a:ext cx="8856984" cy="6192688"/>
          </a:xfrm>
        </p:spPr>
        <p:txBody>
          <a:bodyPr>
            <a:noAutofit/>
          </a:bodyPr>
          <a:lstStyle/>
          <a:p>
            <a:r>
              <a:rPr lang="en-US" altLang="ja-JP" sz="1800" dirty="0" smtClean="0"/>
              <a:t>R1-1810982: Add “</a:t>
            </a:r>
            <a:r>
              <a:rPr lang="en-US" sz="1800" dirty="0" smtClean="0"/>
              <a:t>associated with different TB(s)” for the interpretation of the DAI in DCI formats for dynamic HARQ-ACK codebook</a:t>
            </a:r>
          </a:p>
          <a:p>
            <a:pPr lvl="1"/>
            <a:r>
              <a:rPr lang="en-US" altLang="ja-JP" sz="1600" dirty="0" smtClean="0"/>
              <a:t>e.g. </a:t>
            </a:r>
            <a:r>
              <a:rPr lang="en-GB" sz="1600" dirty="0" smtClean="0"/>
              <a:t>A</a:t>
            </a:r>
            <a:r>
              <a:rPr lang="en-US" sz="1600" dirty="0" smtClean="0"/>
              <a:t> value of the counter </a:t>
            </a:r>
            <a:r>
              <a:rPr lang="en-GB" sz="1600" dirty="0" smtClean="0"/>
              <a:t>DAI</a:t>
            </a:r>
            <a:r>
              <a:rPr lang="en-US" sz="1600" dirty="0" smtClean="0"/>
              <a:t> field in DCI format 1_0 or DCI format 1_1 denotes the accumulative number of {serving cell, PDCCH monitoring occasion}-pair(s) in which PDSCH reception(s) </a:t>
            </a:r>
            <a:r>
              <a:rPr lang="en-US" sz="1600" u="sng" dirty="0" smtClean="0"/>
              <a:t>associated with different TB(s) </a:t>
            </a:r>
            <a:r>
              <a:rPr lang="en-US" sz="1600" dirty="0" smtClean="0"/>
              <a:t>or SPS PDSCH release(s) associated with DCI format 1_0 or DCI format 1_1 </a:t>
            </a:r>
            <a:r>
              <a:rPr lang="en-GB" sz="1600" dirty="0" smtClean="0"/>
              <a:t>is present</a:t>
            </a:r>
            <a:r>
              <a:rPr lang="en-US" altLang="ja-JP" sz="1600" dirty="0" smtClean="0"/>
              <a:t> </a:t>
            </a:r>
          </a:p>
          <a:p>
            <a:pPr lvl="1"/>
            <a:r>
              <a:rPr lang="en-US" altLang="ja-JP" sz="1600" dirty="0" smtClean="0"/>
              <a:t>Comment: The case of PDSCH repetitions is already addressed – text has PDSCH reception</a:t>
            </a:r>
            <a:r>
              <a:rPr lang="en-US" altLang="ja-JP" sz="1600" u="sng" dirty="0" smtClean="0"/>
              <a:t>(s)</a:t>
            </a:r>
            <a:r>
              <a:rPr lang="en-US" altLang="ja-JP" sz="1600" dirty="0" smtClean="0"/>
              <a:t> and association is (of course) with the single DCI format having the DAI (also, HARQ-ACK for different DCIs is anyway associated with different TBs) </a:t>
            </a:r>
          </a:p>
          <a:p>
            <a:pPr lvl="1"/>
            <a:endParaRPr lang="en-US" altLang="ja-JP" sz="1400" dirty="0" smtClean="0"/>
          </a:p>
          <a:p>
            <a:r>
              <a:rPr lang="en-US" altLang="ja-JP" sz="1800" dirty="0" smtClean="0"/>
              <a:t>R1-1811004: SPS PDSCH release is counted both in              and         - remove from latter</a:t>
            </a:r>
          </a:p>
          <a:p>
            <a:pPr lvl="1"/>
            <a:r>
              <a:rPr lang="en-US" altLang="ja-JP" sz="1400" dirty="0" smtClean="0"/>
              <a:t>Comment: Agree</a:t>
            </a:r>
          </a:p>
          <a:p>
            <a:pPr lvl="1"/>
            <a:endParaRPr lang="en-US" altLang="ja-JP" sz="1400" dirty="0" smtClean="0"/>
          </a:p>
          <a:p>
            <a:r>
              <a:rPr lang="en-US" altLang="ja-JP" sz="1800" dirty="0" smtClean="0"/>
              <a:t>R1-1811376: Remove the following because it is confusing</a:t>
            </a:r>
          </a:p>
          <a:p>
            <a:pPr lvl="1"/>
            <a:r>
              <a:rPr lang="en-GB" sz="1400" dirty="0" smtClean="0"/>
              <a:t>The UE does not multiplex HARQ-ACK information in the PUSCH transmission in a slot from the multiple slots if</a:t>
            </a:r>
            <a:r>
              <a:rPr lang="en-GB" sz="1400" strike="sngStrike" dirty="0" smtClean="0"/>
              <a:t>, in case the PUSCH transmission was absent,</a:t>
            </a:r>
            <a:r>
              <a:rPr lang="en-GB" sz="1400" dirty="0" smtClean="0"/>
              <a:t> the UE would not transmit a single-slot PUCCH with HARQ-ACK information in the slot</a:t>
            </a:r>
          </a:p>
          <a:p>
            <a:pPr lvl="1"/>
            <a:r>
              <a:rPr lang="en-GB" altLang="ja-JP" sz="1400" dirty="0" smtClean="0"/>
              <a:t>Comment: Can check the group’s view for which version is </a:t>
            </a:r>
            <a:r>
              <a:rPr lang="en-GB" altLang="ja-JP" sz="1400" dirty="0" smtClean="0"/>
              <a:t>clearer</a:t>
            </a:r>
          </a:p>
          <a:p>
            <a:pPr marL="457200" lvl="1" indent="0">
              <a:buNone/>
            </a:pPr>
            <a:endParaRPr lang="en-GB" altLang="ja-JP" sz="1400" dirty="0" smtClean="0"/>
          </a:p>
          <a:p>
            <a:r>
              <a:rPr lang="en-GB" altLang="ja-JP" sz="1800" dirty="0" smtClean="0"/>
              <a:t>R1-1810370: In section 8, it is proposed to add a Table in section 9.1.2.2 of 38.213 to capture the mapping of the 1-bit DAI in UL grant to the value of V</a:t>
            </a:r>
            <a:r>
              <a:rPr lang="en-GB" altLang="ja-JP" sz="1800" baseline="-25000" dirty="0" smtClean="0"/>
              <a:t>T-DAI</a:t>
            </a:r>
            <a:r>
              <a:rPr lang="en-GB" altLang="ja-JP" sz="1800" dirty="0" smtClean="0"/>
              <a:t> (for the dynamic codebook, the mapping of the 2-bit DAI </a:t>
            </a:r>
            <a:r>
              <a:rPr lang="en-GB" altLang="ja-JP" sz="1800" dirty="0"/>
              <a:t>to V</a:t>
            </a:r>
            <a:r>
              <a:rPr lang="en-GB" altLang="ja-JP" sz="1800" baseline="-25000" dirty="0"/>
              <a:t>T-DAI</a:t>
            </a:r>
            <a:r>
              <a:rPr lang="en-GB" altLang="ja-JP" sz="1800" dirty="0"/>
              <a:t> </a:t>
            </a:r>
            <a:r>
              <a:rPr lang="en-GB" altLang="ja-JP" sz="1800" dirty="0" smtClean="0"/>
              <a:t>is already captured)</a:t>
            </a:r>
          </a:p>
          <a:p>
            <a:pPr lvl="1"/>
            <a:r>
              <a:rPr lang="en-GB" altLang="ja-JP" sz="1400" dirty="0" smtClean="0"/>
              <a:t>Comment: Seems to be a straightforward addition</a:t>
            </a:r>
            <a:endParaRPr lang="en-GB" altLang="ja-JP" sz="1400" dirty="0" smtClean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3348272"/>
            <a:ext cx="720080" cy="398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3418420"/>
            <a:ext cx="504056" cy="29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308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Other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856984" cy="6048672"/>
          </a:xfrm>
        </p:spPr>
        <p:txBody>
          <a:bodyPr>
            <a:noAutofit/>
          </a:bodyPr>
          <a:lstStyle/>
          <a:p>
            <a:r>
              <a:rPr lang="en-US" altLang="ja-JP" sz="1800" dirty="0" smtClean="0"/>
              <a:t>R1-1810112: Multiple DCIs in same PDCCH monitoring occasion scheduling respective multiple PDSCH on same cell</a:t>
            </a:r>
          </a:p>
          <a:p>
            <a:pPr lvl="1"/>
            <a:r>
              <a:rPr lang="en-US" altLang="ja-JP" sz="1600" dirty="0" smtClean="0"/>
              <a:t>Comment: Previously discussed – not supported based on conclusion of UE feature discussion in RAN1#92bis – also, no support of cross-carrier scheduling with different numerologies in Rel-15</a:t>
            </a:r>
          </a:p>
          <a:p>
            <a:pPr lvl="1">
              <a:buNone/>
            </a:pPr>
            <a:endParaRPr lang="en-US" altLang="ja-JP" sz="1400" dirty="0" smtClean="0"/>
          </a:p>
          <a:p>
            <a:r>
              <a:rPr lang="en-US" altLang="ja-JP" sz="1800" dirty="0" smtClean="0"/>
              <a:t>R1-1810112: Order PDCCH monitoring occasions according to start time and index of search space</a:t>
            </a:r>
            <a:endParaRPr lang="en-GB" sz="1800" dirty="0" smtClean="0"/>
          </a:p>
          <a:p>
            <a:pPr lvl="1"/>
            <a:r>
              <a:rPr lang="en-GB" sz="1600" dirty="0" smtClean="0"/>
              <a:t>Comment: A time for a PDCCH monitoring occasion is the time the UE receives the PDCCH – monitoring occasions for which the PDCCH is received later, are order after monitoring occasions for which the PDCCH is received earlier. A UE is not expected to receive multiple DL assignments or UL grant in a same monitoring occasion (same or different search space set) </a:t>
            </a:r>
          </a:p>
          <a:p>
            <a:pPr lvl="1">
              <a:buNone/>
            </a:pPr>
            <a:endParaRPr lang="en-US" altLang="ja-JP" sz="1400" dirty="0" smtClean="0"/>
          </a:p>
          <a:p>
            <a:r>
              <a:rPr lang="en-US" altLang="ja-JP" sz="1800" dirty="0" smtClean="0"/>
              <a:t>R1-1810113: HARQ-ACK timing indication – Modify spec text to capture relative SCS for slot of PDSCH reception </a:t>
            </a:r>
            <a:r>
              <a:rPr lang="en-US" altLang="ja-JP" sz="1800" i="1" dirty="0" smtClean="0"/>
              <a:t>n</a:t>
            </a:r>
            <a:r>
              <a:rPr lang="en-US" altLang="ja-JP" sz="1800" dirty="0" smtClean="0"/>
              <a:t> and slot of PUCCH transmission </a:t>
            </a:r>
            <a:r>
              <a:rPr lang="en-US" altLang="ja-JP" sz="1800" i="1" dirty="0" err="1" smtClean="0"/>
              <a:t>n</a:t>
            </a:r>
            <a:r>
              <a:rPr lang="en-US" altLang="ja-JP" sz="1800" dirty="0" err="1" smtClean="0"/>
              <a:t>+</a:t>
            </a:r>
            <a:r>
              <a:rPr lang="en-US" altLang="ja-JP" sz="1800" i="1" dirty="0" err="1" smtClean="0"/>
              <a:t>k</a:t>
            </a:r>
            <a:endParaRPr lang="en-US" altLang="ja-JP" sz="1800" dirty="0" smtClean="0"/>
          </a:p>
          <a:p>
            <a:pPr lvl="1"/>
            <a:r>
              <a:rPr lang="en-US" altLang="ja-JP" sz="1600" dirty="0" smtClean="0"/>
              <a:t>Comment: Current text in 38.213 is accurate/simple – slot </a:t>
            </a:r>
            <a:r>
              <a:rPr lang="en-US" altLang="ja-JP" sz="1600" i="1" dirty="0" smtClean="0"/>
              <a:t>n</a:t>
            </a:r>
            <a:r>
              <a:rPr lang="en-US" altLang="ja-JP" sz="1600" dirty="0" smtClean="0"/>
              <a:t> is </a:t>
            </a:r>
            <a:r>
              <a:rPr lang="en-US" altLang="ja-JP" sz="1600" dirty="0" err="1" smtClean="0"/>
              <a:t>wrt</a:t>
            </a:r>
            <a:r>
              <a:rPr lang="en-US" altLang="ja-JP" sz="1600" dirty="0" smtClean="0"/>
              <a:t> PUCCH SCS, not PDSCH SCS</a:t>
            </a:r>
          </a:p>
          <a:p>
            <a:pPr lvl="1"/>
            <a:endParaRPr lang="en-US" altLang="ja-JP" sz="1400" dirty="0" smtClean="0"/>
          </a:p>
          <a:p>
            <a:pPr lvl="1">
              <a:buNone/>
            </a:pPr>
            <a:endParaRPr lang="en-US" altLang="ja-JP" sz="1200" dirty="0" smtClean="0"/>
          </a:p>
        </p:txBody>
      </p:sp>
    </p:spTree>
    <p:extLst>
      <p:ext uri="{BB962C8B-B14F-4D97-AF65-F5344CB8AC3E}">
        <p14:creationId xmlns:p14="http://schemas.microsoft.com/office/powerpoint/2010/main" val="37308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References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88632"/>
          </a:xfrm>
        </p:spPr>
        <p:txBody>
          <a:bodyPr>
            <a:noAutofit/>
          </a:bodyPr>
          <a:lstStyle/>
          <a:p>
            <a:pPr>
              <a:buNone/>
            </a:pPr>
            <a:endParaRPr lang="en-US" altLang="ja-JP" sz="2000" dirty="0" smtClean="0"/>
          </a:p>
          <a:p>
            <a:endParaRPr lang="en-US" altLang="ja-JP" sz="2200" dirty="0" smtClean="0"/>
          </a:p>
          <a:p>
            <a:pPr marL="0" indent="0">
              <a:buNone/>
            </a:pPr>
            <a:endParaRPr lang="ja-JP" altLang="ja-JP" sz="2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755576" y="836710"/>
          <a:ext cx="7848872" cy="5400599"/>
        </p:xfrm>
        <a:graphic>
          <a:graphicData uri="http://schemas.openxmlformats.org/drawingml/2006/table">
            <a:tbl>
              <a:tblPr/>
              <a:tblGrid>
                <a:gridCol w="1105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34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24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770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86495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 dirty="0" err="1">
                          <a:solidFill>
                            <a:srgbClr val="FFFFFF"/>
                          </a:solidFill>
                          <a:latin typeface="Arial"/>
                        </a:rPr>
                        <a:t>TDoc</a:t>
                      </a:r>
                      <a:endParaRPr lang="en-US" sz="900" b="1" i="0" u="none" strike="noStrike" dirty="0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latin typeface="Arial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latin typeface="Arial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latin typeface="Arial"/>
                        </a:rPr>
                        <a:t>Agenda item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9464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2"/>
                        </a:rPr>
                        <a:t>R1-1810112</a:t>
                      </a:r>
                      <a:endParaRPr lang="en-US" sz="9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Corrections on bandwidth part and CA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Huawei, HiSilicon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9464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3"/>
                        </a:rPr>
                        <a:t>R1-1810113</a:t>
                      </a:r>
                      <a:endParaRPr lang="en-US" sz="9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Corrections on scheduling and HARQ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Huawei, HiSilicon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9464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4"/>
                        </a:rPr>
                        <a:t>R1-1810523</a:t>
                      </a:r>
                      <a:endParaRPr lang="en-US" sz="9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Remaining issues on CA and BWP operation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CATT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9464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5"/>
                        </a:rPr>
                        <a:t>R1-1810620</a:t>
                      </a:r>
                      <a:endParaRPr lang="en-US" sz="9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On maintenance for BWPs and CA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Nokia, Nokia Shanghai Bell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9196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6"/>
                        </a:rPr>
                        <a:t>R1-1810982</a:t>
                      </a:r>
                      <a:endParaRPr lang="en-US" sz="9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Text proposals for HARQ-ACK transmission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Guangdong OPPO Mobile Telecom.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9196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7"/>
                        </a:rPr>
                        <a:t>R1-1811004</a:t>
                      </a:r>
                      <a:endParaRPr lang="en-US" sz="9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Remaining issues on carrier aggregation and bandwidth part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Spreadtrum Communications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9464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8"/>
                        </a:rPr>
                        <a:t>R1-1811376</a:t>
                      </a:r>
                      <a:endParaRPr lang="en-US" sz="9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Maintenance for carrier aggregation and bandwidth parts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NTT DOCOMO, INC.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9464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9"/>
                        </a:rPr>
                        <a:t>R1-1811451</a:t>
                      </a:r>
                      <a:endParaRPr lang="en-US" sz="9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Remaining issues on HARQ-ACK multiplexing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WILUS Inc.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19464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10"/>
                        </a:rPr>
                        <a:t>R1-1811490</a:t>
                      </a:r>
                      <a:endParaRPr lang="en-US" sz="9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Maintenance issues of DL/UL data scheduling and HARQ procedure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19464"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11"/>
                        </a:rPr>
                        <a:t>R1-1811491</a:t>
                      </a:r>
                      <a:endParaRPr lang="en-US" sz="9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Maintenance issues of CA and BWP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7.1.3.4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37419</TotalTime>
  <Words>1227</Words>
  <Application>Microsoft Office PowerPoint</Application>
  <PresentationFormat>On-screen Show (4:3)</PresentationFormat>
  <Paragraphs>125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맑은 고딕</vt:lpstr>
      <vt:lpstr>ＭＳ Ｐゴシック</vt:lpstr>
      <vt:lpstr>Arial</vt:lpstr>
      <vt:lpstr>Calibri</vt:lpstr>
      <vt:lpstr>Symbol</vt:lpstr>
      <vt:lpstr>Wingdings</vt:lpstr>
      <vt:lpstr>Office ​​テーマ</vt:lpstr>
      <vt:lpstr>Summary on CA Topics</vt:lpstr>
      <vt:lpstr>Timing k for Scell Activation/Deactivation</vt:lpstr>
      <vt:lpstr>HARQ-ACK Codebooks</vt:lpstr>
      <vt:lpstr>Multiplexing/HARQ-ACK codebooks </vt:lpstr>
      <vt:lpstr>Proposed Corrections</vt:lpstr>
      <vt:lpstr>Proposed Corrections</vt:lpstr>
      <vt:lpstr>Other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Aris Papasakellariou</cp:lastModifiedBy>
  <cp:revision>927</cp:revision>
  <dcterms:created xsi:type="dcterms:W3CDTF">2017-01-16T18:53:25Z</dcterms:created>
  <dcterms:modified xsi:type="dcterms:W3CDTF">2018-10-08T04:15:08Z</dcterms:modified>
</cp:coreProperties>
</file>