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 id="2147483703" r:id="rId4"/>
    <p:sldMasterId id="2147483707" r:id="rId5"/>
    <p:sldMasterId id="2147483711" r:id="rId6"/>
  </p:sldMasterIdLst>
  <p:notesMasterIdLst>
    <p:notesMasterId r:id="rId23"/>
  </p:notesMasterIdLst>
  <p:handoutMasterIdLst>
    <p:handoutMasterId r:id="rId24"/>
  </p:handoutMasterIdLst>
  <p:sldIdLst>
    <p:sldId id="664" r:id="rId7"/>
    <p:sldId id="941" r:id="rId8"/>
    <p:sldId id="943" r:id="rId9"/>
    <p:sldId id="950" r:id="rId10"/>
    <p:sldId id="942" r:id="rId11"/>
    <p:sldId id="944" r:id="rId12"/>
    <p:sldId id="945" r:id="rId13"/>
    <p:sldId id="946" r:id="rId14"/>
    <p:sldId id="947" r:id="rId15"/>
    <p:sldId id="948" r:id="rId16"/>
    <p:sldId id="949" r:id="rId17"/>
    <p:sldId id="951" r:id="rId18"/>
    <p:sldId id="952" r:id="rId19"/>
    <p:sldId id="953" r:id="rId20"/>
    <p:sldId id="954" r:id="rId21"/>
    <p:sldId id="711" r:id="rId22"/>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0B0F0"/>
    <a:srgbClr val="000066"/>
    <a:srgbClr val="0000FF"/>
    <a:srgbClr val="3333CC"/>
    <a:srgbClr val="005A9E"/>
    <a:srgbClr val="990000"/>
    <a:srgbClr val="C86138"/>
    <a:srgbClr val="CC0099"/>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19" autoAdjust="0"/>
    <p:restoredTop sz="81818" autoAdjust="0"/>
  </p:normalViewPr>
  <p:slideViewPr>
    <p:cSldViewPr snapToGrid="0">
      <p:cViewPr varScale="1">
        <p:scale>
          <a:sx n="96" d="100"/>
          <a:sy n="96" d="100"/>
        </p:scale>
        <p:origin x="258" y="84"/>
      </p:cViewPr>
      <p:guideLst>
        <p:guide orient="horz" pos="518"/>
        <p:guide orient="horz" pos="752"/>
        <p:guide pos="462"/>
      </p:guideLst>
    </p:cSldViewPr>
  </p:slideViewPr>
  <p:outlineViewPr>
    <p:cViewPr>
      <p:scale>
        <a:sx n="33" d="100"/>
        <a:sy n="33" d="100"/>
      </p:scale>
      <p:origin x="0" y="-267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E0B524-39D1-4AA2-8F56-B570DCCF57FB}" type="slidenum">
              <a:rPr lang="en-US" altLang="zh-CN" smtClean="0"/>
              <a:pPr/>
              <a:t>1</a:t>
            </a:fld>
            <a:endParaRPr lang="en-US" altLang="zh-CN"/>
          </a:p>
        </p:txBody>
      </p:sp>
    </p:spTree>
    <p:extLst>
      <p:ext uri="{BB962C8B-B14F-4D97-AF65-F5344CB8AC3E}">
        <p14:creationId xmlns:p14="http://schemas.microsoft.com/office/powerpoint/2010/main" val="96309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solidFill>
                  <a:prstClr val="black"/>
                </a:solidFill>
              </a:rPr>
              <a:t>Page </a:t>
            </a:r>
            <a:fld id="{C09AAB1B-6A24-40F5-ADB3-AB3B46E73690}" type="slidenum">
              <a:rPr lang="de-DE" altLang="zh-CN">
                <a:solidFill>
                  <a:prstClr val="black"/>
                </a:solidFill>
              </a:rPr>
              <a:pPr/>
              <a:t>‹#›</a:t>
            </a:fld>
            <a:endParaRPr lang="en-GB" altLang="zh-CN">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t>Page </a:t>
            </a:r>
            <a:fld id="{C09AAB1B-6A24-40F5-ADB3-AB3B46E73690}" type="slidenum">
              <a:rPr lang="de-DE" altLang="zh-CN"/>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09602" y="106681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679751148"/>
      </p:ext>
    </p:extLst>
  </p:cSld>
  <p:clrMapOvr>
    <a:masterClrMapping/>
  </p:clrMapOvr>
  <p:transition advClick="0" advTm="8000">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279183"/>
            <a:ext cx="5128301" cy="58463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5"/>
            <a:ext cx="10975658" cy="2187575"/>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6919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09602" y="106681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3140605425"/>
      </p:ext>
    </p:extLst>
  </p:cSld>
  <p:clrMapOvr>
    <a:masterClrMapping/>
  </p:clrMapOvr>
  <p:transition advClick="0" advTm="8000">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279183"/>
            <a:ext cx="5128301" cy="58463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5"/>
            <a:ext cx="10975658" cy="2187575"/>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69970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9" y="600503"/>
            <a:ext cx="5128327" cy="492329"/>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2"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1219200" fontAlgn="auto">
              <a:spcBef>
                <a:spcPts val="0"/>
              </a:spcBef>
              <a:spcAft>
                <a:spcPts val="0"/>
              </a:spcAft>
              <a:buClrTx/>
              <a:buFont typeface="Wingdings" pitchFamily="2" charset="2"/>
              <a:buNone/>
            </a:pPr>
            <a:r>
              <a:rPr lang="de-DE" altLang="zh-CN" sz="2400" b="0" smtClean="0">
                <a:solidFill>
                  <a:prstClr val="black"/>
                </a:solidFill>
                <a:latin typeface="Arial"/>
                <a:ea typeface="华文细黑"/>
              </a:rPr>
              <a:t>Page </a:t>
            </a:r>
            <a:fld id="{C09AAB1B-6A24-40F5-ADB3-AB3B46E73690}" type="slidenum">
              <a:rPr lang="de-DE" altLang="zh-CN" sz="2400" b="0" smtClean="0">
                <a:solidFill>
                  <a:prstClr val="black"/>
                </a:solidFill>
                <a:latin typeface="Arial"/>
                <a:ea typeface="华文细黑"/>
              </a:rPr>
              <a:pPr defTabSz="1219200" fontAlgn="auto">
                <a:spcBef>
                  <a:spcPts val="0"/>
                </a:spcBef>
                <a:spcAft>
                  <a:spcPts val="0"/>
                </a:spcAft>
                <a:buClrTx/>
                <a:buFont typeface="Wingdings" pitchFamily="2" charset="2"/>
                <a:buNone/>
              </a:pPr>
              <a:t>‹#›</a:t>
            </a:fld>
            <a:endParaRPr lang="en-GB" altLang="zh-CN" sz="2400" b="0">
              <a:solidFill>
                <a:prstClr val="black"/>
              </a:solidFill>
              <a:latin typeface="Arial"/>
              <a:ea typeface="华文细黑"/>
            </a:endParaRPr>
          </a:p>
        </p:txBody>
      </p:sp>
    </p:spTree>
    <p:extLst>
      <p:ext uri="{BB962C8B-B14F-4D97-AF65-F5344CB8AC3E}">
        <p14:creationId xmlns:p14="http://schemas.microsoft.com/office/powerpoint/2010/main" val="16331014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 id="2147483701" r:id="rId2"/>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44" name="矩形 28"/>
          <p:cNvSpPr>
            <a:spLocks noGrp="1" noChangeArrowheads="1"/>
          </p:cNvSpPr>
          <p:nvPr>
            <p:ph type="title"/>
          </p:nvPr>
        </p:nvSpPr>
        <p:spPr bwMode="auto">
          <a:xfrm>
            <a:off x="609607" y="361462"/>
            <a:ext cx="512832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
        <p:nvSpPr>
          <p:cNvPr id="7"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8"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Tree>
    <p:extLst>
      <p:ext uri="{BB962C8B-B14F-4D97-AF65-F5344CB8AC3E}">
        <p14:creationId xmlns:p14="http://schemas.microsoft.com/office/powerpoint/2010/main" val="867795617"/>
      </p:ext>
    </p:extLst>
  </p:cSld>
  <p:clrMap bg1="lt1" tx1="dk1" bg2="lt2" tx2="dk2" accent1="accent1" accent2="accent2" accent3="accent3" accent4="accent4" accent5="accent5" accent6="accent6" hlink="hlink" folHlink="folHlink"/>
  <p:sldLayoutIdLst>
    <p:sldLayoutId id="2147483704" r:id="rId1"/>
    <p:sldLayoutId id="2147483705" r:id="rId2"/>
  </p:sldLayoutIdLst>
  <p:transition advClick="0" advTm="8000">
    <p:fade thruBlk="1"/>
  </p:transition>
  <p:timing>
    <p:tnLst>
      <p:par>
        <p:cTn id="1" dur="indefinite" restart="never" nodeType="tmRoot"/>
      </p:par>
    </p:tnLst>
  </p:timing>
  <p:hf sldNum="0" hdr="0" ftr="0"/>
  <p:txStyles>
    <p:titleStyle>
      <a:lvl1pPr algn="l" rtl="0" eaLnBrk="1" fontAlgn="base" hangingPunct="1">
        <a:spcBef>
          <a:spcPct val="0"/>
        </a:spcBef>
        <a:spcAft>
          <a:spcPct val="0"/>
        </a:spcAft>
        <a:defRPr sz="3199"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2999" b="1">
          <a:solidFill>
            <a:srgbClr val="990000"/>
          </a:solidFill>
          <a:latin typeface="Arial" charset="0"/>
          <a:ea typeface="黑体" pitchFamily="2" charset="-122"/>
        </a:defRPr>
      </a:lvl2pPr>
      <a:lvl3pPr algn="l" rtl="0" eaLnBrk="1" fontAlgn="base" hangingPunct="1">
        <a:spcBef>
          <a:spcPct val="0"/>
        </a:spcBef>
        <a:spcAft>
          <a:spcPct val="0"/>
        </a:spcAft>
        <a:defRPr sz="2999" b="1">
          <a:solidFill>
            <a:srgbClr val="990000"/>
          </a:solidFill>
          <a:latin typeface="Arial" charset="0"/>
          <a:ea typeface="黑体" pitchFamily="2" charset="-122"/>
        </a:defRPr>
      </a:lvl3pPr>
      <a:lvl4pPr algn="l" rtl="0" eaLnBrk="1" fontAlgn="base" hangingPunct="1">
        <a:spcBef>
          <a:spcPct val="0"/>
        </a:spcBef>
        <a:spcAft>
          <a:spcPct val="0"/>
        </a:spcAft>
        <a:defRPr sz="2999" b="1">
          <a:solidFill>
            <a:srgbClr val="990000"/>
          </a:solidFill>
          <a:latin typeface="Arial" charset="0"/>
          <a:ea typeface="黑体" pitchFamily="2" charset="-122"/>
        </a:defRPr>
      </a:lvl4pPr>
      <a:lvl5pPr algn="l" rtl="0" eaLnBrk="1" fontAlgn="base" hangingPunct="1">
        <a:spcBef>
          <a:spcPct val="0"/>
        </a:spcBef>
        <a:spcAft>
          <a:spcPct val="0"/>
        </a:spcAft>
        <a:defRPr sz="2999" b="1">
          <a:solidFill>
            <a:srgbClr val="990000"/>
          </a:solidFill>
          <a:latin typeface="Arial" charset="0"/>
          <a:ea typeface="黑体" pitchFamily="2" charset="-122"/>
        </a:defRPr>
      </a:lvl5pPr>
      <a:lvl6pPr marL="457109" algn="l" rtl="0" eaLnBrk="1" fontAlgn="base" hangingPunct="1">
        <a:spcBef>
          <a:spcPct val="0"/>
        </a:spcBef>
        <a:spcAft>
          <a:spcPct val="0"/>
        </a:spcAft>
        <a:defRPr sz="2999" b="1">
          <a:solidFill>
            <a:srgbClr val="990000"/>
          </a:solidFill>
          <a:latin typeface="Arial" charset="0"/>
          <a:ea typeface="黑体" pitchFamily="2" charset="-122"/>
        </a:defRPr>
      </a:lvl6pPr>
      <a:lvl7pPr marL="914217" algn="l" rtl="0" eaLnBrk="1" fontAlgn="base" hangingPunct="1">
        <a:spcBef>
          <a:spcPct val="0"/>
        </a:spcBef>
        <a:spcAft>
          <a:spcPct val="0"/>
        </a:spcAft>
        <a:defRPr sz="2999" b="1">
          <a:solidFill>
            <a:srgbClr val="990000"/>
          </a:solidFill>
          <a:latin typeface="Arial" charset="0"/>
          <a:ea typeface="黑体" pitchFamily="2" charset="-122"/>
        </a:defRPr>
      </a:lvl7pPr>
      <a:lvl8pPr marL="1371326" algn="l" rtl="0" eaLnBrk="1" fontAlgn="base" hangingPunct="1">
        <a:spcBef>
          <a:spcPct val="0"/>
        </a:spcBef>
        <a:spcAft>
          <a:spcPct val="0"/>
        </a:spcAft>
        <a:defRPr sz="2999" b="1">
          <a:solidFill>
            <a:srgbClr val="990000"/>
          </a:solidFill>
          <a:latin typeface="Arial" charset="0"/>
          <a:ea typeface="黑体" pitchFamily="2" charset="-122"/>
        </a:defRPr>
      </a:lvl8pPr>
      <a:lvl9pPr marL="1828434" algn="l" rtl="0" eaLnBrk="1" fontAlgn="base" hangingPunct="1">
        <a:spcBef>
          <a:spcPct val="0"/>
        </a:spcBef>
        <a:spcAft>
          <a:spcPct val="0"/>
        </a:spcAft>
        <a:defRPr sz="2999" b="1">
          <a:solidFill>
            <a:srgbClr val="990000"/>
          </a:solidFill>
          <a:latin typeface="Arial" charset="0"/>
          <a:ea typeface="黑体" pitchFamily="2" charset="-122"/>
        </a:defRPr>
      </a:lvl9pPr>
    </p:titleStyle>
    <p:bodyStyle>
      <a:lvl1pPr marL="342831" indent="-342831" algn="l" rtl="0" eaLnBrk="1" fontAlgn="base" hangingPunct="1">
        <a:spcBef>
          <a:spcPct val="20000"/>
        </a:spcBef>
        <a:spcAft>
          <a:spcPct val="0"/>
        </a:spcAft>
        <a:buChar char="•"/>
        <a:defRPr sz="2400">
          <a:solidFill>
            <a:schemeClr val="tx1"/>
          </a:solidFill>
          <a:latin typeface="Arial" pitchFamily="34" charset="0"/>
          <a:ea typeface="+mn-ea"/>
          <a:cs typeface="Arial" pitchFamily="34" charset="0"/>
        </a:defRPr>
      </a:lvl1pPr>
      <a:lvl2pPr marL="742801" indent="-285693" algn="l" rtl="0" eaLnBrk="1" fontAlgn="base" hangingPunct="1">
        <a:spcBef>
          <a:spcPct val="20000"/>
        </a:spcBef>
        <a:spcAft>
          <a:spcPct val="0"/>
        </a:spcAft>
        <a:buChar char="–"/>
        <a:defRPr sz="2000">
          <a:solidFill>
            <a:schemeClr val="tx1"/>
          </a:solidFill>
          <a:latin typeface="Arial" pitchFamily="34" charset="0"/>
          <a:ea typeface="+mn-ea"/>
          <a:cs typeface="Arial" pitchFamily="34" charset="0"/>
        </a:defRPr>
      </a:lvl2pPr>
      <a:lvl3pPr marL="1142771" indent="-228554" algn="l" rtl="0" eaLnBrk="1" fontAlgn="base" hangingPunct="1">
        <a:spcBef>
          <a:spcPct val="20000"/>
        </a:spcBef>
        <a:spcAft>
          <a:spcPct val="0"/>
        </a:spcAft>
        <a:buChar char="•"/>
        <a:defRPr sz="1800">
          <a:solidFill>
            <a:schemeClr val="tx1"/>
          </a:solidFill>
          <a:latin typeface="Arial" pitchFamily="34" charset="0"/>
          <a:ea typeface="+mn-ea"/>
          <a:cs typeface="Arial" pitchFamily="34" charset="0"/>
        </a:defRPr>
      </a:lvl3pPr>
      <a:lvl4pPr marL="1599880"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6989"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5pPr>
      <a:lvl6pPr marL="2514097" indent="-228554" algn="l" rtl="0" eaLnBrk="1" fontAlgn="base" hangingPunct="1">
        <a:spcBef>
          <a:spcPct val="20000"/>
        </a:spcBef>
        <a:spcAft>
          <a:spcPct val="0"/>
        </a:spcAft>
        <a:buChar char="»"/>
        <a:defRPr sz="2000">
          <a:solidFill>
            <a:schemeClr val="tx1"/>
          </a:solidFill>
          <a:latin typeface="+mn-lt"/>
          <a:ea typeface="+mn-ea"/>
        </a:defRPr>
      </a:lvl6pPr>
      <a:lvl7pPr marL="2971206" indent="-228554" algn="l" rtl="0" eaLnBrk="1" fontAlgn="base" hangingPunct="1">
        <a:spcBef>
          <a:spcPct val="20000"/>
        </a:spcBef>
        <a:spcAft>
          <a:spcPct val="0"/>
        </a:spcAft>
        <a:buChar char="»"/>
        <a:defRPr sz="2000">
          <a:solidFill>
            <a:schemeClr val="tx1"/>
          </a:solidFill>
          <a:latin typeface="+mn-lt"/>
          <a:ea typeface="+mn-ea"/>
        </a:defRPr>
      </a:lvl7pPr>
      <a:lvl8pPr marL="3428314" indent="-228554" algn="l" rtl="0" eaLnBrk="1" fontAlgn="base" hangingPunct="1">
        <a:spcBef>
          <a:spcPct val="20000"/>
        </a:spcBef>
        <a:spcAft>
          <a:spcPct val="0"/>
        </a:spcAft>
        <a:buChar char="»"/>
        <a:defRPr sz="2000">
          <a:solidFill>
            <a:schemeClr val="tx1"/>
          </a:solidFill>
          <a:latin typeface="+mn-lt"/>
          <a:ea typeface="+mn-ea"/>
        </a:defRPr>
      </a:lvl8pPr>
      <a:lvl9pPr marL="3885423" indent="-228554"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矩形 4"/>
          <p:cNvSpPr/>
          <p:nvPr/>
        </p:nvSpPr>
        <p:spPr>
          <a:xfrm>
            <a:off x="1599" y="6350"/>
            <a:ext cx="12193589" cy="6851650"/>
          </a:xfrm>
          <a:prstGeom prst="rect">
            <a:avLst/>
          </a:prstGeom>
          <a:blipFill dpi="0" rotWithShape="1">
            <a:blip r:embed="rId5" cstate="print">
              <a:duotone>
                <a:prstClr val="black"/>
                <a:srgbClr val="000000">
                  <a:tint val="45000"/>
                  <a:satMod val="400000"/>
                </a:srgbClr>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fontAlgn="auto">
              <a:spcBef>
                <a:spcPts val="0"/>
              </a:spcBef>
              <a:spcAft>
                <a:spcPts val="0"/>
              </a:spcAft>
              <a:buClrTx/>
              <a:buFontTx/>
              <a:buNone/>
              <a:defRPr/>
            </a:pPr>
            <a:endParaRPr lang="zh-CN" altLang="en-US" b="0" kern="0">
              <a:solidFill>
                <a:prstClr val="white"/>
              </a:solidFill>
              <a:latin typeface="FrutigerNext LT Regular"/>
              <a:ea typeface="华文细黑"/>
            </a:endParaRPr>
          </a:p>
        </p:txBody>
      </p:sp>
      <p:sp>
        <p:nvSpPr>
          <p:cNvPr id="11" name="Rectangle 86"/>
          <p:cNvSpPr>
            <a:spLocks noChangeArrowheads="1"/>
          </p:cNvSpPr>
          <p:nvPr/>
        </p:nvSpPr>
        <p:spPr bwMode="auto">
          <a:xfrm>
            <a:off x="366713" y="6396039"/>
            <a:ext cx="1409700" cy="461962"/>
          </a:xfrm>
          <a:prstGeom prst="rect">
            <a:avLst/>
          </a:prstGeom>
          <a:noFill/>
          <a:ln w="9525">
            <a:noFill/>
            <a:miter lim="800000"/>
            <a:headEnd/>
            <a:tailEnd/>
          </a:ln>
          <a:effectLst/>
        </p:spPr>
        <p:txBody>
          <a:bodyPr lIns="0" tIns="0" rIns="0" bIns="0"/>
          <a:lstStyle/>
          <a:p>
            <a:pPr defTabSz="784068" eaLnBrk="0" fontAlgn="auto" hangingPunct="0">
              <a:lnSpc>
                <a:spcPct val="85000"/>
              </a:lnSpc>
              <a:spcBef>
                <a:spcPts val="0"/>
              </a:spcBef>
              <a:spcAft>
                <a:spcPts val="0"/>
              </a:spcAft>
              <a:buClrTx/>
              <a:buFontTx/>
              <a:buNone/>
            </a:pPr>
            <a:endParaRPr lang="de-DE" sz="1000" b="0" dirty="0">
              <a:solidFill>
                <a:prstClr val="black"/>
              </a:solidFill>
              <a:latin typeface="FrutigerNext LT Light" pitchFamily="34" charset="0"/>
              <a:ea typeface="MS PGothic" pitchFamily="34" charset="-128"/>
            </a:endParaRPr>
          </a:p>
          <a:p>
            <a:pPr defTabSz="784068" eaLnBrk="0" fontAlgn="auto" hangingPunct="0">
              <a:lnSpc>
                <a:spcPct val="85000"/>
              </a:lnSpc>
              <a:spcBef>
                <a:spcPts val="0"/>
              </a:spcBef>
              <a:spcAft>
                <a:spcPts val="0"/>
              </a:spcAft>
              <a:buClrTx/>
              <a:buFontTx/>
              <a:buNone/>
            </a:pPr>
            <a:r>
              <a:rPr lang="de-DE" sz="1000" b="0" dirty="0">
                <a:solidFill>
                  <a:prstClr val="black"/>
                </a:solidFill>
                <a:latin typeface="FrutigerNext LT Light" pitchFamily="34" charset="0"/>
                <a:ea typeface="MS PGothic" pitchFamily="34" charset="-128"/>
              </a:rPr>
              <a:t>Page </a:t>
            </a:r>
            <a:fld id="{E68EC476-442B-4BB7-9603-F1440C241F3D}" type="slidenum">
              <a:rPr lang="de-DE" sz="1000" b="0">
                <a:solidFill>
                  <a:prstClr val="black"/>
                </a:solidFill>
                <a:latin typeface="FrutigerNext LT Light" pitchFamily="34" charset="0"/>
                <a:ea typeface="MS PGothic" pitchFamily="34" charset="-128"/>
              </a:rPr>
              <a:pPr defTabSz="784068" eaLnBrk="0" fontAlgn="auto" hangingPunct="0">
                <a:lnSpc>
                  <a:spcPct val="85000"/>
                </a:lnSpc>
                <a:spcBef>
                  <a:spcPts val="0"/>
                </a:spcBef>
                <a:spcAft>
                  <a:spcPts val="0"/>
                </a:spcAft>
                <a:buClrTx/>
                <a:buFontTx/>
                <a:buNone/>
              </a:pPr>
              <a:t>‹#›</a:t>
            </a:fld>
            <a:endParaRPr lang="en-GB" sz="1000" b="0" dirty="0">
              <a:solidFill>
                <a:prstClr val="black"/>
              </a:solidFill>
              <a:latin typeface="FrutigerNext LT Light" pitchFamily="34" charset="0"/>
              <a:ea typeface="MS PGothic" pitchFamily="34" charset="-128"/>
            </a:endParaRPr>
          </a:p>
        </p:txBody>
      </p:sp>
      <p:pic>
        <p:nvPicPr>
          <p:cNvPr id="15" name="Picture 87" descr="图片3副本"/>
          <p:cNvPicPr>
            <a:picLocks noChangeAspect="1" noChangeArrowheads="1"/>
          </p:cNvPicPr>
          <p:nvPr/>
        </p:nvPicPr>
        <p:blipFill>
          <a:blip r:embed="rId7" cstate="print"/>
          <a:srcRect/>
          <a:stretch>
            <a:fillRect/>
          </a:stretch>
        </p:blipFill>
        <p:spPr bwMode="auto">
          <a:xfrm>
            <a:off x="10182225" y="6386513"/>
            <a:ext cx="1295400" cy="307975"/>
          </a:xfrm>
          <a:prstGeom prst="rect">
            <a:avLst/>
          </a:prstGeom>
          <a:noFill/>
        </p:spPr>
      </p:pic>
      <p:sp>
        <p:nvSpPr>
          <p:cNvPr id="16" name="Text Box 5"/>
          <p:cNvSpPr txBox="1">
            <a:spLocks noChangeArrowheads="1"/>
          </p:cNvSpPr>
          <p:nvPr/>
        </p:nvSpPr>
        <p:spPr bwMode="auto">
          <a:xfrm>
            <a:off x="4683125" y="6478588"/>
            <a:ext cx="3144451" cy="2153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auto">
              <a:spcBef>
                <a:spcPts val="0"/>
              </a:spcBef>
              <a:spcAft>
                <a:spcPts val="0"/>
              </a:spcAft>
              <a:buClrTx/>
              <a:buFontTx/>
              <a:buNone/>
              <a:defRPr/>
            </a:pPr>
            <a:r>
              <a:rPr lang="en-US" altLang="zh-CN" sz="1400" b="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7" y="361462"/>
            <a:ext cx="512832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extLst>
      <p:ext uri="{BB962C8B-B14F-4D97-AF65-F5344CB8AC3E}">
        <p14:creationId xmlns:p14="http://schemas.microsoft.com/office/powerpoint/2010/main" val="204887508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Lst>
  <p:transition advClick="0" advTm="8000">
    <p:fade thruBlk="1"/>
  </p:transition>
  <p:timing>
    <p:tnLst>
      <p:par>
        <p:cTn id="1" dur="indefinite" restart="never" nodeType="tmRoot"/>
      </p:par>
    </p:tnLst>
  </p:timing>
  <p:hf sldNum="0" hdr="0" ftr="0"/>
  <p:txStyles>
    <p:titleStyle>
      <a:lvl1pPr algn="l" rtl="0" eaLnBrk="1" fontAlgn="base" hangingPunct="1">
        <a:spcBef>
          <a:spcPct val="0"/>
        </a:spcBef>
        <a:spcAft>
          <a:spcPct val="0"/>
        </a:spcAft>
        <a:defRPr sz="3199"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2999" b="1">
          <a:solidFill>
            <a:srgbClr val="990000"/>
          </a:solidFill>
          <a:latin typeface="Arial" charset="0"/>
          <a:ea typeface="黑体" pitchFamily="2" charset="-122"/>
        </a:defRPr>
      </a:lvl2pPr>
      <a:lvl3pPr algn="l" rtl="0" eaLnBrk="1" fontAlgn="base" hangingPunct="1">
        <a:spcBef>
          <a:spcPct val="0"/>
        </a:spcBef>
        <a:spcAft>
          <a:spcPct val="0"/>
        </a:spcAft>
        <a:defRPr sz="2999" b="1">
          <a:solidFill>
            <a:srgbClr val="990000"/>
          </a:solidFill>
          <a:latin typeface="Arial" charset="0"/>
          <a:ea typeface="黑体" pitchFamily="2" charset="-122"/>
        </a:defRPr>
      </a:lvl3pPr>
      <a:lvl4pPr algn="l" rtl="0" eaLnBrk="1" fontAlgn="base" hangingPunct="1">
        <a:spcBef>
          <a:spcPct val="0"/>
        </a:spcBef>
        <a:spcAft>
          <a:spcPct val="0"/>
        </a:spcAft>
        <a:defRPr sz="2999" b="1">
          <a:solidFill>
            <a:srgbClr val="990000"/>
          </a:solidFill>
          <a:latin typeface="Arial" charset="0"/>
          <a:ea typeface="黑体" pitchFamily="2" charset="-122"/>
        </a:defRPr>
      </a:lvl4pPr>
      <a:lvl5pPr algn="l" rtl="0" eaLnBrk="1" fontAlgn="base" hangingPunct="1">
        <a:spcBef>
          <a:spcPct val="0"/>
        </a:spcBef>
        <a:spcAft>
          <a:spcPct val="0"/>
        </a:spcAft>
        <a:defRPr sz="2999" b="1">
          <a:solidFill>
            <a:srgbClr val="990000"/>
          </a:solidFill>
          <a:latin typeface="Arial" charset="0"/>
          <a:ea typeface="黑体" pitchFamily="2" charset="-122"/>
        </a:defRPr>
      </a:lvl5pPr>
      <a:lvl6pPr marL="457109" algn="l" rtl="0" eaLnBrk="1" fontAlgn="base" hangingPunct="1">
        <a:spcBef>
          <a:spcPct val="0"/>
        </a:spcBef>
        <a:spcAft>
          <a:spcPct val="0"/>
        </a:spcAft>
        <a:defRPr sz="2999" b="1">
          <a:solidFill>
            <a:srgbClr val="990000"/>
          </a:solidFill>
          <a:latin typeface="Arial" charset="0"/>
          <a:ea typeface="黑体" pitchFamily="2" charset="-122"/>
        </a:defRPr>
      </a:lvl6pPr>
      <a:lvl7pPr marL="914217" algn="l" rtl="0" eaLnBrk="1" fontAlgn="base" hangingPunct="1">
        <a:spcBef>
          <a:spcPct val="0"/>
        </a:spcBef>
        <a:spcAft>
          <a:spcPct val="0"/>
        </a:spcAft>
        <a:defRPr sz="2999" b="1">
          <a:solidFill>
            <a:srgbClr val="990000"/>
          </a:solidFill>
          <a:latin typeface="Arial" charset="0"/>
          <a:ea typeface="黑体" pitchFamily="2" charset="-122"/>
        </a:defRPr>
      </a:lvl7pPr>
      <a:lvl8pPr marL="1371326" algn="l" rtl="0" eaLnBrk="1" fontAlgn="base" hangingPunct="1">
        <a:spcBef>
          <a:spcPct val="0"/>
        </a:spcBef>
        <a:spcAft>
          <a:spcPct val="0"/>
        </a:spcAft>
        <a:defRPr sz="2999" b="1">
          <a:solidFill>
            <a:srgbClr val="990000"/>
          </a:solidFill>
          <a:latin typeface="Arial" charset="0"/>
          <a:ea typeface="黑体" pitchFamily="2" charset="-122"/>
        </a:defRPr>
      </a:lvl8pPr>
      <a:lvl9pPr marL="1828434" algn="l" rtl="0" eaLnBrk="1" fontAlgn="base" hangingPunct="1">
        <a:spcBef>
          <a:spcPct val="0"/>
        </a:spcBef>
        <a:spcAft>
          <a:spcPct val="0"/>
        </a:spcAft>
        <a:defRPr sz="2999" b="1">
          <a:solidFill>
            <a:srgbClr val="990000"/>
          </a:solidFill>
          <a:latin typeface="Arial" charset="0"/>
          <a:ea typeface="黑体" pitchFamily="2" charset="-122"/>
        </a:defRPr>
      </a:lvl9pPr>
    </p:titleStyle>
    <p:bodyStyle>
      <a:lvl1pPr marL="342831" indent="-342831" algn="l" rtl="0" eaLnBrk="1" fontAlgn="base" hangingPunct="1">
        <a:spcBef>
          <a:spcPct val="20000"/>
        </a:spcBef>
        <a:spcAft>
          <a:spcPct val="0"/>
        </a:spcAft>
        <a:buChar char="•"/>
        <a:defRPr sz="2400">
          <a:solidFill>
            <a:schemeClr val="tx1"/>
          </a:solidFill>
          <a:latin typeface="Arial" pitchFamily="34" charset="0"/>
          <a:ea typeface="+mn-ea"/>
          <a:cs typeface="Arial" pitchFamily="34" charset="0"/>
        </a:defRPr>
      </a:lvl1pPr>
      <a:lvl2pPr marL="742801" indent="-285693" algn="l" rtl="0" eaLnBrk="1" fontAlgn="base" hangingPunct="1">
        <a:spcBef>
          <a:spcPct val="20000"/>
        </a:spcBef>
        <a:spcAft>
          <a:spcPct val="0"/>
        </a:spcAft>
        <a:buChar char="–"/>
        <a:defRPr sz="2000">
          <a:solidFill>
            <a:schemeClr val="tx1"/>
          </a:solidFill>
          <a:latin typeface="Arial" pitchFamily="34" charset="0"/>
          <a:ea typeface="+mn-ea"/>
          <a:cs typeface="Arial" pitchFamily="34" charset="0"/>
        </a:defRPr>
      </a:lvl2pPr>
      <a:lvl3pPr marL="1142771" indent="-228554" algn="l" rtl="0" eaLnBrk="1" fontAlgn="base" hangingPunct="1">
        <a:spcBef>
          <a:spcPct val="20000"/>
        </a:spcBef>
        <a:spcAft>
          <a:spcPct val="0"/>
        </a:spcAft>
        <a:buChar char="•"/>
        <a:defRPr sz="1800">
          <a:solidFill>
            <a:schemeClr val="tx1"/>
          </a:solidFill>
          <a:latin typeface="Arial" pitchFamily="34" charset="0"/>
          <a:ea typeface="+mn-ea"/>
          <a:cs typeface="Arial" pitchFamily="34" charset="0"/>
        </a:defRPr>
      </a:lvl3pPr>
      <a:lvl4pPr marL="1599880"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6989"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5pPr>
      <a:lvl6pPr marL="2514097" indent="-228554" algn="l" rtl="0" eaLnBrk="1" fontAlgn="base" hangingPunct="1">
        <a:spcBef>
          <a:spcPct val="20000"/>
        </a:spcBef>
        <a:spcAft>
          <a:spcPct val="0"/>
        </a:spcAft>
        <a:buChar char="»"/>
        <a:defRPr sz="2000">
          <a:solidFill>
            <a:schemeClr val="tx1"/>
          </a:solidFill>
          <a:latin typeface="+mn-lt"/>
          <a:ea typeface="+mn-ea"/>
        </a:defRPr>
      </a:lvl6pPr>
      <a:lvl7pPr marL="2971206" indent="-228554" algn="l" rtl="0" eaLnBrk="1" fontAlgn="base" hangingPunct="1">
        <a:spcBef>
          <a:spcPct val="20000"/>
        </a:spcBef>
        <a:spcAft>
          <a:spcPct val="0"/>
        </a:spcAft>
        <a:buChar char="»"/>
        <a:defRPr sz="2000">
          <a:solidFill>
            <a:schemeClr val="tx1"/>
          </a:solidFill>
          <a:latin typeface="+mn-lt"/>
          <a:ea typeface="+mn-ea"/>
        </a:defRPr>
      </a:lvl7pPr>
      <a:lvl8pPr marL="3428314" indent="-228554" algn="l" rtl="0" eaLnBrk="1" fontAlgn="base" hangingPunct="1">
        <a:spcBef>
          <a:spcPct val="20000"/>
        </a:spcBef>
        <a:spcAft>
          <a:spcPct val="0"/>
        </a:spcAft>
        <a:buChar char="»"/>
        <a:defRPr sz="2000">
          <a:solidFill>
            <a:schemeClr val="tx1"/>
          </a:solidFill>
          <a:latin typeface="+mn-lt"/>
          <a:ea typeface="+mn-ea"/>
        </a:defRPr>
      </a:lvl8pPr>
      <a:lvl9pPr marL="3885423" indent="-228554"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solidFill>
                <a:prstClr val="black"/>
              </a:solidFill>
              <a:latin typeface="FrutigerNext LT Light" pitchFamily="34" charset="0"/>
              <a:ea typeface="MS PGothic" pitchFamily="34" charset="-128"/>
            </a:endParaRPr>
          </a:p>
          <a:p>
            <a:pPr defTabSz="784225" eaLnBrk="0" hangingPunct="0">
              <a:lnSpc>
                <a:spcPct val="85000"/>
              </a:lnSpc>
              <a:buClrTx/>
              <a:buFontTx/>
              <a:buNone/>
            </a:pPr>
            <a:r>
              <a:rPr lang="de-DE" sz="1400" b="0" dirty="0">
                <a:solidFill>
                  <a:prstClr val="black"/>
                </a:solidFill>
                <a:latin typeface="FrutigerNext LT Light" pitchFamily="34" charset="0"/>
                <a:ea typeface="MS PGothic" pitchFamily="34" charset="-128"/>
              </a:rPr>
              <a:t>Page </a:t>
            </a:r>
            <a:fld id="{E68EC476-442B-4BB7-9603-F1440C241F3D}" type="slidenum">
              <a:rPr lang="de-DE" sz="1400" b="0">
                <a:solidFill>
                  <a:prstClr val="black"/>
                </a:solidFill>
                <a:latin typeface="FrutigerNext LT Light" pitchFamily="34" charset="0"/>
                <a:ea typeface="MS PGothic" pitchFamily="34" charset="-128"/>
              </a:rPr>
              <a:pPr defTabSz="784225" eaLnBrk="0" hangingPunct="0">
                <a:lnSpc>
                  <a:spcPct val="85000"/>
                </a:lnSpc>
                <a:buClrTx/>
                <a:buFontTx/>
                <a:buNone/>
              </a:pPr>
              <a:t>‹#›</a:t>
            </a:fld>
            <a:endParaRPr lang="en-GB" sz="1400" b="0" dirty="0">
              <a:solidFill>
                <a:prstClr val="black"/>
              </a:solidFill>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prstClr val="black">
                    <a:lumMod val="65000"/>
                    <a:lumOff val="35000"/>
                  </a:prst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297619"/>
            <a:ext cx="12195175" cy="1351990"/>
          </a:xfrm>
        </p:spPr>
        <p:txBody>
          <a:bodyPr/>
          <a:lstStyle/>
          <a:p>
            <a:r>
              <a:rPr lang="en-US" altLang="zh-CN" dirty="0" smtClean="0">
                <a:solidFill>
                  <a:srgbClr val="990000"/>
                </a:solidFill>
              </a:rPr>
              <a:t>Consideration on link budget</a:t>
            </a:r>
            <a:endParaRPr lang="zh-CN" altLang="en-US" sz="3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178021" cy="430887"/>
          </a:xfrm>
        </p:spPr>
        <p:txBody>
          <a:bodyPr/>
          <a:lstStyle/>
          <a:p>
            <a:r>
              <a:rPr lang="en-US" altLang="zh-CN" dirty="0" err="1" smtClean="0"/>
              <a:t>mMTC</a:t>
            </a:r>
            <a:r>
              <a:rPr lang="en-US" altLang="zh-CN" dirty="0" smtClean="0"/>
              <a:t>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2793710946"/>
              </p:ext>
            </p:extLst>
          </p:nvPr>
        </p:nvGraphicFramePr>
        <p:xfrm>
          <a:off x="577744" y="861836"/>
          <a:ext cx="10957032" cy="5278120"/>
        </p:xfrm>
        <a:graphic>
          <a:graphicData uri="http://schemas.openxmlformats.org/drawingml/2006/table">
            <a:tbl>
              <a:tblPr firstRow="1" bandRow="1">
                <a:tableStyleId>{7DF18680-E054-41AD-8BC1-D1AEF772440D}</a:tableStyleId>
              </a:tblPr>
              <a:tblGrid>
                <a:gridCol w="1217448"/>
                <a:gridCol w="2434896"/>
                <a:gridCol w="2434896"/>
                <a:gridCol w="2434896"/>
                <a:gridCol w="2434896"/>
              </a:tblGrid>
              <a:tr h="370840">
                <a:tc>
                  <a:txBody>
                    <a:bodyPr/>
                    <a:lstStyle/>
                    <a:p>
                      <a:endParaRPr lang="zh-CN" altLang="en-US" sz="1600" dirty="0"/>
                    </a:p>
                  </a:txBody>
                  <a:tcPr/>
                </a:tc>
                <a:tc>
                  <a:txBody>
                    <a:bodyPr/>
                    <a:lstStyle/>
                    <a:p>
                      <a:r>
                        <a:rPr lang="en-US" altLang="zh-CN" sz="1600" dirty="0" smtClean="0"/>
                        <a:t>DL control channel</a:t>
                      </a:r>
                      <a:endParaRPr lang="zh-CN" altLang="en-US" sz="1600" dirty="0"/>
                    </a:p>
                  </a:txBody>
                  <a:tcPr/>
                </a:tc>
                <a:tc>
                  <a:txBody>
                    <a:bodyPr/>
                    <a:lstStyle/>
                    <a:p>
                      <a:r>
                        <a:rPr lang="en-US" altLang="zh-CN" sz="1600" dirty="0" smtClean="0"/>
                        <a:t>DL data channel</a:t>
                      </a:r>
                      <a:endParaRPr lang="zh-CN" altLang="en-US" sz="1600" dirty="0"/>
                    </a:p>
                  </a:txBody>
                  <a:tcPr/>
                </a:tc>
                <a:tc>
                  <a:txBody>
                    <a:bodyPr/>
                    <a:lstStyle/>
                    <a:p>
                      <a:r>
                        <a:rPr lang="en-US" altLang="zh-CN" sz="1600" dirty="0" smtClean="0"/>
                        <a:t>UL control channel</a:t>
                      </a:r>
                      <a:endParaRPr lang="zh-CN" altLang="en-US" sz="1600" dirty="0"/>
                    </a:p>
                  </a:txBody>
                  <a:tcPr/>
                </a:tc>
                <a:tc>
                  <a:txBody>
                    <a:bodyPr/>
                    <a:lstStyle/>
                    <a:p>
                      <a:r>
                        <a:rPr lang="en-US" altLang="zh-CN" sz="1600" dirty="0" smtClean="0"/>
                        <a:t>UL data channel</a:t>
                      </a:r>
                      <a:endParaRPr lang="zh-CN" altLang="en-US" sz="1600" dirty="0"/>
                    </a:p>
                  </a:txBody>
                  <a:tcPr/>
                </a:tc>
              </a:tr>
              <a:tr h="370840">
                <a:tc>
                  <a:txBody>
                    <a:bodyPr/>
                    <a:lstStyle/>
                    <a:p>
                      <a:r>
                        <a:rPr lang="en-US" altLang="zh-CN" sz="1600" dirty="0" smtClean="0"/>
                        <a:t>Transmitter array gain</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0</a:t>
                      </a:r>
                    </a:p>
                  </a:txBody>
                  <a:tcPr/>
                </a:tc>
                <a:tc>
                  <a:txBody>
                    <a:bodyPr/>
                    <a:lstStyle/>
                    <a:p>
                      <a:r>
                        <a:rPr lang="en-US" altLang="zh-CN" sz="1600" dirty="0" smtClean="0"/>
                        <a:t>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0</a:t>
                      </a:r>
                      <a:endParaRPr lang="zh-CN" altLang="en-US" sz="1600" dirty="0" smtClean="0"/>
                    </a:p>
                  </a:txBody>
                  <a:tcPr/>
                </a:tc>
                <a:tc>
                  <a:txBody>
                    <a:bodyPr/>
                    <a:lstStyle/>
                    <a:p>
                      <a:r>
                        <a:rPr lang="en-US" altLang="zh-CN" sz="1600" dirty="0" smtClean="0"/>
                        <a:t>0</a:t>
                      </a:r>
                      <a:endParaRPr lang="zh-CN" altLang="en-US" sz="1600" dirty="0"/>
                    </a:p>
                  </a:txBody>
                  <a:tcPr/>
                </a:tc>
              </a:tr>
              <a:tr h="370840">
                <a:tc>
                  <a:txBody>
                    <a:bodyPr/>
                    <a:lstStyle/>
                    <a:p>
                      <a:r>
                        <a:rPr lang="en-US" altLang="zh-CN" sz="1600" dirty="0" smtClean="0"/>
                        <a:t>Receive array gain </a:t>
                      </a:r>
                      <a:r>
                        <a:rPr lang="en-US" altLang="zh-CN" sz="1600" i="1" dirty="0" smtClean="0">
                          <a:solidFill>
                            <a:srgbClr val="FF0000"/>
                          </a:solidFill>
                        </a:rPr>
                        <a:t>(This is not included</a:t>
                      </a:r>
                      <a:r>
                        <a:rPr lang="en-US" altLang="zh-CN" sz="1600" i="1" baseline="0" dirty="0" smtClean="0">
                          <a:solidFill>
                            <a:srgbClr val="FF0000"/>
                          </a:solidFill>
                        </a:rPr>
                        <a:t> in ITU template!)</a:t>
                      </a:r>
                      <a:endParaRPr lang="zh-CN" altLang="en-US" sz="1600" i="1"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strike="sngStrike" baseline="0" dirty="0" smtClean="0">
                          <a:solidFill>
                            <a:srgbClr val="FF0000"/>
                          </a:solidFill>
                        </a:rPr>
                        <a:t>0 </a:t>
                      </a:r>
                      <a:r>
                        <a:rPr lang="en-US" altLang="zh-CN" sz="1600" dirty="0" smtClean="0">
                          <a:solidFill>
                            <a:srgbClr val="FF0000"/>
                          </a:solidFill>
                        </a:rPr>
                        <a:t> 9</a:t>
                      </a:r>
                      <a:endParaRPr lang="en-US" altLang="zh-CN" sz="1600" dirty="0" smtClean="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strike="sngStrike" baseline="0" smtClean="0">
                          <a:solidFill>
                            <a:srgbClr val="FF0000"/>
                          </a:solidFill>
                        </a:rPr>
                        <a:t>0 </a:t>
                      </a:r>
                      <a:r>
                        <a:rPr lang="en-US" altLang="zh-CN" sz="1600" smtClean="0">
                          <a:solidFill>
                            <a:srgbClr val="FF0000"/>
                          </a:solidFill>
                        </a:rPr>
                        <a:t> 9</a:t>
                      </a:r>
                      <a:endParaRPr lang="en-US" altLang="zh-CN" sz="1600" dirty="0" smtClean="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strike="sngStrike" baseline="0" smtClean="0">
                          <a:solidFill>
                            <a:srgbClr val="FF0000"/>
                          </a:solidFill>
                        </a:rPr>
                        <a:t>0 </a:t>
                      </a:r>
                      <a:r>
                        <a:rPr lang="en-US" altLang="zh-CN" sz="1600" smtClean="0">
                          <a:solidFill>
                            <a:srgbClr val="FF0000"/>
                          </a:solidFill>
                        </a:rPr>
                        <a:t> 9</a:t>
                      </a:r>
                      <a:endParaRPr lang="en-US" altLang="zh-CN" sz="1600" dirty="0" smtClean="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strike="sngStrike" baseline="0" dirty="0" smtClean="0">
                          <a:solidFill>
                            <a:srgbClr val="FF0000"/>
                          </a:solidFill>
                        </a:rPr>
                        <a:t>0 </a:t>
                      </a:r>
                      <a:r>
                        <a:rPr lang="en-US" altLang="zh-CN" sz="1600" dirty="0" smtClean="0">
                          <a:solidFill>
                            <a:srgbClr val="FF0000"/>
                          </a:solidFill>
                        </a:rPr>
                        <a:t> 9</a:t>
                      </a:r>
                      <a:endParaRPr lang="en-US" altLang="zh-CN" sz="1600" dirty="0" smtClean="0">
                        <a:solidFill>
                          <a:srgbClr val="FF0000"/>
                        </a:solidFill>
                      </a:endParaRPr>
                    </a:p>
                  </a:txBody>
                  <a:tcPr/>
                </a:tc>
              </a:tr>
              <a:tr h="370840">
                <a:tc>
                  <a:txBody>
                    <a:bodyPr/>
                    <a:lstStyle/>
                    <a:p>
                      <a:r>
                        <a:rPr lang="en-US" altLang="zh-CN" sz="1600" dirty="0" smtClean="0"/>
                        <a:t>Required</a:t>
                      </a:r>
                      <a:r>
                        <a:rPr lang="en-US" altLang="zh-CN" sz="1600" baseline="0" dirty="0" smtClean="0"/>
                        <a:t> SINR via link level simulation</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2x1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use the MCS corresponding to the transmission format, and employ the number of repetitions that achieves the target BLER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600" baseline="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2x1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use the lowest MCS and employ the number of repetitions that achieves the target data rate with target BLER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1x2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use the MCS corresponding to the transmission format, and employ the number of repetitions that achieves the target BLER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1x2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use the lowest MCS and employ the number of repetitions that achieves the target data rate with target BLER</a:t>
                      </a:r>
                    </a:p>
                  </a:txBody>
                  <a:tcPr/>
                </a:tc>
              </a:tr>
            </a:tbl>
          </a:graphicData>
        </a:graphic>
      </p:graphicFrame>
      <p:sp>
        <p:nvSpPr>
          <p:cNvPr id="3" name="文本框 2"/>
          <p:cNvSpPr txBox="1"/>
          <p:nvPr/>
        </p:nvSpPr>
        <p:spPr>
          <a:xfrm>
            <a:off x="8563292" y="6261801"/>
            <a:ext cx="2732158" cy="369332"/>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dirty="0" smtClean="0">
                <a:latin typeface="Arial" pitchFamily="34" charset="0"/>
                <a:ea typeface="华文细黑" pitchFamily="2" charset="-122"/>
                <a:cs typeface="Arial" pitchFamily="34" charset="0"/>
              </a:rPr>
              <a:t>Option 1 is preferred</a:t>
            </a:r>
            <a:endParaRPr lang="zh-CN" altLang="en-US" dirty="0" err="1" smtClean="0">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val="874317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178021" cy="430887"/>
          </a:xfrm>
        </p:spPr>
        <p:txBody>
          <a:bodyPr/>
          <a:lstStyle/>
          <a:p>
            <a:r>
              <a:rPr lang="en-US" altLang="zh-CN" dirty="0" err="1" smtClean="0"/>
              <a:t>mMTC</a:t>
            </a:r>
            <a:r>
              <a:rPr lang="en-US" altLang="zh-CN" dirty="0" smtClean="0"/>
              <a:t>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2307932834"/>
              </p:ext>
            </p:extLst>
          </p:nvPr>
        </p:nvGraphicFramePr>
        <p:xfrm>
          <a:off x="577744" y="861836"/>
          <a:ext cx="10957032" cy="4546600"/>
        </p:xfrm>
        <a:graphic>
          <a:graphicData uri="http://schemas.openxmlformats.org/drawingml/2006/table">
            <a:tbl>
              <a:tblPr firstRow="1" bandRow="1">
                <a:tableStyleId>{7DF18680-E054-41AD-8BC1-D1AEF772440D}</a:tableStyleId>
              </a:tblPr>
              <a:tblGrid>
                <a:gridCol w="1327256"/>
                <a:gridCol w="2325088"/>
                <a:gridCol w="2434896"/>
                <a:gridCol w="2434896"/>
                <a:gridCol w="2434896"/>
              </a:tblGrid>
              <a:tr h="370840">
                <a:tc>
                  <a:txBody>
                    <a:bodyPr/>
                    <a:lstStyle/>
                    <a:p>
                      <a:endParaRPr lang="zh-CN" altLang="en-US" sz="1600" dirty="0"/>
                    </a:p>
                  </a:txBody>
                  <a:tcPr/>
                </a:tc>
                <a:tc>
                  <a:txBody>
                    <a:bodyPr/>
                    <a:lstStyle/>
                    <a:p>
                      <a:r>
                        <a:rPr lang="en-US" altLang="zh-CN" sz="1600" dirty="0" smtClean="0"/>
                        <a:t>DL control channel</a:t>
                      </a:r>
                      <a:endParaRPr lang="zh-CN" altLang="en-US" sz="1600" dirty="0"/>
                    </a:p>
                  </a:txBody>
                  <a:tcPr/>
                </a:tc>
                <a:tc>
                  <a:txBody>
                    <a:bodyPr/>
                    <a:lstStyle/>
                    <a:p>
                      <a:r>
                        <a:rPr lang="en-US" altLang="zh-CN" sz="1600" dirty="0" smtClean="0"/>
                        <a:t>DL data channel</a:t>
                      </a:r>
                      <a:endParaRPr lang="zh-CN" altLang="en-US" sz="1600" dirty="0"/>
                    </a:p>
                  </a:txBody>
                  <a:tcPr/>
                </a:tc>
                <a:tc>
                  <a:txBody>
                    <a:bodyPr/>
                    <a:lstStyle/>
                    <a:p>
                      <a:r>
                        <a:rPr lang="en-US" altLang="zh-CN" sz="1600" dirty="0" smtClean="0"/>
                        <a:t>UL control channel</a:t>
                      </a:r>
                      <a:endParaRPr lang="zh-CN" altLang="en-US" sz="1600" dirty="0"/>
                    </a:p>
                  </a:txBody>
                  <a:tcPr/>
                </a:tc>
                <a:tc>
                  <a:txBody>
                    <a:bodyPr/>
                    <a:lstStyle/>
                    <a:p>
                      <a:r>
                        <a:rPr lang="en-US" altLang="zh-CN" sz="1600" dirty="0" smtClean="0"/>
                        <a:t>UL data channel</a:t>
                      </a:r>
                      <a:endParaRPr lang="zh-CN" altLang="en-US" sz="1600" dirty="0"/>
                    </a:p>
                  </a:txBody>
                  <a:tcPr/>
                </a:tc>
              </a:tr>
              <a:tr h="370840">
                <a:tc>
                  <a:txBody>
                    <a:bodyPr/>
                    <a:lstStyle/>
                    <a:p>
                      <a:r>
                        <a:rPr lang="en-US" altLang="zh-CN" sz="1600" dirty="0" smtClean="0"/>
                        <a:t>Occupied channel bandwidth</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NB-IoT: 1 RB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err="1" smtClean="0"/>
                        <a:t>eMTC</a:t>
                      </a:r>
                      <a:r>
                        <a:rPr lang="en-US" altLang="zh-CN" sz="1600" dirty="0" smtClean="0"/>
                        <a:t>: 6 RBs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NB-IoT: 1 RB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err="1" smtClean="0"/>
                        <a:t>eMTC</a:t>
                      </a:r>
                      <a:r>
                        <a:rPr lang="en-US" altLang="zh-CN" sz="1600" dirty="0" smtClean="0"/>
                        <a:t>: 1 RB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PRACH: </a:t>
                      </a:r>
                      <a:r>
                        <a:rPr lang="en-US" altLang="zh-CN" sz="1600" dirty="0" smtClean="0">
                          <a:solidFill>
                            <a:srgbClr val="FF0000"/>
                          </a:solidFill>
                        </a:rPr>
                        <a:t>1 sub-carrier </a:t>
                      </a:r>
                      <a:r>
                        <a:rPr lang="en-US" altLang="zh-CN" sz="1600" dirty="0" smtClean="0"/>
                        <a:t>(for NB-IoT); </a:t>
                      </a:r>
                      <a:r>
                        <a:rPr lang="en-US" altLang="zh-CN" sz="1600" strike="noStrike" baseline="0" dirty="0" smtClean="0">
                          <a:solidFill>
                            <a:schemeClr val="tx1"/>
                          </a:solidFill>
                        </a:rPr>
                        <a:t>6</a:t>
                      </a:r>
                      <a:r>
                        <a:rPr lang="en-US" altLang="zh-CN" sz="1600" strike="noStrike" dirty="0" smtClean="0">
                          <a:solidFill>
                            <a:schemeClr val="tx1"/>
                          </a:solidFill>
                        </a:rPr>
                        <a:t> </a:t>
                      </a:r>
                      <a:r>
                        <a:rPr lang="en-US" altLang="zh-CN" sz="1600" dirty="0" smtClean="0"/>
                        <a:t>RB (for </a:t>
                      </a:r>
                      <a:r>
                        <a:rPr lang="en-US" altLang="zh-CN" sz="1600" dirty="0" err="1" smtClean="0"/>
                        <a:t>eMTC</a:t>
                      </a:r>
                      <a:r>
                        <a:rPr lang="en-US" altLang="zh-CN" sz="160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6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solidFill>
                            <a:srgbClr val="FF0000"/>
                          </a:solidFill>
                        </a:rPr>
                        <a:t>PUCCH (for </a:t>
                      </a:r>
                      <a:r>
                        <a:rPr lang="en-US" altLang="zh-CN" sz="1600" dirty="0" err="1" smtClean="0">
                          <a:solidFill>
                            <a:srgbClr val="FF0000"/>
                          </a:solidFill>
                        </a:rPr>
                        <a:t>eMTC</a:t>
                      </a:r>
                      <a:r>
                        <a:rPr lang="en-US" altLang="zh-CN" sz="1600" dirty="0" smtClean="0">
                          <a:solidFill>
                            <a:srgbClr val="FF0000"/>
                          </a:solidFill>
                        </a:rPr>
                        <a:t>): 1</a:t>
                      </a:r>
                      <a:r>
                        <a:rPr lang="en-US" altLang="zh-CN" sz="1600" baseline="0" dirty="0" smtClean="0">
                          <a:solidFill>
                            <a:srgbClr val="FF0000"/>
                          </a:solidFill>
                        </a:rPr>
                        <a:t> RB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solidFill>
                            <a:srgbClr val="FF0000"/>
                          </a:solidFill>
                        </a:rPr>
                        <a:t>PUSCH F2: 1 sub-carrier (15kHz)</a:t>
                      </a:r>
                      <a:endParaRPr lang="zh-CN" altLang="en-US" sz="1600" dirty="0" smtClean="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NB-IoT: 1 </a:t>
                      </a:r>
                      <a:r>
                        <a:rPr lang="en-US" altLang="zh-CN" sz="1600" dirty="0" smtClean="0"/>
                        <a:t>sub-carrier (15kHz</a:t>
                      </a:r>
                      <a:r>
                        <a:rPr lang="en-US" altLang="zh-CN" sz="160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err="1" smtClean="0"/>
                        <a:t>eMTC</a:t>
                      </a:r>
                      <a:r>
                        <a:rPr lang="en-US" altLang="zh-CN" sz="1600" dirty="0" smtClean="0"/>
                        <a:t>: 1 RB</a:t>
                      </a:r>
                    </a:p>
                  </a:txBody>
                  <a:tcPr/>
                </a:tc>
              </a:tr>
              <a:tr h="370840">
                <a:tc>
                  <a:txBody>
                    <a:bodyPr/>
                    <a:lstStyle/>
                    <a:p>
                      <a:r>
                        <a:rPr lang="en-US" altLang="zh-CN" sz="1600" i="1" dirty="0" smtClean="0">
                          <a:solidFill>
                            <a:srgbClr val="FF0000"/>
                          </a:solidFill>
                        </a:rPr>
                        <a:t>Feeder</a:t>
                      </a:r>
                      <a:r>
                        <a:rPr lang="en-US" altLang="zh-CN" sz="1600" i="1" baseline="0" dirty="0" smtClean="0">
                          <a:solidFill>
                            <a:srgbClr val="FF0000"/>
                          </a:solidFill>
                        </a:rPr>
                        <a:t> loss, Cable loss, Receiver interference density</a:t>
                      </a:r>
                      <a:endParaRPr lang="zh-CN" altLang="en-US" sz="1600" i="1" dirty="0">
                        <a:solidFill>
                          <a:srgbClr val="FF0000"/>
                        </a:solidFill>
                      </a:endParaRPr>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3GPP’s ITU submission for IMT-Advanced</a:t>
                      </a:r>
                    </a:p>
                  </a:txBody>
                  <a:tcPr/>
                </a:tc>
                <a:tc hMerge="1">
                  <a:txBody>
                    <a:bodyPr/>
                    <a:lstStyle/>
                    <a:p>
                      <a:endParaRPr lang="en-US" altLang="zh-CN" sz="1600" dirty="0" smtClean="0"/>
                    </a:p>
                  </a:txBody>
                  <a:tcPr/>
                </a:tc>
                <a:tc hMerge="1">
                  <a:txBody>
                    <a:bodyPr/>
                    <a:lstStyle/>
                    <a:p>
                      <a:endParaRPr lang="en-US" altLang="zh-CN" sz="1600"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600" dirty="0" smtClean="0"/>
                    </a:p>
                  </a:txBody>
                  <a:tcPr/>
                </a:tc>
              </a:tr>
              <a:tr h="370840">
                <a:tc>
                  <a:txBody>
                    <a:bodyPr/>
                    <a:lstStyle/>
                    <a:p>
                      <a:r>
                        <a:rPr lang="en-US" altLang="zh-CN" sz="1600" dirty="0" smtClean="0"/>
                        <a:t>Penetration margin </a:t>
                      </a:r>
                      <a:endParaRPr lang="zh-CN" altLang="en-US" sz="1600" dirty="0"/>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For O-to-I: </a:t>
                      </a:r>
                      <a:r>
                        <a:rPr lang="en-US" altLang="zh-CN" sz="1600" baseline="0" dirty="0" smtClean="0">
                          <a:solidFill>
                            <a:srgbClr val="00B0F0"/>
                          </a:solidFill>
                        </a:rPr>
                        <a:t>outdoor-to-indoor penetration loss model is used.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aseline="0" dirty="0" smtClean="0"/>
                        <a:t>Channel model A and B are different. High penetration is considered for Channel model 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600" baseline="0" dirty="0" smtClean="0">
                          <a:solidFill>
                            <a:srgbClr val="00B0F0"/>
                          </a:solidFill>
                        </a:rPr>
                        <a:t>For LOS/NLOS (O-to-O): in-car penetration loss model is used.</a:t>
                      </a:r>
                    </a:p>
                  </a:txBody>
                  <a:tcPr/>
                </a:tc>
                <a:tc hMerge="1">
                  <a:txBody>
                    <a:bodyPr/>
                    <a:lstStyle/>
                    <a:p>
                      <a:endParaRPr lang="zh-CN" altLang="en-US" sz="1600" dirty="0"/>
                    </a:p>
                  </a:txBody>
                  <a:tcPr/>
                </a:tc>
                <a:tc hMerge="1">
                  <a:txBody>
                    <a:bodyPr/>
                    <a:lstStyle/>
                    <a:p>
                      <a:endParaRPr lang="zh-CN" altLang="en-US" sz="1600"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600" dirty="0" smtClean="0"/>
                    </a:p>
                  </a:txBody>
                  <a:tcPr/>
                </a:tc>
              </a:tr>
            </a:tbl>
          </a:graphicData>
        </a:graphic>
      </p:graphicFrame>
    </p:spTree>
    <p:extLst>
      <p:ext uri="{BB962C8B-B14F-4D97-AF65-F5344CB8AC3E}">
        <p14:creationId xmlns:p14="http://schemas.microsoft.com/office/powerpoint/2010/main" val="26368451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39604" y="2893278"/>
            <a:ext cx="5298245" cy="430887"/>
          </a:xfrm>
        </p:spPr>
        <p:txBody>
          <a:bodyPr/>
          <a:lstStyle/>
          <a:p>
            <a:r>
              <a:rPr lang="en-US" altLang="zh-CN" dirty="0" smtClean="0"/>
              <a:t>URLLC link budget evaluation</a:t>
            </a:r>
            <a:endParaRPr lang="en-US" dirty="0"/>
          </a:p>
        </p:txBody>
      </p:sp>
    </p:spTree>
    <p:extLst>
      <p:ext uri="{BB962C8B-B14F-4D97-AF65-F5344CB8AC3E}">
        <p14:creationId xmlns:p14="http://schemas.microsoft.com/office/powerpoint/2010/main" val="2014893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298245" cy="430887"/>
          </a:xfrm>
        </p:spPr>
        <p:txBody>
          <a:bodyPr/>
          <a:lstStyle/>
          <a:p>
            <a:r>
              <a:rPr lang="en-US" altLang="zh-CN" dirty="0" smtClean="0"/>
              <a:t>URLLC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396284342"/>
              </p:ext>
            </p:extLst>
          </p:nvPr>
        </p:nvGraphicFramePr>
        <p:xfrm>
          <a:off x="577741" y="861836"/>
          <a:ext cx="10892015" cy="5410200"/>
        </p:xfrm>
        <a:graphic>
          <a:graphicData uri="http://schemas.openxmlformats.org/drawingml/2006/table">
            <a:tbl>
              <a:tblPr firstRow="1" bandRow="1">
                <a:tableStyleId>{7DF18680-E054-41AD-8BC1-D1AEF772440D}</a:tableStyleId>
              </a:tblPr>
              <a:tblGrid>
                <a:gridCol w="2178403"/>
                <a:gridCol w="2178403"/>
                <a:gridCol w="2178403"/>
                <a:gridCol w="2178403"/>
                <a:gridCol w="2178403"/>
              </a:tblGrid>
              <a:tr h="370840">
                <a:tc>
                  <a:txBody>
                    <a:bodyPr/>
                    <a:lstStyle/>
                    <a:p>
                      <a:endParaRPr lang="zh-CN" altLang="en-US" dirty="0"/>
                    </a:p>
                  </a:txBody>
                  <a:tcPr/>
                </a:tc>
                <a:tc>
                  <a:txBody>
                    <a:bodyPr/>
                    <a:lstStyle/>
                    <a:p>
                      <a:r>
                        <a:rPr lang="en-US" altLang="zh-CN" dirty="0" smtClean="0"/>
                        <a:t>DL control channel</a:t>
                      </a:r>
                      <a:endParaRPr lang="zh-CN" altLang="en-US" dirty="0"/>
                    </a:p>
                  </a:txBody>
                  <a:tcPr/>
                </a:tc>
                <a:tc>
                  <a:txBody>
                    <a:bodyPr/>
                    <a:lstStyle/>
                    <a:p>
                      <a:r>
                        <a:rPr lang="en-US" altLang="zh-CN" dirty="0" smtClean="0"/>
                        <a:t>DL data channel</a:t>
                      </a:r>
                      <a:endParaRPr lang="zh-CN" altLang="en-US" dirty="0"/>
                    </a:p>
                  </a:txBody>
                  <a:tcPr/>
                </a:tc>
                <a:tc>
                  <a:txBody>
                    <a:bodyPr/>
                    <a:lstStyle/>
                    <a:p>
                      <a:r>
                        <a:rPr lang="en-US" altLang="zh-CN" dirty="0" smtClean="0"/>
                        <a:t>UL control channel</a:t>
                      </a:r>
                      <a:endParaRPr lang="zh-CN" altLang="en-US" dirty="0"/>
                    </a:p>
                  </a:txBody>
                  <a:tcPr/>
                </a:tc>
                <a:tc>
                  <a:txBody>
                    <a:bodyPr/>
                    <a:lstStyle/>
                    <a:p>
                      <a:r>
                        <a:rPr lang="en-US" altLang="zh-CN" dirty="0" smtClean="0"/>
                        <a:t>UL data channel</a:t>
                      </a:r>
                      <a:endParaRPr lang="zh-CN" altLang="en-US" dirty="0"/>
                    </a:p>
                  </a:txBody>
                  <a:tcPr/>
                </a:tc>
              </a:tr>
              <a:tr h="370840">
                <a:tc>
                  <a:txBody>
                    <a:bodyPr/>
                    <a:lstStyle/>
                    <a:p>
                      <a:r>
                        <a:rPr lang="en-US" altLang="zh-CN" dirty="0" smtClean="0"/>
                        <a:t>Transmission bit rate </a:t>
                      </a:r>
                      <a:r>
                        <a:rPr lang="en-US" altLang="zh-CN" baseline="0" dirty="0" smtClean="0"/>
                        <a:t>(bit/s)</a:t>
                      </a:r>
                      <a:endParaRPr lang="zh-CN" altLang="en-US" dirty="0"/>
                    </a:p>
                  </a:txBody>
                  <a:tcPr/>
                </a:tc>
                <a:tc>
                  <a:txBody>
                    <a:bodyPr/>
                    <a:lstStyle/>
                    <a:p>
                      <a:r>
                        <a:rPr lang="en-US" altLang="zh-CN" dirty="0" smtClean="0"/>
                        <a:t>NR PDCCH:</a:t>
                      </a:r>
                      <a:r>
                        <a:rPr lang="en-US" altLang="zh-CN" baseline="0" dirty="0" smtClean="0"/>
                        <a:t> DCI format 1-0; DCI size = 64 bit; QPSK, aggregation level = 16 CCE</a:t>
                      </a:r>
                      <a:endParaRPr lang="zh-CN" altLang="en-US" dirty="0"/>
                    </a:p>
                  </a:txBody>
                  <a:tcPr/>
                </a:tc>
                <a:tc>
                  <a:txBody>
                    <a:bodyPr/>
                    <a:lstStyle/>
                    <a:p>
                      <a:r>
                        <a:rPr lang="en-US" altLang="zh-CN" dirty="0" smtClean="0"/>
                        <a:t>256kbps</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NR PUCCH: Format 0 (short PUCCH </a:t>
                      </a:r>
                      <a:r>
                        <a:rPr lang="en-US" altLang="zh-CN" dirty="0" smtClean="0">
                          <a:solidFill>
                            <a:schemeClr val="tx1"/>
                          </a:solidFill>
                        </a:rPr>
                        <a:t>with 2 </a:t>
                      </a:r>
                      <a:r>
                        <a:rPr lang="en-US" altLang="zh-CN" dirty="0" smtClean="0"/>
                        <a:t>OFDM</a:t>
                      </a:r>
                      <a:r>
                        <a:rPr lang="en-US" altLang="zh-CN" baseline="0" dirty="0" smtClean="0"/>
                        <a:t> symbols</a:t>
                      </a:r>
                      <a:r>
                        <a:rPr lang="en-US" altLang="zh-CN" dirty="0" smtClean="0"/>
                        <a:t>), 1 bit</a:t>
                      </a:r>
                      <a:endParaRPr lang="zh-CN" altLang="en-US"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256kbps</a:t>
                      </a:r>
                      <a:endParaRPr lang="zh-CN" altLang="en-US" dirty="0" smtClean="0"/>
                    </a:p>
                  </a:txBody>
                  <a:tcPr/>
                </a:tc>
              </a:tr>
              <a:tr h="370840">
                <a:tc>
                  <a:txBody>
                    <a:bodyPr/>
                    <a:lstStyle/>
                    <a:p>
                      <a:r>
                        <a:rPr lang="en-US" altLang="zh-CN" dirty="0" smtClean="0">
                          <a:solidFill>
                            <a:srgbClr val="FF0000"/>
                          </a:solidFill>
                        </a:rPr>
                        <a:t>Target</a:t>
                      </a:r>
                      <a:r>
                        <a:rPr lang="en-US" altLang="zh-CN" baseline="0" dirty="0" smtClean="0">
                          <a:solidFill>
                            <a:srgbClr val="FF0000"/>
                          </a:solidFill>
                        </a:rPr>
                        <a:t> packet error rate</a:t>
                      </a:r>
                      <a:endParaRPr lang="zh-CN" altLang="en-US" dirty="0">
                        <a:solidFill>
                          <a:srgbClr val="FF0000"/>
                        </a:solidFill>
                      </a:endParaRPr>
                    </a:p>
                  </a:txBody>
                  <a:tcPr/>
                </a:tc>
                <a:tc>
                  <a:txBody>
                    <a:bodyPr/>
                    <a:lstStyle/>
                    <a:p>
                      <a:r>
                        <a:rPr lang="en-US" altLang="zh-CN" dirty="0" smtClean="0"/>
                        <a:t>0.001%</a:t>
                      </a:r>
                      <a:endParaRPr lang="zh-CN" altLang="en-US" dirty="0"/>
                    </a:p>
                  </a:txBody>
                  <a:tcPr/>
                </a:tc>
                <a:tc>
                  <a:txBody>
                    <a:bodyPr/>
                    <a:lstStyle/>
                    <a:p>
                      <a:r>
                        <a:rPr lang="en-US" altLang="zh-CN" dirty="0" smtClean="0"/>
                        <a:t>0.001%</a:t>
                      </a:r>
                    </a:p>
                    <a:p>
                      <a:r>
                        <a:rPr lang="en-US" altLang="zh-CN" sz="1200" dirty="0" smtClean="0"/>
                        <a:t>(NOTE: This</a:t>
                      </a:r>
                      <a:r>
                        <a:rPr lang="en-US" altLang="zh-CN" sz="1200" baseline="0" dirty="0" smtClean="0"/>
                        <a:t> target can be achieved by several repetitions)</a:t>
                      </a:r>
                      <a:endParaRPr lang="zh-CN" altLang="en-US" sz="1200" dirty="0"/>
                    </a:p>
                  </a:txBody>
                  <a:tcPr/>
                </a:tc>
                <a:tc>
                  <a:txBody>
                    <a:bodyPr/>
                    <a:lstStyle/>
                    <a:p>
                      <a:r>
                        <a:rPr lang="en-US" altLang="zh-CN" dirty="0" smtClean="0"/>
                        <a:t>0.001%</a:t>
                      </a:r>
                      <a:endParaRPr lang="zh-CN" altLang="en-US" dirty="0"/>
                    </a:p>
                  </a:txBody>
                  <a:tcPr/>
                </a:tc>
                <a:tc>
                  <a:txBody>
                    <a:bodyPr/>
                    <a:lstStyle/>
                    <a:p>
                      <a:r>
                        <a:rPr lang="en-US" altLang="zh-CN" dirty="0" smtClean="0"/>
                        <a:t>0.001%</a:t>
                      </a:r>
                    </a:p>
                    <a:p>
                      <a:r>
                        <a:rPr lang="en-US" altLang="zh-CN" sz="1200" dirty="0" smtClean="0"/>
                        <a:t>(NOTE: This</a:t>
                      </a:r>
                      <a:r>
                        <a:rPr lang="en-US" altLang="zh-CN" sz="1200" baseline="0" dirty="0" smtClean="0"/>
                        <a:t> target can be achieved by several repetitions)</a:t>
                      </a:r>
                      <a:endParaRPr lang="zh-CN" altLang="en-US" sz="1200" dirty="0"/>
                    </a:p>
                  </a:txBody>
                  <a:tcPr/>
                </a:tc>
              </a:tr>
              <a:tr h="370840">
                <a:tc>
                  <a:txBody>
                    <a:bodyPr/>
                    <a:lstStyle/>
                    <a:p>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700 MHz</a:t>
                      </a:r>
                      <a:endParaRPr lang="zh-CN" altLang="en-US" dirty="0"/>
                    </a:p>
                  </a:txBody>
                  <a:tcPr/>
                </a:tc>
              </a:tr>
              <a:tr h="370840">
                <a:tc>
                  <a:txBody>
                    <a:bodyPr/>
                    <a:lstStyle/>
                    <a:p>
                      <a:r>
                        <a:rPr lang="en-US" altLang="zh-CN" dirty="0" smtClean="0"/>
                        <a:t>Number of transmit antennas</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r>
              <a:tr h="370840">
                <a:tc>
                  <a:txBody>
                    <a:bodyPr/>
                    <a:lstStyle/>
                    <a:p>
                      <a:r>
                        <a:rPr lang="en-US" altLang="zh-CN" dirty="0" smtClean="0"/>
                        <a:t>Number of TXU</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r>
              <a:tr h="370840">
                <a:tc>
                  <a:txBody>
                    <a:bodyPr/>
                    <a:lstStyle/>
                    <a:p>
                      <a:r>
                        <a:rPr lang="en-US" altLang="zh-CN" dirty="0" smtClean="0"/>
                        <a:t>Number of receive antennas</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64</a:t>
                      </a:r>
                      <a:endParaRPr lang="zh-CN" altLang="en-US" dirty="0"/>
                    </a:p>
                  </a:txBody>
                  <a:tcPr/>
                </a:tc>
              </a:tr>
              <a:tr h="370840">
                <a:tc>
                  <a:txBody>
                    <a:bodyPr/>
                    <a:lstStyle/>
                    <a:p>
                      <a:r>
                        <a:rPr lang="en-US" altLang="zh-CN" dirty="0" smtClean="0"/>
                        <a:t>Number of RXU</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8</a:t>
                      </a:r>
                      <a:endParaRPr lang="zh-CN" altLang="en-US" dirty="0"/>
                    </a:p>
                  </a:txBody>
                  <a:tcPr/>
                </a:tc>
              </a:tr>
            </a:tbl>
          </a:graphicData>
        </a:graphic>
      </p:graphicFrame>
    </p:spTree>
    <p:extLst>
      <p:ext uri="{BB962C8B-B14F-4D97-AF65-F5344CB8AC3E}">
        <p14:creationId xmlns:p14="http://schemas.microsoft.com/office/powerpoint/2010/main" val="28105668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298245" cy="430887"/>
          </a:xfrm>
        </p:spPr>
        <p:txBody>
          <a:bodyPr/>
          <a:lstStyle/>
          <a:p>
            <a:r>
              <a:rPr lang="en-US" altLang="zh-CN" dirty="0" smtClean="0"/>
              <a:t>URLLC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838573839"/>
              </p:ext>
            </p:extLst>
          </p:nvPr>
        </p:nvGraphicFramePr>
        <p:xfrm>
          <a:off x="577744" y="861836"/>
          <a:ext cx="10957032" cy="5278120"/>
        </p:xfrm>
        <a:graphic>
          <a:graphicData uri="http://schemas.openxmlformats.org/drawingml/2006/table">
            <a:tbl>
              <a:tblPr firstRow="1" bandRow="1">
                <a:tableStyleId>{7DF18680-E054-41AD-8BC1-D1AEF772440D}</a:tableStyleId>
              </a:tblPr>
              <a:tblGrid>
                <a:gridCol w="1217448"/>
                <a:gridCol w="2434896"/>
                <a:gridCol w="2434896"/>
                <a:gridCol w="2434896"/>
                <a:gridCol w="2434896"/>
              </a:tblGrid>
              <a:tr h="370840">
                <a:tc>
                  <a:txBody>
                    <a:bodyPr/>
                    <a:lstStyle/>
                    <a:p>
                      <a:endParaRPr lang="zh-CN" altLang="en-US" sz="1600" dirty="0"/>
                    </a:p>
                  </a:txBody>
                  <a:tcPr/>
                </a:tc>
                <a:tc>
                  <a:txBody>
                    <a:bodyPr/>
                    <a:lstStyle/>
                    <a:p>
                      <a:r>
                        <a:rPr lang="en-US" altLang="zh-CN" sz="1600" dirty="0" smtClean="0"/>
                        <a:t>DL control channel</a:t>
                      </a:r>
                      <a:endParaRPr lang="zh-CN" altLang="en-US" sz="1600" dirty="0"/>
                    </a:p>
                  </a:txBody>
                  <a:tcPr/>
                </a:tc>
                <a:tc>
                  <a:txBody>
                    <a:bodyPr/>
                    <a:lstStyle/>
                    <a:p>
                      <a:r>
                        <a:rPr lang="en-US" altLang="zh-CN" sz="1600" dirty="0" smtClean="0"/>
                        <a:t>DL data channel</a:t>
                      </a:r>
                      <a:endParaRPr lang="zh-CN" altLang="en-US" sz="1600" dirty="0"/>
                    </a:p>
                  </a:txBody>
                  <a:tcPr/>
                </a:tc>
                <a:tc>
                  <a:txBody>
                    <a:bodyPr/>
                    <a:lstStyle/>
                    <a:p>
                      <a:r>
                        <a:rPr lang="en-US" altLang="zh-CN" sz="1600" dirty="0" smtClean="0"/>
                        <a:t>UL control channel</a:t>
                      </a:r>
                      <a:endParaRPr lang="zh-CN" altLang="en-US" sz="1600" dirty="0"/>
                    </a:p>
                  </a:txBody>
                  <a:tcPr/>
                </a:tc>
                <a:tc>
                  <a:txBody>
                    <a:bodyPr/>
                    <a:lstStyle/>
                    <a:p>
                      <a:r>
                        <a:rPr lang="en-US" altLang="zh-CN" sz="1600" dirty="0" smtClean="0"/>
                        <a:t>UL data channel</a:t>
                      </a:r>
                      <a:endParaRPr lang="zh-CN" altLang="en-US" sz="1600" dirty="0"/>
                    </a:p>
                  </a:txBody>
                  <a:tcPr/>
                </a:tc>
              </a:tr>
              <a:tr h="370840">
                <a:tc>
                  <a:txBody>
                    <a:bodyPr/>
                    <a:lstStyle/>
                    <a:p>
                      <a:r>
                        <a:rPr lang="en-US" altLang="zh-CN" sz="1600" dirty="0" smtClean="0"/>
                        <a:t>Transmitter array gain</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option 1 for </a:t>
                      </a:r>
                      <a:r>
                        <a:rPr lang="en-US" altLang="zh-CN" sz="1600" dirty="0" err="1" smtClean="0"/>
                        <a:t>eMBB</a:t>
                      </a:r>
                      <a:endParaRPr lang="en-US" altLang="zh-CN" sz="16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option 1 for </a:t>
                      </a:r>
                      <a:r>
                        <a:rPr lang="en-US" altLang="zh-CN" sz="1600" dirty="0" err="1" smtClean="0"/>
                        <a:t>eMBB</a:t>
                      </a:r>
                      <a:endParaRPr lang="en-US" altLang="zh-CN" sz="16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0</a:t>
                      </a:r>
                      <a:endParaRPr lang="zh-CN" altLang="en-US" sz="1600" dirty="0" smtClean="0"/>
                    </a:p>
                  </a:txBody>
                  <a:tcPr/>
                </a:tc>
                <a:tc>
                  <a:txBody>
                    <a:bodyPr/>
                    <a:lstStyle/>
                    <a:p>
                      <a:r>
                        <a:rPr lang="en-US" altLang="zh-CN" sz="1600" dirty="0" smtClean="0"/>
                        <a:t>0</a:t>
                      </a:r>
                      <a:endParaRPr lang="zh-CN" altLang="en-US" sz="1600" dirty="0"/>
                    </a:p>
                  </a:txBody>
                  <a:tcPr/>
                </a:tc>
              </a:tr>
              <a:tr h="370840">
                <a:tc>
                  <a:txBody>
                    <a:bodyPr/>
                    <a:lstStyle/>
                    <a:p>
                      <a:r>
                        <a:rPr lang="en-US" altLang="zh-CN" sz="1600" dirty="0" smtClean="0"/>
                        <a:t>Receive array gain </a:t>
                      </a:r>
                      <a:r>
                        <a:rPr lang="en-US" altLang="zh-CN" sz="1600" i="1" dirty="0" smtClean="0">
                          <a:solidFill>
                            <a:srgbClr val="FF0000"/>
                          </a:solidFill>
                        </a:rPr>
                        <a:t>(This is not included</a:t>
                      </a:r>
                      <a:r>
                        <a:rPr lang="en-US" altLang="zh-CN" sz="1600" i="1" baseline="0" dirty="0" smtClean="0">
                          <a:solidFill>
                            <a:srgbClr val="FF0000"/>
                          </a:solidFill>
                        </a:rPr>
                        <a:t> in ITU template!)</a:t>
                      </a:r>
                      <a:endParaRPr lang="zh-CN" altLang="en-US" sz="1600" i="1"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option 1 for </a:t>
                      </a:r>
                      <a:r>
                        <a:rPr lang="en-US" altLang="zh-CN" sz="1600" dirty="0" err="1" smtClean="0"/>
                        <a:t>eMBB</a:t>
                      </a:r>
                      <a:endParaRPr lang="en-US" altLang="zh-CN" sz="16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option 1 for </a:t>
                      </a:r>
                      <a:r>
                        <a:rPr lang="en-US" altLang="zh-CN" sz="1600" dirty="0" err="1" smtClean="0"/>
                        <a:t>eMBB</a:t>
                      </a:r>
                      <a:endParaRPr lang="en-US" altLang="zh-CN" sz="1600" dirty="0" smtClean="0"/>
                    </a:p>
                  </a:txBody>
                  <a:tcPr/>
                </a:tc>
              </a:tr>
              <a:tr h="370840">
                <a:tc>
                  <a:txBody>
                    <a:bodyPr/>
                    <a:lstStyle/>
                    <a:p>
                      <a:r>
                        <a:rPr lang="en-US" altLang="zh-CN" sz="1600" dirty="0" smtClean="0"/>
                        <a:t>Required</a:t>
                      </a:r>
                      <a:r>
                        <a:rPr lang="en-US" altLang="zh-CN" sz="1600" baseline="0" dirty="0" smtClean="0"/>
                        <a:t> SINR via link level simulation</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2x2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select the appropriate MCS that achieves target BLER for control.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2x2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smtClean="0"/>
                        <a:t>In </a:t>
                      </a:r>
                      <a:r>
                        <a:rPr lang="en-US" altLang="zh-CN" sz="1600" baseline="0" dirty="0" smtClean="0"/>
                        <a:t>link level simulation, select the number of repetition within 1ms, and the appropriate MCS that </a:t>
                      </a:r>
                      <a:r>
                        <a:rPr lang="en-US" altLang="zh-CN" sz="1600" baseline="0" smtClean="0"/>
                        <a:t>achieves target data rate = 32byte / 1ms and the target BLER.</a:t>
                      </a:r>
                      <a:endParaRPr lang="en-US" altLang="zh-CN" sz="1600" baseline="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1x2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select the appropriate MCS that achieves target BLER for control.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1x2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In link level simulation, select the number of repetition within 1ms, and the appropriate MCS that achieves target data rate = 32byte / 1ms and the target BLER.</a:t>
                      </a:r>
                    </a:p>
                  </a:txBody>
                  <a:tcPr/>
                </a:tc>
              </a:tr>
            </a:tbl>
          </a:graphicData>
        </a:graphic>
      </p:graphicFrame>
      <p:sp>
        <p:nvSpPr>
          <p:cNvPr id="3" name="文本框 2"/>
          <p:cNvSpPr txBox="1"/>
          <p:nvPr/>
        </p:nvSpPr>
        <p:spPr>
          <a:xfrm>
            <a:off x="8563292" y="6261801"/>
            <a:ext cx="2732158" cy="369332"/>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dirty="0" smtClean="0">
                <a:latin typeface="Arial" pitchFamily="34" charset="0"/>
                <a:ea typeface="华文细黑" pitchFamily="2" charset="-122"/>
                <a:cs typeface="Arial" pitchFamily="34" charset="0"/>
              </a:rPr>
              <a:t>Option 1 is preferred</a:t>
            </a:r>
            <a:endParaRPr lang="zh-CN" altLang="en-US" dirty="0" err="1" smtClean="0">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val="18028171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298245" cy="430887"/>
          </a:xfrm>
        </p:spPr>
        <p:txBody>
          <a:bodyPr/>
          <a:lstStyle/>
          <a:p>
            <a:r>
              <a:rPr lang="en-US" altLang="zh-CN" dirty="0" smtClean="0"/>
              <a:t>URLLC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873625063"/>
              </p:ext>
            </p:extLst>
          </p:nvPr>
        </p:nvGraphicFramePr>
        <p:xfrm>
          <a:off x="577744" y="861836"/>
          <a:ext cx="10957032" cy="3327400"/>
        </p:xfrm>
        <a:graphic>
          <a:graphicData uri="http://schemas.openxmlformats.org/drawingml/2006/table">
            <a:tbl>
              <a:tblPr firstRow="1" bandRow="1">
                <a:tableStyleId>{7DF18680-E054-41AD-8BC1-D1AEF772440D}</a:tableStyleId>
              </a:tblPr>
              <a:tblGrid>
                <a:gridCol w="1327256"/>
                <a:gridCol w="2325088"/>
                <a:gridCol w="2434896"/>
                <a:gridCol w="2434896"/>
                <a:gridCol w="2434896"/>
              </a:tblGrid>
              <a:tr h="370840">
                <a:tc>
                  <a:txBody>
                    <a:bodyPr/>
                    <a:lstStyle/>
                    <a:p>
                      <a:endParaRPr lang="zh-CN" altLang="en-US" sz="1600" dirty="0"/>
                    </a:p>
                  </a:txBody>
                  <a:tcPr/>
                </a:tc>
                <a:tc>
                  <a:txBody>
                    <a:bodyPr/>
                    <a:lstStyle/>
                    <a:p>
                      <a:r>
                        <a:rPr lang="en-US" altLang="zh-CN" sz="1600" dirty="0" smtClean="0"/>
                        <a:t>DL control channel</a:t>
                      </a:r>
                      <a:endParaRPr lang="zh-CN" altLang="en-US" sz="1600" dirty="0"/>
                    </a:p>
                  </a:txBody>
                  <a:tcPr/>
                </a:tc>
                <a:tc>
                  <a:txBody>
                    <a:bodyPr/>
                    <a:lstStyle/>
                    <a:p>
                      <a:r>
                        <a:rPr lang="en-US" altLang="zh-CN" sz="1600" dirty="0" smtClean="0"/>
                        <a:t>DL data channel</a:t>
                      </a:r>
                      <a:endParaRPr lang="zh-CN" altLang="en-US" sz="1600" dirty="0"/>
                    </a:p>
                  </a:txBody>
                  <a:tcPr/>
                </a:tc>
                <a:tc>
                  <a:txBody>
                    <a:bodyPr/>
                    <a:lstStyle/>
                    <a:p>
                      <a:r>
                        <a:rPr lang="en-US" altLang="zh-CN" sz="1600" dirty="0" smtClean="0"/>
                        <a:t>UL control channel</a:t>
                      </a:r>
                      <a:endParaRPr lang="zh-CN" altLang="en-US" sz="1600" dirty="0"/>
                    </a:p>
                  </a:txBody>
                  <a:tcPr/>
                </a:tc>
                <a:tc>
                  <a:txBody>
                    <a:bodyPr/>
                    <a:lstStyle/>
                    <a:p>
                      <a:r>
                        <a:rPr lang="en-US" altLang="zh-CN" sz="1600" dirty="0" smtClean="0"/>
                        <a:t>UL data channel</a:t>
                      </a:r>
                      <a:endParaRPr lang="zh-CN" altLang="en-US" sz="1600" dirty="0"/>
                    </a:p>
                  </a:txBody>
                  <a:tcPr/>
                </a:tc>
              </a:tr>
              <a:tr h="370840">
                <a:tc>
                  <a:txBody>
                    <a:bodyPr/>
                    <a:lstStyle/>
                    <a:p>
                      <a:r>
                        <a:rPr lang="en-US" altLang="zh-CN" sz="1600" dirty="0" smtClean="0"/>
                        <a:t>Occupied channel bandwidth</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TBD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TBD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1</a:t>
                      </a:r>
                      <a:r>
                        <a:rPr lang="en-US" altLang="zh-CN" sz="1600" baseline="0" dirty="0" smtClean="0"/>
                        <a:t> RB</a:t>
                      </a:r>
                      <a:endParaRPr lang="zh-CN" altLang="en-US" sz="16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TBD</a:t>
                      </a:r>
                    </a:p>
                  </a:txBody>
                  <a:tcPr/>
                </a:tc>
              </a:tr>
              <a:tr h="370840">
                <a:tc>
                  <a:txBody>
                    <a:bodyPr/>
                    <a:lstStyle/>
                    <a:p>
                      <a:r>
                        <a:rPr lang="en-US" altLang="zh-CN" sz="1600" i="1" dirty="0" smtClean="0">
                          <a:solidFill>
                            <a:srgbClr val="FF0000"/>
                          </a:solidFill>
                        </a:rPr>
                        <a:t>Feeder</a:t>
                      </a:r>
                      <a:r>
                        <a:rPr lang="en-US" altLang="zh-CN" sz="1600" i="1" baseline="0" dirty="0" smtClean="0">
                          <a:solidFill>
                            <a:srgbClr val="FF0000"/>
                          </a:solidFill>
                        </a:rPr>
                        <a:t> loss, Cable loss, Receiver interference density</a:t>
                      </a:r>
                      <a:endParaRPr lang="zh-CN" altLang="en-US" sz="1600" i="1" dirty="0">
                        <a:solidFill>
                          <a:srgbClr val="FF0000"/>
                        </a:solidFill>
                      </a:endParaRPr>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3GPP’s ITU submission for IMT-Advanced</a:t>
                      </a:r>
                    </a:p>
                  </a:txBody>
                  <a:tcPr/>
                </a:tc>
                <a:tc hMerge="1">
                  <a:txBody>
                    <a:bodyPr/>
                    <a:lstStyle/>
                    <a:p>
                      <a:endParaRPr lang="en-US" altLang="zh-CN" sz="1600" dirty="0" smtClean="0"/>
                    </a:p>
                  </a:txBody>
                  <a:tcPr/>
                </a:tc>
                <a:tc hMerge="1">
                  <a:txBody>
                    <a:bodyPr/>
                    <a:lstStyle/>
                    <a:p>
                      <a:endParaRPr lang="en-US" altLang="zh-CN" sz="1600"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600" dirty="0" smtClean="0"/>
                    </a:p>
                  </a:txBody>
                  <a:tcPr/>
                </a:tc>
              </a:tr>
              <a:tr h="370840">
                <a:tc>
                  <a:txBody>
                    <a:bodyPr/>
                    <a:lstStyle/>
                    <a:p>
                      <a:r>
                        <a:rPr lang="en-US" altLang="zh-CN" sz="1600" dirty="0" smtClean="0"/>
                        <a:t>Penetration margin </a:t>
                      </a:r>
                      <a:endParaRPr lang="zh-CN" altLang="en-US" sz="1600" dirty="0"/>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For O-to-I: </a:t>
                      </a:r>
                      <a:r>
                        <a:rPr lang="en-US" altLang="zh-CN" sz="1600" baseline="0" dirty="0" smtClean="0">
                          <a:solidFill>
                            <a:srgbClr val="00B0F0"/>
                          </a:solidFill>
                        </a:rPr>
                        <a:t>outdoor-to-indoor penetration loss model is used.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aseline="0" dirty="0" smtClean="0"/>
                        <a:t>Channel model A and B are different. High penetration is considered for Channel model 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600" baseline="0" dirty="0" smtClean="0">
                          <a:solidFill>
                            <a:srgbClr val="00B0F0"/>
                          </a:solidFill>
                        </a:rPr>
                        <a:t>For LOS/NLOS (O-to-O): in-car penetration loss model is used.</a:t>
                      </a:r>
                    </a:p>
                  </a:txBody>
                  <a:tcPr/>
                </a:tc>
                <a:tc hMerge="1">
                  <a:txBody>
                    <a:bodyPr/>
                    <a:lstStyle/>
                    <a:p>
                      <a:endParaRPr lang="zh-CN" altLang="en-US" sz="1600" dirty="0"/>
                    </a:p>
                  </a:txBody>
                  <a:tcPr/>
                </a:tc>
                <a:tc hMerge="1">
                  <a:txBody>
                    <a:bodyPr/>
                    <a:lstStyle/>
                    <a:p>
                      <a:endParaRPr lang="zh-CN" altLang="en-US" sz="1600"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600" dirty="0" smtClean="0"/>
                    </a:p>
                  </a:txBody>
                  <a:tcPr/>
                </a:tc>
              </a:tr>
            </a:tbl>
          </a:graphicData>
        </a:graphic>
      </p:graphicFrame>
    </p:spTree>
    <p:extLst>
      <p:ext uri="{BB962C8B-B14F-4D97-AF65-F5344CB8AC3E}">
        <p14:creationId xmlns:p14="http://schemas.microsoft.com/office/powerpoint/2010/main" val="1698736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6"/>
          <p:cNvPicPr>
            <a:picLocks noChangeAspect="1"/>
          </p:cNvPicPr>
          <p:nvPr/>
        </p:nvPicPr>
        <p:blipFill>
          <a:blip r:embed="rId2" cstate="print"/>
          <a:srcRect/>
          <a:stretch>
            <a:fillRect/>
          </a:stretch>
        </p:blipFill>
        <p:spPr bwMode="auto">
          <a:xfrm>
            <a:off x="0" y="0"/>
            <a:ext cx="12193588" cy="6858000"/>
          </a:xfrm>
          <a:prstGeom prst="rect">
            <a:avLst/>
          </a:prstGeom>
          <a:noFill/>
          <a:ln w="9525">
            <a:noFill/>
            <a:miter lim="800000"/>
            <a:headEnd/>
            <a:tailEnd/>
          </a:ln>
        </p:spPr>
      </p:pic>
      <p:sp>
        <p:nvSpPr>
          <p:cNvPr id="34819" name="标题 1"/>
          <p:cNvSpPr>
            <a:spLocks noGrp="1"/>
          </p:cNvSpPr>
          <p:nvPr>
            <p:ph type="title"/>
          </p:nvPr>
        </p:nvSpPr>
        <p:spPr bwMode="auto">
          <a:xfrm>
            <a:off x="3398838" y="1827213"/>
            <a:ext cx="5762625" cy="1143000"/>
          </a:xfrm>
          <a:noFill/>
          <a:ln>
            <a:miter lim="800000"/>
            <a:headEnd/>
            <a:tailEnd/>
          </a:ln>
        </p:spPr>
        <p:txBody>
          <a:bodyPr vert="horz" wrap="square" lIns="91440" tIns="45720" rIns="91440" bIns="45720" numCol="1" anchor="t" anchorCtr="0" compatLnSpc="1">
            <a:prstTxWarp prst="textNoShape">
              <a:avLst/>
            </a:prstTxWarp>
          </a:bodyPr>
          <a:lstStyle/>
          <a:p>
            <a:pPr algn="ctr"/>
            <a:r>
              <a:rPr lang="en-US" altLang="zh-CN" smtClean="0">
                <a:solidFill>
                  <a:schemeClr val="bg1"/>
                </a:solidFill>
              </a:rPr>
              <a:t>Thank you !</a:t>
            </a:r>
          </a:p>
        </p:txBody>
      </p:sp>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939446" cy="430887"/>
          </a:xfrm>
        </p:spPr>
        <p:txBody>
          <a:bodyPr/>
          <a:lstStyle/>
          <a:p>
            <a:r>
              <a:rPr lang="en-US" altLang="zh-CN" dirty="0" smtClean="0"/>
              <a:t>Focused evaluation configuration</a:t>
            </a:r>
            <a:endParaRPr lang="en-US" dirty="0"/>
          </a:p>
        </p:txBody>
      </p:sp>
      <p:graphicFrame>
        <p:nvGraphicFramePr>
          <p:cNvPr id="3" name="表格 2"/>
          <p:cNvGraphicFramePr>
            <a:graphicFrameLocks noGrp="1"/>
          </p:cNvGraphicFramePr>
          <p:nvPr>
            <p:extLst>
              <p:ext uri="{D42A27DB-BD31-4B8C-83A1-F6EECF244321}">
                <p14:modId xmlns:p14="http://schemas.microsoft.com/office/powerpoint/2010/main" val="2434459388"/>
              </p:ext>
            </p:extLst>
          </p:nvPr>
        </p:nvGraphicFramePr>
        <p:xfrm>
          <a:off x="657224" y="1138061"/>
          <a:ext cx="10544178" cy="4942840"/>
        </p:xfrm>
        <a:graphic>
          <a:graphicData uri="http://schemas.openxmlformats.org/drawingml/2006/table">
            <a:tbl>
              <a:tblPr firstRow="1" bandRow="1">
                <a:tableStyleId>{7DF18680-E054-41AD-8BC1-D1AEF772440D}</a:tableStyleId>
              </a:tblPr>
              <a:tblGrid>
                <a:gridCol w="1757363"/>
                <a:gridCol w="1757363"/>
                <a:gridCol w="1757363"/>
                <a:gridCol w="1757363"/>
                <a:gridCol w="1757363"/>
                <a:gridCol w="1757363"/>
              </a:tblGrid>
              <a:tr h="370840">
                <a:tc>
                  <a:txBody>
                    <a:bodyPr/>
                    <a:lstStyle/>
                    <a:p>
                      <a:endParaRPr lang="zh-CN" altLang="en-US" dirty="0"/>
                    </a:p>
                  </a:txBody>
                  <a:tcPr/>
                </a:tc>
                <a:tc>
                  <a:txBody>
                    <a:bodyPr/>
                    <a:lstStyle/>
                    <a:p>
                      <a:r>
                        <a:rPr lang="en-US" altLang="zh-CN" dirty="0" smtClean="0"/>
                        <a:t>Indoor hotspot – </a:t>
                      </a:r>
                      <a:r>
                        <a:rPr lang="en-US" altLang="zh-CN" dirty="0" err="1" smtClean="0"/>
                        <a:t>eMBB</a:t>
                      </a:r>
                      <a:endParaRPr lang="zh-CN" altLang="en-US" dirty="0"/>
                    </a:p>
                  </a:txBody>
                  <a:tcPr/>
                </a:tc>
                <a:tc>
                  <a:txBody>
                    <a:bodyPr/>
                    <a:lstStyle/>
                    <a:p>
                      <a:r>
                        <a:rPr lang="en-US" altLang="zh-CN" dirty="0" smtClean="0"/>
                        <a:t>Dense Urban – </a:t>
                      </a:r>
                      <a:r>
                        <a:rPr lang="en-US" altLang="zh-CN" dirty="0" err="1" smtClean="0"/>
                        <a:t>eMBB</a:t>
                      </a:r>
                      <a:endParaRPr lang="zh-CN" altLang="en-US" dirty="0"/>
                    </a:p>
                  </a:txBody>
                  <a:tcPr/>
                </a:tc>
                <a:tc>
                  <a:txBody>
                    <a:bodyPr/>
                    <a:lstStyle/>
                    <a:p>
                      <a:r>
                        <a:rPr lang="en-US" altLang="zh-CN" dirty="0" smtClean="0"/>
                        <a:t>Rural – </a:t>
                      </a:r>
                      <a:r>
                        <a:rPr lang="en-US" altLang="zh-CN" dirty="0" err="1" smtClean="0"/>
                        <a:t>eMBB</a:t>
                      </a:r>
                      <a:endParaRPr lang="zh-CN" altLang="en-US" dirty="0"/>
                    </a:p>
                  </a:txBody>
                  <a:tcPr/>
                </a:tc>
                <a:tc>
                  <a:txBody>
                    <a:bodyPr/>
                    <a:lstStyle/>
                    <a:p>
                      <a:r>
                        <a:rPr lang="en-US" altLang="zh-CN" dirty="0" smtClean="0"/>
                        <a:t>Urban Macro – </a:t>
                      </a:r>
                      <a:r>
                        <a:rPr lang="en-US" altLang="zh-CN" dirty="0" err="1" smtClean="0"/>
                        <a:t>mMTC</a:t>
                      </a:r>
                      <a:endParaRPr lang="zh-CN" altLang="en-US" dirty="0"/>
                    </a:p>
                  </a:txBody>
                  <a:tcPr/>
                </a:tc>
                <a:tc>
                  <a:txBody>
                    <a:bodyPr/>
                    <a:lstStyle/>
                    <a:p>
                      <a:r>
                        <a:rPr lang="en-US" altLang="zh-CN" dirty="0" smtClean="0"/>
                        <a:t>Urban Macro – URLLC</a:t>
                      </a:r>
                      <a:endParaRPr lang="zh-CN" altLang="en-US" dirty="0"/>
                    </a:p>
                  </a:txBody>
                  <a:tcPr/>
                </a:tc>
              </a:tr>
              <a:tr h="370840">
                <a:tc rowSpan="3">
                  <a:txBody>
                    <a:bodyPr/>
                    <a:lstStyle/>
                    <a:p>
                      <a:r>
                        <a:rPr lang="en-US" altLang="zh-CN" dirty="0" smtClean="0"/>
                        <a:t>System</a:t>
                      </a:r>
                      <a:r>
                        <a:rPr lang="en-US" altLang="zh-CN" baseline="0" dirty="0" smtClean="0"/>
                        <a:t> configuration</a:t>
                      </a:r>
                      <a:endParaRPr lang="zh-CN" altLang="en-US" dirty="0"/>
                    </a:p>
                  </a:txBody>
                  <a:tcPr/>
                </a:tc>
                <a:tc>
                  <a:txBody>
                    <a:bodyPr/>
                    <a:lstStyle/>
                    <a:p>
                      <a:r>
                        <a:rPr lang="en-US" altLang="zh-CN" dirty="0" smtClean="0"/>
                        <a:t>NR 4 GHz TDD</a:t>
                      </a:r>
                      <a:endParaRPr lang="zh-CN" altLang="en-US" dirty="0"/>
                    </a:p>
                  </a:txBody>
                  <a:tcPr/>
                </a:tc>
                <a:tc>
                  <a:txBody>
                    <a:bodyPr/>
                    <a:lstStyle/>
                    <a:p>
                      <a:r>
                        <a:rPr lang="en-US" altLang="zh-CN" dirty="0" smtClean="0"/>
                        <a:t>NR 4 GHz TDD</a:t>
                      </a:r>
                      <a:endParaRPr lang="zh-CN" altLang="en-US" dirty="0"/>
                    </a:p>
                  </a:txBody>
                  <a:tcPr/>
                </a:tc>
                <a:tc>
                  <a:txBody>
                    <a:bodyPr/>
                    <a:lstStyle/>
                    <a:p>
                      <a:r>
                        <a:rPr lang="en-US" altLang="zh-CN" dirty="0" smtClean="0"/>
                        <a:t>NR 700 MHz FDD</a:t>
                      </a:r>
                      <a:endParaRPr lang="zh-CN" altLang="en-US" dirty="0"/>
                    </a:p>
                  </a:txBody>
                  <a:tcPr/>
                </a:tc>
                <a:tc>
                  <a:txBody>
                    <a:bodyPr/>
                    <a:lstStyle/>
                    <a:p>
                      <a:r>
                        <a:rPr lang="en-US" altLang="zh-CN" dirty="0" smtClean="0"/>
                        <a:t>NB-IoT/</a:t>
                      </a:r>
                      <a:r>
                        <a:rPr lang="en-US" altLang="zh-CN" dirty="0" err="1" smtClean="0"/>
                        <a:t>eMTC</a:t>
                      </a:r>
                      <a:r>
                        <a:rPr lang="en-US" altLang="zh-CN" dirty="0" smtClean="0"/>
                        <a:t> 700</a:t>
                      </a:r>
                      <a:r>
                        <a:rPr lang="en-US" altLang="zh-CN" baseline="0" dirty="0" smtClean="0"/>
                        <a:t> MHz FDD</a:t>
                      </a:r>
                      <a:endParaRPr lang="zh-CN" altLang="en-US" dirty="0"/>
                    </a:p>
                  </a:txBody>
                  <a:tcPr/>
                </a:tc>
                <a:tc>
                  <a:txBody>
                    <a:bodyPr/>
                    <a:lstStyle/>
                    <a:p>
                      <a:r>
                        <a:rPr lang="en-US" altLang="zh-CN" dirty="0" smtClean="0"/>
                        <a:t>NR 700 MHz FDD</a:t>
                      </a:r>
                      <a:endParaRPr lang="zh-CN" altLang="en-US" dirty="0"/>
                    </a:p>
                  </a:txBody>
                  <a:tcPr/>
                </a:tc>
              </a:tr>
              <a:tr h="370840">
                <a:tc vMerge="1">
                  <a:txBody>
                    <a:bodyPr/>
                    <a:lstStyle/>
                    <a:p>
                      <a:endParaRPr lang="zh-CN" altLang="en-US" dirty="0"/>
                    </a:p>
                  </a:txBody>
                  <a:tcPr/>
                </a:tc>
                <a:tc>
                  <a:txBody>
                    <a:bodyPr/>
                    <a:lstStyle/>
                    <a:p>
                      <a:endParaRPr lang="zh-CN" altLang="en-US" dirty="0"/>
                    </a:p>
                  </a:txBody>
                  <a:tcPr/>
                </a:tc>
                <a:tc>
                  <a:txBody>
                    <a:bodyPr/>
                    <a:lstStyle/>
                    <a:p>
                      <a:endParaRPr lang="zh-CN" altLang="en-US"/>
                    </a:p>
                  </a:txBody>
                  <a:tcPr/>
                </a:tc>
                <a:tc>
                  <a:txBody>
                    <a:bodyPr/>
                    <a:lstStyle/>
                    <a:p>
                      <a:r>
                        <a:rPr lang="en-US" altLang="zh-CN" dirty="0" smtClean="0"/>
                        <a:t>LTE 700 </a:t>
                      </a:r>
                      <a:r>
                        <a:rPr lang="en-US" altLang="zh-CN" smtClean="0"/>
                        <a:t>MHz FDD</a:t>
                      </a:r>
                      <a:endParaRPr lang="zh-CN" altLang="en-US" dirty="0"/>
                    </a:p>
                  </a:txBody>
                  <a:tcPr/>
                </a:tc>
                <a:tc>
                  <a:txBody>
                    <a:bodyPr/>
                    <a:lstStyle/>
                    <a:p>
                      <a:endParaRPr lang="zh-CN" altLang="en-US"/>
                    </a:p>
                  </a:txBody>
                  <a:tcPr/>
                </a:tc>
                <a:tc>
                  <a:txBody>
                    <a:bodyPr/>
                    <a:lstStyle/>
                    <a:p>
                      <a:endParaRPr lang="zh-CN" altLang="en-US"/>
                    </a:p>
                  </a:txBody>
                  <a:tcPr/>
                </a:tc>
              </a:tr>
              <a:tr h="370840">
                <a:tc vMerge="1">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370840">
                <a:tc>
                  <a:txBody>
                    <a:bodyPr/>
                    <a:lstStyle/>
                    <a:p>
                      <a:r>
                        <a:rPr lang="en-US" altLang="zh-CN" dirty="0" smtClean="0"/>
                        <a:t>Physical channel</a:t>
                      </a:r>
                      <a:endParaRPr lang="zh-CN" altLang="en-US" dirty="0"/>
                    </a:p>
                  </a:txBody>
                  <a:tcPr/>
                </a:tc>
                <a:tc>
                  <a:txBody>
                    <a:bodyPr/>
                    <a:lstStyle/>
                    <a:p>
                      <a:r>
                        <a:rPr lang="en-US" altLang="zh-CN" dirty="0" smtClean="0"/>
                        <a:t>DL: PDCCH, PDSCH</a:t>
                      </a:r>
                    </a:p>
                    <a:p>
                      <a:r>
                        <a:rPr lang="en-US" altLang="zh-CN" dirty="0" smtClean="0"/>
                        <a:t>UL: PUCCH, PUSCH</a:t>
                      </a:r>
                      <a:endParaRPr lang="zh-CN" altLang="en-US" dirty="0"/>
                    </a:p>
                  </a:txBody>
                  <a:tcPr/>
                </a:tc>
                <a:tc>
                  <a:txBody>
                    <a:bodyPr/>
                    <a:lstStyle/>
                    <a:p>
                      <a:r>
                        <a:rPr lang="en-US" altLang="zh-CN" dirty="0" smtClean="0"/>
                        <a:t>DL: PDCCH, PDSCH</a:t>
                      </a:r>
                    </a:p>
                    <a:p>
                      <a:r>
                        <a:rPr lang="en-US" altLang="zh-CN" dirty="0" smtClean="0"/>
                        <a:t>UL: PUCCH, PUSCH</a:t>
                      </a:r>
                      <a:endParaRPr lang="zh-CN" altLang="en-US" dirty="0" smtClean="0"/>
                    </a:p>
                  </a:txBody>
                  <a:tcPr/>
                </a:tc>
                <a:tc>
                  <a:txBody>
                    <a:bodyPr/>
                    <a:lstStyle/>
                    <a:p>
                      <a:r>
                        <a:rPr lang="en-US" altLang="zh-CN" dirty="0" smtClean="0"/>
                        <a:t>DL: PDCCH, PDSCH</a:t>
                      </a:r>
                    </a:p>
                    <a:p>
                      <a:r>
                        <a:rPr lang="en-US" altLang="zh-CN" dirty="0" smtClean="0"/>
                        <a:t>UL: PUCCH, PUSCH</a:t>
                      </a:r>
                      <a:endParaRPr lang="zh-CN" altLang="en-US" dirty="0" smtClean="0"/>
                    </a:p>
                  </a:txBody>
                  <a:tcPr/>
                </a:tc>
                <a:tc>
                  <a:txBody>
                    <a:bodyPr/>
                    <a:lstStyle/>
                    <a:p>
                      <a:r>
                        <a:rPr lang="en-US" altLang="zh-CN" dirty="0" smtClean="0"/>
                        <a:t>DL: </a:t>
                      </a:r>
                      <a:r>
                        <a:rPr lang="en-US" altLang="zh-CN" dirty="0" smtClean="0"/>
                        <a:t>PDCCH</a:t>
                      </a:r>
                      <a:r>
                        <a:rPr lang="en-US" altLang="zh-CN" dirty="0" smtClean="0"/>
                        <a:t>, PDSCH</a:t>
                      </a:r>
                    </a:p>
                    <a:p>
                      <a:r>
                        <a:rPr lang="en-US" altLang="zh-CN" dirty="0" smtClean="0"/>
                        <a:t>UL: PRACH, </a:t>
                      </a:r>
                      <a:r>
                        <a:rPr lang="en-US" altLang="zh-CN" dirty="0" smtClean="0">
                          <a:solidFill>
                            <a:srgbClr val="FF0000"/>
                          </a:solidFill>
                        </a:rPr>
                        <a:t>PUCCH/PUSCH F2 (for NB-IoT), </a:t>
                      </a:r>
                      <a:r>
                        <a:rPr lang="en-US" altLang="zh-CN" dirty="0" smtClean="0"/>
                        <a:t>PUSCH</a:t>
                      </a:r>
                      <a:endParaRPr lang="zh-CN" altLang="en-US" dirty="0" smtClean="0"/>
                    </a:p>
                  </a:txBody>
                  <a:tcPr/>
                </a:tc>
                <a:tc>
                  <a:txBody>
                    <a:bodyPr/>
                    <a:lstStyle/>
                    <a:p>
                      <a:r>
                        <a:rPr lang="en-US" altLang="zh-CN" dirty="0" smtClean="0"/>
                        <a:t>DL: PDCCH -&gt; PDSCH -&gt; PUCCH</a:t>
                      </a:r>
                    </a:p>
                    <a:p>
                      <a:r>
                        <a:rPr lang="en-US" altLang="zh-CN" dirty="0" smtClean="0"/>
                        <a:t>UL: PUSCH -&gt;</a:t>
                      </a:r>
                      <a:r>
                        <a:rPr lang="en-US" altLang="zh-CN" baseline="0" dirty="0" smtClean="0"/>
                        <a:t> PDCCH</a:t>
                      </a:r>
                      <a:endParaRPr lang="zh-CN" altLang="en-US" dirty="0" smtClean="0"/>
                    </a:p>
                  </a:txBody>
                  <a:tcPr/>
                </a:tc>
              </a:tr>
              <a:tr h="370840">
                <a:tc>
                  <a:txBody>
                    <a:bodyPr/>
                    <a:lstStyle/>
                    <a:p>
                      <a:r>
                        <a:rPr lang="en-US" altLang="zh-CN" dirty="0" smtClean="0"/>
                        <a:t>Channel state</a:t>
                      </a:r>
                      <a:endParaRPr lang="zh-CN" altLang="en-US" dirty="0"/>
                    </a:p>
                  </a:txBody>
                  <a:tcPr/>
                </a:tc>
                <a:tc>
                  <a:txBody>
                    <a:bodyPr/>
                    <a:lstStyle/>
                    <a:p>
                      <a:r>
                        <a:rPr lang="en-US" altLang="zh-CN" dirty="0" smtClean="0"/>
                        <a:t>NLOS, LOS</a:t>
                      </a:r>
                      <a:endParaRPr lang="zh-CN" altLang="en-US" dirty="0"/>
                    </a:p>
                  </a:txBody>
                  <a:tcPr/>
                </a:tc>
                <a:tc>
                  <a:txBody>
                    <a:bodyPr/>
                    <a:lstStyle/>
                    <a:p>
                      <a:r>
                        <a:rPr lang="en-US" altLang="zh-CN" dirty="0" smtClean="0"/>
                        <a:t>NLOS, NLOS O-to-I, LOS</a:t>
                      </a:r>
                      <a:endParaRPr lang="zh-CN" altLang="en-US"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NLOS, NLOS O-to-I, LOS</a:t>
                      </a:r>
                      <a:endParaRPr lang="zh-CN" altLang="en-US"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NLOS, NLOS O-to-I, LOS</a:t>
                      </a:r>
                      <a:endParaRPr lang="zh-CN" altLang="en-US"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NLOS, NLOS O-to-I, LOS</a:t>
                      </a:r>
                      <a:endParaRPr lang="zh-CN" altLang="en-US" dirty="0" smtClean="0"/>
                    </a:p>
                  </a:txBody>
                  <a:tcPr/>
                </a:tc>
              </a:tr>
            </a:tbl>
          </a:graphicData>
        </a:graphic>
      </p:graphicFrame>
    </p:spTree>
    <p:extLst>
      <p:ext uri="{BB962C8B-B14F-4D97-AF65-F5344CB8AC3E}">
        <p14:creationId xmlns:p14="http://schemas.microsoft.com/office/powerpoint/2010/main" val="4169617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939446" cy="430887"/>
          </a:xfrm>
        </p:spPr>
        <p:txBody>
          <a:bodyPr/>
          <a:lstStyle/>
          <a:p>
            <a:r>
              <a:rPr lang="en-US" altLang="zh-CN" dirty="0" smtClean="0"/>
              <a:t>Focused evaluation configuration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011359730"/>
              </p:ext>
            </p:extLst>
          </p:nvPr>
        </p:nvGraphicFramePr>
        <p:xfrm>
          <a:off x="653730" y="1037749"/>
          <a:ext cx="10785794" cy="4305300"/>
        </p:xfrm>
        <a:graphic>
          <a:graphicData uri="http://schemas.openxmlformats.org/drawingml/2006/table">
            <a:tbl>
              <a:tblPr firstRow="1" firstCol="1" bandRow="1">
                <a:tableStyleId>{7DF18680-E054-41AD-8BC1-D1AEF772440D}</a:tableStyleId>
              </a:tblPr>
              <a:tblGrid>
                <a:gridCol w="2173355"/>
                <a:gridCol w="1699507"/>
                <a:gridCol w="1706073"/>
                <a:gridCol w="1707167"/>
                <a:gridCol w="1707167"/>
                <a:gridCol w="1792525"/>
              </a:tblGrid>
              <a:tr h="0">
                <a:tc>
                  <a:txBody>
                    <a:bodyPr/>
                    <a:lstStyle/>
                    <a:p>
                      <a:pPr>
                        <a:lnSpc>
                          <a:spcPct val="150000"/>
                        </a:lnSpc>
                        <a:spcAft>
                          <a:spcPts val="0"/>
                        </a:spcAft>
                      </a:pPr>
                      <a:r>
                        <a:rPr lang="en-US" sz="1050" dirty="0">
                          <a:effectLst/>
                        </a:rPr>
                        <a:t> </a:t>
                      </a:r>
                      <a:endParaRPr lang="zh-CN" sz="105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altLang="zh-CN" dirty="0" smtClean="0"/>
                        <a:t>Indoor hotspot – </a:t>
                      </a:r>
                      <a:r>
                        <a:rPr lang="en-US" altLang="zh-CN" dirty="0" err="1" smtClean="0"/>
                        <a:t>eMBB</a:t>
                      </a:r>
                      <a:endParaRPr lang="zh-CN" altLang="en-US" dirty="0"/>
                    </a:p>
                  </a:txBody>
                  <a:tcPr/>
                </a:tc>
                <a:tc>
                  <a:txBody>
                    <a:bodyPr/>
                    <a:lstStyle/>
                    <a:p>
                      <a:r>
                        <a:rPr lang="en-US" altLang="zh-CN" dirty="0" smtClean="0"/>
                        <a:t>Dense Urban – </a:t>
                      </a:r>
                      <a:r>
                        <a:rPr lang="en-US" altLang="zh-CN" dirty="0" err="1" smtClean="0"/>
                        <a:t>eMBB</a:t>
                      </a:r>
                      <a:endParaRPr lang="zh-CN" altLang="en-US" dirty="0"/>
                    </a:p>
                  </a:txBody>
                  <a:tcPr/>
                </a:tc>
                <a:tc>
                  <a:txBody>
                    <a:bodyPr/>
                    <a:lstStyle/>
                    <a:p>
                      <a:r>
                        <a:rPr lang="en-US" altLang="zh-CN" dirty="0" smtClean="0"/>
                        <a:t>Rural – </a:t>
                      </a:r>
                      <a:r>
                        <a:rPr lang="en-US" altLang="zh-CN" dirty="0" err="1" smtClean="0"/>
                        <a:t>eMBB</a:t>
                      </a:r>
                      <a:endParaRPr lang="zh-CN" altLang="en-US" dirty="0"/>
                    </a:p>
                  </a:txBody>
                  <a:tcPr/>
                </a:tc>
                <a:tc>
                  <a:txBody>
                    <a:bodyPr/>
                    <a:lstStyle/>
                    <a:p>
                      <a:r>
                        <a:rPr lang="en-US" altLang="zh-CN" dirty="0" smtClean="0"/>
                        <a:t>Urban Macro – </a:t>
                      </a:r>
                      <a:r>
                        <a:rPr lang="en-US" altLang="zh-CN" dirty="0" err="1" smtClean="0"/>
                        <a:t>mMTC</a:t>
                      </a:r>
                      <a:endParaRPr lang="zh-CN" altLang="en-US" dirty="0"/>
                    </a:p>
                  </a:txBody>
                  <a:tcPr/>
                </a:tc>
                <a:tc>
                  <a:txBody>
                    <a:bodyPr/>
                    <a:lstStyle/>
                    <a:p>
                      <a:r>
                        <a:rPr lang="en-US" altLang="zh-CN" dirty="0" smtClean="0"/>
                        <a:t>Urban Macro – URLLC</a:t>
                      </a:r>
                      <a:endParaRPr lang="zh-CN" altLang="en-US" dirty="0"/>
                    </a:p>
                  </a:txBody>
                  <a:tcPr/>
                </a:tc>
              </a:tr>
              <a:tr h="207645">
                <a:tc rowSpan="2">
                  <a:txBody>
                    <a:bodyPr/>
                    <a:lstStyle/>
                    <a:p>
                      <a:pPr>
                        <a:lnSpc>
                          <a:spcPct val="150000"/>
                        </a:lnSpc>
                        <a:spcAft>
                          <a:spcPts val="0"/>
                        </a:spcAft>
                      </a:pPr>
                      <a:r>
                        <a:rPr lang="en-US" sz="1400" dirty="0">
                          <a:effectLst/>
                        </a:rPr>
                        <a:t>Channel model</a:t>
                      </a:r>
                      <a:endParaRPr lang="zh-CN"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spcAft>
                          <a:spcPts val="0"/>
                        </a:spcAft>
                      </a:pPr>
                      <a:r>
                        <a:rPr lang="en-US" sz="1400" kern="1200" dirty="0">
                          <a:effectLst/>
                        </a:rPr>
                        <a:t>LOS: TDL-iv</a:t>
                      </a:r>
                      <a:endParaRPr lang="zh-CN" sz="1400" kern="1200" dirty="0">
                        <a:effectLst/>
                      </a:endParaRPr>
                    </a:p>
                    <a:p>
                      <a:pPr>
                        <a:lnSpc>
                          <a:spcPct val="150000"/>
                        </a:lnSpc>
                        <a:spcAft>
                          <a:spcPts val="0"/>
                        </a:spcAft>
                      </a:pPr>
                      <a:r>
                        <a:rPr lang="en-US" sz="1400" kern="1200" dirty="0">
                          <a:effectLst/>
                        </a:rPr>
                        <a:t>NLOS: TDL-i</a:t>
                      </a:r>
                      <a:endParaRPr lang="zh-CN" sz="1400" kern="1200" dirty="0">
                        <a:solidFill>
                          <a:schemeClr val="dk1"/>
                        </a:solidFill>
                        <a:effectLst/>
                        <a:latin typeface="+mn-lt"/>
                        <a:ea typeface="+mn-ea"/>
                        <a:cs typeface="+mn-cs"/>
                      </a:endParaRPr>
                    </a:p>
                  </a:txBody>
                  <a:tcPr marL="68580" marR="68580" marT="0" marB="0"/>
                </a:tc>
                <a:tc>
                  <a:txBody>
                    <a:bodyPr/>
                    <a:lstStyle/>
                    <a:p>
                      <a:pPr algn="l"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kern="1200" dirty="0">
                          <a:effectLst/>
                        </a:rPr>
                        <a:t>NLOS: TDL-iii</a:t>
                      </a:r>
                      <a:endParaRPr lang="zh-CN" sz="1400" kern="1200" dirty="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kern="1200" dirty="0">
                          <a:effectLst/>
                        </a:rPr>
                        <a:t>LOS: TDL-v</a:t>
                      </a:r>
                      <a:endParaRPr lang="zh-CN" sz="1400" kern="1200" dirty="0">
                        <a:solidFill>
                          <a:schemeClr val="dk1"/>
                        </a:solidFill>
                        <a:effectLst/>
                        <a:latin typeface="+mn-lt"/>
                        <a:ea typeface="+mn-ea"/>
                        <a:cs typeface="+mn-cs"/>
                      </a:endParaRPr>
                    </a:p>
                  </a:txBody>
                  <a:tcPr marL="68580" marR="68580" marT="0" marB="0" anchor="ctr"/>
                </a:tc>
                <a:tc>
                  <a:txBody>
                    <a:bodyPr/>
                    <a:lstStyle/>
                    <a:p>
                      <a:pPr algn="l"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kern="1200" dirty="0">
                          <a:effectLst/>
                        </a:rPr>
                        <a:t>NLOS: TDL-iii</a:t>
                      </a:r>
                      <a:endParaRPr lang="zh-CN" sz="1400" kern="1200" dirty="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kern="1200" dirty="0">
                          <a:effectLst/>
                        </a:rPr>
                        <a:t>LOS: TDL-v</a:t>
                      </a:r>
                      <a:endParaRPr lang="zh-CN" sz="1400" kern="1200" dirty="0">
                        <a:solidFill>
                          <a:schemeClr val="dk1"/>
                        </a:solidFill>
                        <a:effectLst/>
                        <a:latin typeface="+mn-lt"/>
                        <a:ea typeface="+mn-ea"/>
                        <a:cs typeface="+mn-cs"/>
                      </a:endParaRPr>
                    </a:p>
                  </a:txBody>
                  <a:tcPr marL="68580" marR="68580" marT="0" marB="0" anchor="ctr"/>
                </a:tc>
                <a:tc>
                  <a:txBody>
                    <a:bodyPr/>
                    <a:lstStyle/>
                    <a:p>
                      <a:pPr algn="l"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altLang="zh-CN" sz="1400" kern="1200" dirty="0" smtClean="0">
                          <a:effectLst/>
                        </a:rPr>
                        <a:t>NLOS: TDL-iii</a:t>
                      </a:r>
                      <a:endParaRPr lang="zh-CN" altLang="zh-CN" sz="1400" kern="1200" dirty="0" smtClean="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altLang="zh-CN" sz="1400" kern="1200" dirty="0" smtClean="0">
                          <a:effectLst/>
                        </a:rPr>
                        <a:t>LOS: TDL-v</a:t>
                      </a:r>
                      <a:endParaRPr lang="zh-CN" altLang="zh-CN" sz="1400" kern="1200" dirty="0" smtClean="0">
                        <a:solidFill>
                          <a:schemeClr val="dk1"/>
                        </a:solidFill>
                        <a:effectLst/>
                        <a:latin typeface="+mn-lt"/>
                        <a:ea typeface="+mn-ea"/>
                        <a:cs typeface="+mn-cs"/>
                      </a:endParaRPr>
                    </a:p>
                  </a:txBody>
                  <a:tcPr marL="68580" marR="68580" marT="0" marB="0" anchor="ctr"/>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kern="1200" dirty="0">
                          <a:effectLst/>
                        </a:rPr>
                        <a:t>NLOS: TDL-iii</a:t>
                      </a:r>
                      <a:endParaRPr lang="zh-CN" sz="1400" kern="1200" dirty="0">
                        <a:effectLst/>
                      </a:endParaRPr>
                    </a:p>
                    <a:p>
                      <a:pPr>
                        <a:lnSpc>
                          <a:spcPct val="150000"/>
                        </a:lnSpc>
                        <a:spcAft>
                          <a:spcPts val="0"/>
                        </a:spcAft>
                      </a:pPr>
                      <a:r>
                        <a:rPr lang="en-US" sz="1400" kern="1200" dirty="0">
                          <a:effectLst/>
                        </a:rPr>
                        <a:t>LOS: TDL-v</a:t>
                      </a:r>
                      <a:endParaRPr lang="zh-CN" sz="1400" kern="1200" dirty="0">
                        <a:solidFill>
                          <a:schemeClr val="dk1"/>
                        </a:solidFill>
                        <a:effectLst/>
                        <a:latin typeface="+mn-lt"/>
                        <a:ea typeface="+mn-ea"/>
                        <a:cs typeface="+mn-cs"/>
                      </a:endParaRPr>
                    </a:p>
                  </a:txBody>
                  <a:tcPr marL="68580" marR="68580" marT="0" marB="0"/>
                </a:tc>
              </a:tr>
              <a:tr h="207645">
                <a:tc vMerge="1">
                  <a:txBody>
                    <a:bodyPr/>
                    <a:lstStyle/>
                    <a:p>
                      <a:pPr>
                        <a:lnSpc>
                          <a:spcPct val="150000"/>
                        </a:lnSpc>
                        <a:spcAft>
                          <a:spcPts val="0"/>
                        </a:spcAft>
                      </a:pPr>
                      <a:endParaRPr lang="zh-CN" sz="1050" dirty="0">
                        <a:effectLst/>
                        <a:latin typeface="Times New Roman" panose="02020603050405020304" pitchFamily="18" charset="0"/>
                        <a:ea typeface="Times New Roman" panose="02020603050405020304" pitchFamily="18" charset="0"/>
                      </a:endParaRPr>
                    </a:p>
                  </a:txBody>
                  <a:tcPr marL="68580" marR="68580" marT="0" marB="0"/>
                </a:tc>
                <a:tc gridSpan="5">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altLang="zh-CN" sz="1400" dirty="0" smtClean="0">
                          <a:effectLst/>
                        </a:rPr>
                        <a:t>Delay spread, angular spread is to be scaled to SLS model.</a:t>
                      </a:r>
                      <a:endParaRPr lang="zh-CN" sz="1400" kern="1200" dirty="0">
                        <a:solidFill>
                          <a:schemeClr val="dk1"/>
                        </a:solidFill>
                        <a:effectLst/>
                        <a:latin typeface="+mn-lt"/>
                        <a:ea typeface="+mn-ea"/>
                        <a:cs typeface="+mn-cs"/>
                      </a:endParaRPr>
                    </a:p>
                  </a:txBody>
                  <a:tcPr marL="68580" marR="68580" marT="0" marB="0"/>
                </a:tc>
                <a:tc hMerge="1">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endParaRPr lang="zh-CN" sz="1050" kern="1200" dirty="0">
                        <a:solidFill>
                          <a:schemeClr val="dk1"/>
                        </a:solidFill>
                        <a:effectLst/>
                        <a:latin typeface="+mn-lt"/>
                        <a:ea typeface="+mn-ea"/>
                        <a:cs typeface="+mn-cs"/>
                      </a:endParaRPr>
                    </a:p>
                  </a:txBody>
                  <a:tcPr marL="68580" marR="68580" marT="0" marB="0" anchor="ctr"/>
                </a:tc>
                <a:tc hMerge="1">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endParaRPr lang="zh-CN" sz="1050" kern="1200" dirty="0">
                        <a:solidFill>
                          <a:schemeClr val="dk1"/>
                        </a:solidFill>
                        <a:effectLst/>
                        <a:latin typeface="+mn-lt"/>
                        <a:ea typeface="+mn-ea"/>
                        <a:cs typeface="+mn-cs"/>
                      </a:endParaRPr>
                    </a:p>
                  </a:txBody>
                  <a:tcPr marL="68580" marR="68580" marT="0" marB="0" anchor="ctr"/>
                </a:tc>
                <a:tc hMerge="1">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endParaRPr lang="zh-CN" altLang="zh-CN" sz="1050" kern="1200" dirty="0" smtClean="0">
                        <a:solidFill>
                          <a:schemeClr val="dk1"/>
                        </a:solidFill>
                        <a:effectLst/>
                        <a:latin typeface="+mn-lt"/>
                        <a:ea typeface="+mn-ea"/>
                        <a:cs typeface="+mn-cs"/>
                      </a:endParaRPr>
                    </a:p>
                  </a:txBody>
                  <a:tcPr marL="68580" marR="68580" marT="0" marB="0" anchor="ctr"/>
                </a:tc>
                <a:tc hMerge="1">
                  <a:txBody>
                    <a:bodyPr/>
                    <a:lstStyle/>
                    <a:p>
                      <a:pPr>
                        <a:lnSpc>
                          <a:spcPct val="150000"/>
                        </a:lnSpc>
                        <a:spcAft>
                          <a:spcPts val="0"/>
                        </a:spcAft>
                      </a:pPr>
                      <a:endParaRPr lang="zh-CN" sz="1050" kern="1200" dirty="0">
                        <a:solidFill>
                          <a:schemeClr val="dk1"/>
                        </a:solidFill>
                        <a:effectLst/>
                        <a:latin typeface="+mn-lt"/>
                        <a:ea typeface="+mn-ea"/>
                        <a:cs typeface="+mn-cs"/>
                      </a:endParaRPr>
                    </a:p>
                  </a:txBody>
                  <a:tcPr marL="68580" marR="68580" marT="0" marB="0"/>
                </a:tc>
              </a:tr>
              <a:tr h="207645">
                <a:tc>
                  <a:txBody>
                    <a:bodyPr/>
                    <a:lstStyle/>
                    <a:p>
                      <a:pPr>
                        <a:lnSpc>
                          <a:spcPct val="150000"/>
                        </a:lnSpc>
                        <a:spcAft>
                          <a:spcPts val="0"/>
                        </a:spcAft>
                      </a:pPr>
                      <a:r>
                        <a:rPr lang="en-US" sz="1400" dirty="0">
                          <a:effectLst/>
                        </a:rPr>
                        <a:t>SCS</a:t>
                      </a:r>
                      <a:endParaRPr lang="zh-CN"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spcAft>
                          <a:spcPts val="0"/>
                        </a:spcAft>
                      </a:pPr>
                      <a:r>
                        <a:rPr lang="en-US" sz="1400" dirty="0">
                          <a:effectLst/>
                        </a:rPr>
                        <a:t>TDD: 30 kHz</a:t>
                      </a:r>
                      <a:endParaRPr lang="zh-CN"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TDD: 30 kHz</a:t>
                      </a:r>
                      <a:endParaRPr lang="zh-CN"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smtClean="0">
                          <a:effectLst/>
                        </a:rPr>
                        <a:t>700 MHz </a:t>
                      </a:r>
                      <a:r>
                        <a:rPr lang="en-US" altLang="zh-CN" sz="1400" dirty="0" smtClean="0">
                          <a:effectLst/>
                        </a:rPr>
                        <a:t>FDD</a:t>
                      </a:r>
                      <a:r>
                        <a:rPr lang="en-US" sz="1400" dirty="0" smtClean="0">
                          <a:effectLst/>
                        </a:rPr>
                        <a:t>: </a:t>
                      </a:r>
                      <a:r>
                        <a:rPr lang="en-US" sz="1400" dirty="0">
                          <a:effectLst/>
                        </a:rPr>
                        <a:t>15 kHz</a:t>
                      </a:r>
                      <a:endParaRPr lang="zh-CN"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altLang="zh-CN" sz="1600" smtClean="0">
                          <a:effectLst/>
                          <a:latin typeface="Times New Roman" panose="02020603050405020304" pitchFamily="18" charset="0"/>
                          <a:ea typeface="Times New Roman" panose="02020603050405020304" pitchFamily="18" charset="0"/>
                        </a:rPr>
                        <a:t>15kHz</a:t>
                      </a:r>
                      <a:endParaRPr lang="zh-CN"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700 </a:t>
                      </a:r>
                      <a:r>
                        <a:rPr lang="en-US" sz="1400" dirty="0" smtClean="0">
                          <a:effectLst/>
                        </a:rPr>
                        <a:t>MHz FDD: </a:t>
                      </a:r>
                      <a:r>
                        <a:rPr lang="en-US" sz="1400" dirty="0">
                          <a:effectLst/>
                        </a:rPr>
                        <a:t>30 </a:t>
                      </a:r>
                      <a:r>
                        <a:rPr lang="en-US" sz="1400" dirty="0" smtClean="0">
                          <a:effectLst/>
                        </a:rPr>
                        <a:t>kHz</a:t>
                      </a:r>
                      <a:endParaRPr lang="zh-CN" sz="1600" dirty="0">
                        <a:effectLst/>
                      </a:endParaRPr>
                    </a:p>
                  </a:txBody>
                  <a:tcPr marL="68580" marR="68580" marT="0" marB="0"/>
                </a:tc>
              </a:tr>
              <a:tr h="207645">
                <a:tc>
                  <a:txBody>
                    <a:bodyPr/>
                    <a:lstStyle/>
                    <a:p>
                      <a:pPr>
                        <a:lnSpc>
                          <a:spcPct val="150000"/>
                        </a:lnSpc>
                        <a:spcAft>
                          <a:spcPts val="0"/>
                        </a:spcAft>
                      </a:pPr>
                      <a:r>
                        <a:rPr lang="en-US" sz="1400" dirty="0">
                          <a:effectLst/>
                        </a:rPr>
                        <a:t>UE speed</a:t>
                      </a:r>
                      <a:endParaRPr lang="zh-CN"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spcAft>
                          <a:spcPts val="0"/>
                        </a:spcAft>
                      </a:pPr>
                      <a:r>
                        <a:rPr lang="en-US" sz="1400" dirty="0">
                          <a:effectLst/>
                        </a:rPr>
                        <a:t>LOS/NLOS: 3km/h</a:t>
                      </a:r>
                      <a:endParaRPr lang="zh-CN"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LOS: 30km/h</a:t>
                      </a:r>
                      <a:endParaRPr lang="zh-CN" sz="1600" dirty="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NLOS: 30km/h</a:t>
                      </a:r>
                      <a:endParaRPr lang="zh-CN" sz="1600" dirty="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NLOS O-to-I: 3km/h </a:t>
                      </a:r>
                      <a:r>
                        <a:rPr lang="en-US" sz="1100" dirty="0">
                          <a:effectLst/>
                        </a:rPr>
                        <a:t>(for link level simulation, use TDL-iii channel model)</a:t>
                      </a:r>
                      <a:endParaRPr lang="zh-CN"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LOS: 120km/h</a:t>
                      </a:r>
                      <a:endParaRPr lang="zh-CN" sz="1600" dirty="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NLOS: 120km/h</a:t>
                      </a:r>
                      <a:endParaRPr lang="zh-CN" sz="1600" dirty="0">
                        <a:effectLst/>
                      </a:endParaRP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a:effectLst/>
                        </a:rPr>
                        <a:t>NLOS O-to-I: 3km/h</a:t>
                      </a:r>
                      <a:endParaRPr lang="zh-CN"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l" defTabSz="914400" rtl="0" eaLnBrk="1" fontAlgn="auto" latinLnBrk="0" hangingPunct="0">
                        <a:lnSpc>
                          <a:spcPct val="150000"/>
                        </a:lnSpc>
                        <a:spcBef>
                          <a:spcPts val="200"/>
                        </a:spcBef>
                        <a:spcAft>
                          <a:spcPts val="0"/>
                        </a:spcAft>
                        <a:buClrTx/>
                        <a:buSzTx/>
                        <a:buFontTx/>
                        <a:buNone/>
                        <a:tabLst>
                          <a:tab pos="180340" algn="l"/>
                          <a:tab pos="540385" algn="l"/>
                          <a:tab pos="900430" algn="l"/>
                          <a:tab pos="1260475" algn="l"/>
                          <a:tab pos="1620520" algn="l"/>
                          <a:tab pos="1980565" algn="l"/>
                          <a:tab pos="2340610" algn="l"/>
                        </a:tabLst>
                        <a:defRPr/>
                      </a:pPr>
                      <a:r>
                        <a:rPr lang="en-US" altLang="zh-CN" sz="1600" dirty="0" smtClean="0">
                          <a:effectLst/>
                        </a:rPr>
                        <a:t>LOS/NLOS/NLOS O-to-I: 3km/h</a:t>
                      </a:r>
                      <a:endParaRPr lang="zh-CN" altLang="zh-CN" sz="1800" dirty="0" smtClean="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smtClean="0">
                          <a:effectLst/>
                        </a:rPr>
                        <a:t>LOS/NLOS: </a:t>
                      </a:r>
                      <a:r>
                        <a:rPr lang="en-US" sz="1400" dirty="0" smtClean="0">
                          <a:solidFill>
                            <a:srgbClr val="FF0000"/>
                          </a:solidFill>
                          <a:effectLst/>
                        </a:rPr>
                        <a:t>30km/h</a:t>
                      </a:r>
                    </a:p>
                    <a:p>
                      <a:pPr hangingPunct="0">
                        <a:lnSpc>
                          <a:spcPct val="150000"/>
                        </a:lnSpc>
                        <a:spcBef>
                          <a:spcPts val="200"/>
                        </a:spcBef>
                        <a:spcAft>
                          <a:spcPts val="0"/>
                        </a:spcAft>
                        <a:tabLst>
                          <a:tab pos="180340" algn="l"/>
                          <a:tab pos="540385" algn="l"/>
                          <a:tab pos="900430" algn="l"/>
                          <a:tab pos="1260475" algn="l"/>
                          <a:tab pos="1620520" algn="l"/>
                          <a:tab pos="1980565" algn="l"/>
                          <a:tab pos="2340610" algn="l"/>
                        </a:tabLst>
                      </a:pPr>
                      <a:r>
                        <a:rPr lang="en-US" sz="1400" dirty="0" smtClean="0">
                          <a:effectLst/>
                        </a:rPr>
                        <a:t>NLOS </a:t>
                      </a:r>
                      <a:r>
                        <a:rPr lang="en-US" sz="1400" dirty="0">
                          <a:effectLst/>
                        </a:rPr>
                        <a:t>O-to-I: 3km/h</a:t>
                      </a:r>
                      <a:endParaRPr lang="zh-CN" sz="16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8366896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39604" y="2893278"/>
            <a:ext cx="5099473" cy="430887"/>
          </a:xfrm>
        </p:spPr>
        <p:txBody>
          <a:bodyPr/>
          <a:lstStyle/>
          <a:p>
            <a:r>
              <a:rPr lang="en-US" altLang="zh-CN" dirty="0" err="1" smtClean="0"/>
              <a:t>eMBB</a:t>
            </a:r>
            <a:r>
              <a:rPr lang="en-US" altLang="zh-CN" dirty="0" smtClean="0"/>
              <a:t> link budget evaluation</a:t>
            </a:r>
            <a:endParaRPr lang="en-US" dirty="0"/>
          </a:p>
        </p:txBody>
      </p:sp>
    </p:spTree>
    <p:extLst>
      <p:ext uri="{BB962C8B-B14F-4D97-AF65-F5344CB8AC3E}">
        <p14:creationId xmlns:p14="http://schemas.microsoft.com/office/powerpoint/2010/main" val="3295839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099473" cy="430887"/>
          </a:xfrm>
        </p:spPr>
        <p:txBody>
          <a:bodyPr/>
          <a:lstStyle/>
          <a:p>
            <a:r>
              <a:rPr lang="en-US" altLang="zh-CN" dirty="0" err="1" smtClean="0"/>
              <a:t>eMBB</a:t>
            </a:r>
            <a:r>
              <a:rPr lang="en-US" altLang="zh-CN" dirty="0" smtClean="0"/>
              <a:t>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271261390"/>
              </p:ext>
            </p:extLst>
          </p:nvPr>
        </p:nvGraphicFramePr>
        <p:xfrm>
          <a:off x="577744" y="861836"/>
          <a:ext cx="10957032" cy="5588000"/>
        </p:xfrm>
        <a:graphic>
          <a:graphicData uri="http://schemas.openxmlformats.org/drawingml/2006/table">
            <a:tbl>
              <a:tblPr firstRow="1" bandRow="1">
                <a:tableStyleId>{7DF18680-E054-41AD-8BC1-D1AEF772440D}</a:tableStyleId>
              </a:tblPr>
              <a:tblGrid>
                <a:gridCol w="1217448"/>
                <a:gridCol w="1217448"/>
                <a:gridCol w="1217448"/>
                <a:gridCol w="1217448"/>
                <a:gridCol w="1217448"/>
                <a:gridCol w="1217448"/>
                <a:gridCol w="1217448"/>
                <a:gridCol w="1217448"/>
                <a:gridCol w="1217448"/>
              </a:tblGrid>
              <a:tr h="370840">
                <a:tc>
                  <a:txBody>
                    <a:bodyPr/>
                    <a:lstStyle/>
                    <a:p>
                      <a:endParaRPr lang="zh-CN" altLang="en-US" dirty="0"/>
                    </a:p>
                  </a:txBody>
                  <a:tcPr/>
                </a:tc>
                <a:tc gridSpan="2">
                  <a:txBody>
                    <a:bodyPr/>
                    <a:lstStyle/>
                    <a:p>
                      <a:r>
                        <a:rPr lang="en-US" altLang="zh-CN" dirty="0" smtClean="0"/>
                        <a:t>DL control channel</a:t>
                      </a:r>
                      <a:endParaRPr lang="zh-CN" altLang="en-US" dirty="0"/>
                    </a:p>
                  </a:txBody>
                  <a:tcPr/>
                </a:tc>
                <a:tc hMerge="1">
                  <a:txBody>
                    <a:bodyPr/>
                    <a:lstStyle/>
                    <a:p>
                      <a:endParaRPr lang="zh-CN" altLang="en-US" dirty="0"/>
                    </a:p>
                  </a:txBody>
                  <a:tcPr/>
                </a:tc>
                <a:tc gridSpan="2">
                  <a:txBody>
                    <a:bodyPr/>
                    <a:lstStyle/>
                    <a:p>
                      <a:r>
                        <a:rPr lang="en-US" altLang="zh-CN" dirty="0" smtClean="0"/>
                        <a:t>DL data channel</a:t>
                      </a:r>
                      <a:endParaRPr lang="zh-CN" altLang="en-US" dirty="0"/>
                    </a:p>
                  </a:txBody>
                  <a:tcPr/>
                </a:tc>
                <a:tc hMerge="1">
                  <a:txBody>
                    <a:bodyPr/>
                    <a:lstStyle/>
                    <a:p>
                      <a:endParaRPr lang="zh-CN" altLang="en-US" dirty="0"/>
                    </a:p>
                  </a:txBody>
                  <a:tcPr/>
                </a:tc>
                <a:tc gridSpan="2">
                  <a:txBody>
                    <a:bodyPr/>
                    <a:lstStyle/>
                    <a:p>
                      <a:r>
                        <a:rPr lang="en-US" altLang="zh-CN" dirty="0" smtClean="0"/>
                        <a:t>UL control channel</a:t>
                      </a:r>
                      <a:endParaRPr lang="zh-CN" altLang="en-US" dirty="0"/>
                    </a:p>
                  </a:txBody>
                  <a:tcPr/>
                </a:tc>
                <a:tc hMerge="1">
                  <a:txBody>
                    <a:bodyPr/>
                    <a:lstStyle/>
                    <a:p>
                      <a:endParaRPr lang="zh-CN" altLang="en-US" dirty="0"/>
                    </a:p>
                  </a:txBody>
                  <a:tcPr/>
                </a:tc>
                <a:tc gridSpan="2">
                  <a:txBody>
                    <a:bodyPr/>
                    <a:lstStyle/>
                    <a:p>
                      <a:r>
                        <a:rPr lang="en-US" altLang="zh-CN" dirty="0" smtClean="0"/>
                        <a:t>UL data channel</a:t>
                      </a:r>
                      <a:endParaRPr lang="zh-CN" altLang="en-US" dirty="0"/>
                    </a:p>
                  </a:txBody>
                  <a:tcPr/>
                </a:tc>
                <a:tc hMerge="1">
                  <a:txBody>
                    <a:bodyPr/>
                    <a:lstStyle/>
                    <a:p>
                      <a:endParaRPr lang="zh-CN" altLang="en-US" dirty="0"/>
                    </a:p>
                  </a:txBody>
                  <a:tcPr/>
                </a:tc>
              </a:tr>
              <a:tr h="370840">
                <a:tc>
                  <a:txBody>
                    <a:bodyPr/>
                    <a:lstStyle/>
                    <a:p>
                      <a:r>
                        <a:rPr lang="en-US" altLang="zh-CN" dirty="0" smtClean="0"/>
                        <a:t>Transmission bit rate </a:t>
                      </a:r>
                      <a:r>
                        <a:rPr lang="en-US" altLang="zh-CN" baseline="0" dirty="0" smtClean="0"/>
                        <a:t>(bit/s)</a:t>
                      </a:r>
                      <a:endParaRPr lang="zh-CN" altLang="en-US" dirty="0"/>
                    </a:p>
                  </a:txBody>
                  <a:tcPr/>
                </a:tc>
                <a:tc gridSpan="2">
                  <a:txBody>
                    <a:bodyPr/>
                    <a:lstStyle/>
                    <a:p>
                      <a:r>
                        <a:rPr lang="en-US" altLang="zh-CN" dirty="0" smtClean="0"/>
                        <a:t>NR PDCCH:</a:t>
                      </a:r>
                      <a:r>
                        <a:rPr lang="en-US" altLang="zh-CN" baseline="0" dirty="0" smtClean="0"/>
                        <a:t> DCI format 1-0; DCI size = 64 bit; QPSK, aggregation level = 16 CCE</a:t>
                      </a:r>
                      <a:endParaRPr lang="zh-CN" altLang="en-US" dirty="0"/>
                    </a:p>
                  </a:txBody>
                  <a:tcPr/>
                </a:tc>
                <a:tc hMerge="1">
                  <a:txBody>
                    <a:bodyPr/>
                    <a:lstStyle/>
                    <a:p>
                      <a:endParaRPr lang="zh-CN" altLang="en-US" dirty="0"/>
                    </a:p>
                  </a:txBody>
                  <a:tcPr/>
                </a:tc>
                <a:tc gridSpan="2">
                  <a:txBody>
                    <a:bodyPr/>
                    <a:lstStyle/>
                    <a:p>
                      <a:r>
                        <a:rPr lang="en-US" altLang="zh-CN" dirty="0" smtClean="0"/>
                        <a:t>For DU/Rural: 6 Mbps? (~3x IMT-A)</a:t>
                      </a:r>
                      <a:endParaRPr lang="zh-CN" altLang="en-US" dirty="0"/>
                    </a:p>
                  </a:txBody>
                  <a:tcPr/>
                </a:tc>
                <a:tc hMerge="1">
                  <a:txBody>
                    <a:bodyPr/>
                    <a:lstStyle/>
                    <a:p>
                      <a:endParaRPr lang="zh-CN" altLang="en-US" dirty="0"/>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NR PUCCH: Format 1 (long PUCCH with 14 OFDM</a:t>
                      </a:r>
                      <a:r>
                        <a:rPr lang="en-US" altLang="zh-CN" baseline="0" dirty="0" smtClean="0"/>
                        <a:t> symbols</a:t>
                      </a:r>
                      <a:r>
                        <a:rPr lang="en-US" altLang="zh-CN" dirty="0" smtClean="0"/>
                        <a:t>), 1 bit</a:t>
                      </a:r>
                      <a:endParaRPr lang="zh-CN" altLang="en-US"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txBody>
                  <a:tcPr/>
                </a:tc>
                <a:tc gridSpan="2">
                  <a:txBody>
                    <a:bodyPr/>
                    <a:lstStyle/>
                    <a:p>
                      <a:r>
                        <a:rPr lang="en-US" altLang="zh-CN" dirty="0" smtClean="0"/>
                        <a:t>For DU/Rural: 0.6 Mbps? (~3x</a:t>
                      </a:r>
                      <a:r>
                        <a:rPr lang="en-US" altLang="zh-CN" baseline="0" dirty="0" smtClean="0"/>
                        <a:t> IMT-A)</a:t>
                      </a:r>
                      <a:endParaRPr lang="zh-CN" altLang="en-US" dirty="0"/>
                    </a:p>
                  </a:txBody>
                  <a:tcPr/>
                </a:tc>
                <a:tc hMerge="1">
                  <a:txBody>
                    <a:bodyPr/>
                    <a:lstStyle/>
                    <a:p>
                      <a:endParaRPr lang="zh-CN" altLang="en-US" dirty="0"/>
                    </a:p>
                  </a:txBody>
                  <a:tcPr/>
                </a:tc>
              </a:tr>
              <a:tr h="370840">
                <a:tc>
                  <a:txBody>
                    <a:bodyPr/>
                    <a:lstStyle/>
                    <a:p>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4</a:t>
                      </a:r>
                      <a:r>
                        <a:rPr lang="en-US" altLang="zh-CN" baseline="0" dirty="0" smtClean="0"/>
                        <a:t> GHz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4 GHz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4 GHz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4 GHz</a:t>
                      </a:r>
                      <a:endParaRPr lang="zh-CN" altLang="en-US" dirty="0"/>
                    </a:p>
                  </a:txBody>
                  <a:tcPr/>
                </a:tc>
              </a:tr>
              <a:tr h="370840">
                <a:tc>
                  <a:txBody>
                    <a:bodyPr/>
                    <a:lstStyle/>
                    <a:p>
                      <a:r>
                        <a:rPr lang="en-US" altLang="zh-CN" dirty="0" smtClean="0"/>
                        <a:t>Number of transmit antennas</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128</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128</a:t>
                      </a:r>
                      <a:endParaRPr lang="zh-CN" altLang="en-US" dirty="0"/>
                    </a:p>
                  </a:txBody>
                  <a:tcPr/>
                </a:tc>
                <a:tc>
                  <a:txBody>
                    <a:bodyPr/>
                    <a:lstStyle/>
                    <a:p>
                      <a:r>
                        <a:rPr lang="en-US" altLang="zh-CN" dirty="0" smtClean="0"/>
                        <a:t>1</a:t>
                      </a:r>
                      <a:endParaRPr lang="zh-CN" altLang="en-US" dirty="0"/>
                    </a:p>
                  </a:txBody>
                  <a:tcPr/>
                </a:tc>
                <a:tc>
                  <a:txBody>
                    <a:bodyPr/>
                    <a:lstStyle/>
                    <a:p>
                      <a:r>
                        <a:rPr lang="en-US" altLang="zh-CN" strike="sngStrike" baseline="0" dirty="0" smtClean="0">
                          <a:solidFill>
                            <a:srgbClr val="FF0000"/>
                          </a:solidFill>
                        </a:rPr>
                        <a:t>2 </a:t>
                      </a:r>
                      <a:r>
                        <a:rPr lang="en-US" altLang="zh-CN" dirty="0" smtClean="0">
                          <a:solidFill>
                            <a:srgbClr val="FF0000"/>
                          </a:solidFill>
                        </a:rPr>
                        <a:t>1</a:t>
                      </a:r>
                      <a:endParaRPr lang="zh-CN" altLang="en-US" dirty="0">
                        <a:solidFill>
                          <a:srgbClr val="FF0000"/>
                        </a:solidFill>
                      </a:endParaRPr>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r>
              <a:tr h="370840">
                <a:tc>
                  <a:txBody>
                    <a:bodyPr/>
                    <a:lstStyle/>
                    <a:p>
                      <a:r>
                        <a:rPr lang="en-US" altLang="zh-CN" dirty="0" smtClean="0"/>
                        <a:t>Number of TXU</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32</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32</a:t>
                      </a:r>
                      <a:endParaRPr lang="zh-CN" altLang="en-US" dirty="0"/>
                    </a:p>
                  </a:txBody>
                  <a:tcPr/>
                </a:tc>
                <a:tc>
                  <a:txBody>
                    <a:bodyPr/>
                    <a:lstStyle/>
                    <a:p>
                      <a:r>
                        <a:rPr lang="en-US" altLang="zh-CN" dirty="0" smtClean="0"/>
                        <a:t>1</a:t>
                      </a:r>
                      <a:endParaRPr lang="zh-CN" altLang="en-US" dirty="0"/>
                    </a:p>
                  </a:txBody>
                  <a:tcPr/>
                </a:tc>
                <a:tc>
                  <a:txBody>
                    <a:bodyPr/>
                    <a:lstStyle/>
                    <a:p>
                      <a:r>
                        <a:rPr lang="en-US" altLang="zh-CN" strike="sngStrike" baseline="0" dirty="0" smtClean="0">
                          <a:solidFill>
                            <a:srgbClr val="FF0000"/>
                          </a:solidFill>
                        </a:rPr>
                        <a:t>2 </a:t>
                      </a:r>
                      <a:r>
                        <a:rPr lang="en-US" altLang="zh-CN" dirty="0" smtClean="0">
                          <a:solidFill>
                            <a:srgbClr val="FF0000"/>
                          </a:solidFill>
                        </a:rPr>
                        <a:t>1</a:t>
                      </a:r>
                      <a:endParaRPr lang="zh-CN" altLang="en-US" dirty="0">
                        <a:solidFill>
                          <a:srgbClr val="FF0000"/>
                        </a:solidFill>
                      </a:endParaRPr>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r>
              <a:tr h="370840">
                <a:tc>
                  <a:txBody>
                    <a:bodyPr/>
                    <a:lstStyle/>
                    <a:p>
                      <a:r>
                        <a:rPr lang="en-US" altLang="zh-CN" dirty="0" smtClean="0"/>
                        <a:t>Number of receive antennas</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128</a:t>
                      </a:r>
                      <a:endParaRPr lang="zh-CN" altLang="en-US" dirty="0"/>
                    </a:p>
                  </a:txBody>
                  <a:tcPr/>
                </a:tc>
                <a:tc>
                  <a:txBody>
                    <a:bodyPr/>
                    <a:lstStyle/>
                    <a:p>
                      <a:r>
                        <a:rPr lang="en-US" altLang="zh-CN" dirty="0" smtClean="0"/>
                        <a:t>64</a:t>
                      </a:r>
                      <a:endParaRPr lang="zh-CN" altLang="en-US" dirty="0"/>
                    </a:p>
                  </a:txBody>
                  <a:tcPr/>
                </a:tc>
                <a:tc>
                  <a:txBody>
                    <a:bodyPr/>
                    <a:lstStyle/>
                    <a:p>
                      <a:r>
                        <a:rPr lang="en-US" altLang="zh-CN" dirty="0" smtClean="0"/>
                        <a:t>128</a:t>
                      </a:r>
                      <a:endParaRPr lang="zh-CN" altLang="en-US" dirty="0"/>
                    </a:p>
                  </a:txBody>
                  <a:tcPr/>
                </a:tc>
              </a:tr>
              <a:tr h="370840">
                <a:tc>
                  <a:txBody>
                    <a:bodyPr/>
                    <a:lstStyle/>
                    <a:p>
                      <a:r>
                        <a:rPr lang="en-US" altLang="zh-CN" dirty="0" smtClean="0"/>
                        <a:t>Number of RXU</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32</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32</a:t>
                      </a:r>
                      <a:endParaRPr lang="zh-CN" altLang="en-US" dirty="0"/>
                    </a:p>
                  </a:txBody>
                  <a:tcPr/>
                </a:tc>
              </a:tr>
            </a:tbl>
          </a:graphicData>
        </a:graphic>
      </p:graphicFrame>
    </p:spTree>
    <p:extLst>
      <p:ext uri="{BB962C8B-B14F-4D97-AF65-F5344CB8AC3E}">
        <p14:creationId xmlns:p14="http://schemas.microsoft.com/office/powerpoint/2010/main" val="1538355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099473" cy="430887"/>
          </a:xfrm>
        </p:spPr>
        <p:txBody>
          <a:bodyPr/>
          <a:lstStyle/>
          <a:p>
            <a:r>
              <a:rPr lang="en-US" altLang="zh-CN" dirty="0" err="1" smtClean="0"/>
              <a:t>eMBB</a:t>
            </a:r>
            <a:r>
              <a:rPr lang="en-US" altLang="zh-CN" dirty="0" smtClean="0"/>
              <a:t>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619347649"/>
              </p:ext>
            </p:extLst>
          </p:nvPr>
        </p:nvGraphicFramePr>
        <p:xfrm>
          <a:off x="577744" y="861836"/>
          <a:ext cx="10957032" cy="5278120"/>
        </p:xfrm>
        <a:graphic>
          <a:graphicData uri="http://schemas.openxmlformats.org/drawingml/2006/table">
            <a:tbl>
              <a:tblPr firstRow="1" bandRow="1">
                <a:tableStyleId>{7DF18680-E054-41AD-8BC1-D1AEF772440D}</a:tableStyleId>
              </a:tblPr>
              <a:tblGrid>
                <a:gridCol w="1217448"/>
                <a:gridCol w="2434896"/>
                <a:gridCol w="2434896"/>
                <a:gridCol w="2434896"/>
                <a:gridCol w="2434896"/>
              </a:tblGrid>
              <a:tr h="370840">
                <a:tc>
                  <a:txBody>
                    <a:bodyPr/>
                    <a:lstStyle/>
                    <a:p>
                      <a:endParaRPr lang="zh-CN" altLang="en-US" sz="1600" dirty="0"/>
                    </a:p>
                  </a:txBody>
                  <a:tcPr/>
                </a:tc>
                <a:tc>
                  <a:txBody>
                    <a:bodyPr/>
                    <a:lstStyle/>
                    <a:p>
                      <a:r>
                        <a:rPr lang="en-US" altLang="zh-CN" sz="1600" dirty="0" smtClean="0"/>
                        <a:t>DL control channel</a:t>
                      </a:r>
                      <a:endParaRPr lang="zh-CN" altLang="en-US" sz="1600" dirty="0"/>
                    </a:p>
                  </a:txBody>
                  <a:tcPr/>
                </a:tc>
                <a:tc>
                  <a:txBody>
                    <a:bodyPr/>
                    <a:lstStyle/>
                    <a:p>
                      <a:r>
                        <a:rPr lang="en-US" altLang="zh-CN" sz="1600" dirty="0" smtClean="0"/>
                        <a:t>DL data channel</a:t>
                      </a:r>
                      <a:endParaRPr lang="zh-CN" altLang="en-US" sz="1600" dirty="0"/>
                    </a:p>
                  </a:txBody>
                  <a:tcPr/>
                </a:tc>
                <a:tc>
                  <a:txBody>
                    <a:bodyPr/>
                    <a:lstStyle/>
                    <a:p>
                      <a:r>
                        <a:rPr lang="en-US" altLang="zh-CN" sz="1600" dirty="0" smtClean="0"/>
                        <a:t>UL control channel</a:t>
                      </a:r>
                      <a:endParaRPr lang="zh-CN" altLang="en-US" sz="1600" dirty="0"/>
                    </a:p>
                  </a:txBody>
                  <a:tcPr/>
                </a:tc>
                <a:tc>
                  <a:txBody>
                    <a:bodyPr/>
                    <a:lstStyle/>
                    <a:p>
                      <a:r>
                        <a:rPr lang="en-US" altLang="zh-CN" sz="1600" dirty="0" smtClean="0"/>
                        <a:t>UL data channel</a:t>
                      </a:r>
                      <a:endParaRPr lang="zh-CN" altLang="en-US" sz="1600" dirty="0"/>
                    </a:p>
                  </a:txBody>
                  <a:tcPr/>
                </a:tc>
              </a:tr>
              <a:tr h="370840">
                <a:tc>
                  <a:txBody>
                    <a:bodyPr/>
                    <a:lstStyle/>
                    <a:p>
                      <a:r>
                        <a:rPr lang="en-US" altLang="zh-CN" sz="1600" dirty="0" smtClean="0"/>
                        <a:t>Transmitter array gain</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10*log10(</a:t>
                      </a:r>
                      <a:r>
                        <a:rPr lang="en-US" altLang="zh-CN" sz="1600" dirty="0" err="1" smtClean="0"/>
                        <a:t>N_tx_antenna</a:t>
                      </a:r>
                      <a:r>
                        <a:rPr lang="en-US" altLang="zh-CN" sz="1600" dirty="0" smtClean="0"/>
                        <a:t>/2)</a:t>
                      </a:r>
                    </a:p>
                  </a:txBody>
                  <a:tcPr/>
                </a:tc>
                <a:tc>
                  <a:txBody>
                    <a:bodyPr/>
                    <a:lstStyle/>
                    <a:p>
                      <a:r>
                        <a:rPr lang="en-US" altLang="zh-CN" sz="1600" b="1" i="1" dirty="0" smtClean="0"/>
                        <a:t>Option 1: </a:t>
                      </a:r>
                      <a:r>
                        <a:rPr lang="en-US" altLang="zh-CN" sz="1600" dirty="0" smtClean="0"/>
                        <a:t>10*log10(</a:t>
                      </a:r>
                      <a:r>
                        <a:rPr lang="en-US" altLang="zh-CN" sz="1600" dirty="0" err="1" smtClean="0"/>
                        <a:t>N_tx_antenna</a:t>
                      </a:r>
                      <a:r>
                        <a:rPr lang="en-US" altLang="zh-CN" sz="1600" dirty="0" smtClean="0"/>
                        <a:t>/2)</a:t>
                      </a:r>
                    </a:p>
                    <a:p>
                      <a:r>
                        <a:rPr lang="en-US" altLang="zh-CN" sz="1600" b="1" i="1" dirty="0" smtClean="0"/>
                        <a:t>Option 2: </a:t>
                      </a:r>
                      <a:r>
                        <a:rPr lang="en-US" altLang="zh-CN" sz="1600" dirty="0" smtClean="0"/>
                        <a:t>10*log10(</a:t>
                      </a:r>
                      <a:r>
                        <a:rPr lang="en-US" altLang="zh-CN" sz="1600" dirty="0" err="1" smtClean="0"/>
                        <a:t>N_tx_antenna</a:t>
                      </a:r>
                      <a:r>
                        <a:rPr lang="en-US" altLang="zh-CN" sz="1600" dirty="0" smtClean="0"/>
                        <a:t>/N_TXU)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0</a:t>
                      </a:r>
                      <a:endParaRPr lang="zh-CN" altLang="en-US" sz="1600" dirty="0" smtClean="0"/>
                    </a:p>
                  </a:txBody>
                  <a:tcPr/>
                </a:tc>
                <a:tc>
                  <a:txBody>
                    <a:bodyPr/>
                    <a:lstStyle/>
                    <a:p>
                      <a:r>
                        <a:rPr lang="en-US" altLang="zh-CN" sz="1600" dirty="0" smtClean="0"/>
                        <a:t>Same</a:t>
                      </a:r>
                      <a:r>
                        <a:rPr lang="en-US" altLang="zh-CN" sz="1600" baseline="0" dirty="0" smtClean="0"/>
                        <a:t> options as DL data channel</a:t>
                      </a:r>
                      <a:endParaRPr lang="zh-CN" altLang="en-US" sz="1600" dirty="0"/>
                    </a:p>
                  </a:txBody>
                  <a:tcPr/>
                </a:tc>
              </a:tr>
              <a:tr h="370840">
                <a:tc>
                  <a:txBody>
                    <a:bodyPr/>
                    <a:lstStyle/>
                    <a:p>
                      <a:r>
                        <a:rPr lang="en-US" altLang="zh-CN" sz="1600" dirty="0" smtClean="0"/>
                        <a:t>Receive array gain </a:t>
                      </a:r>
                      <a:r>
                        <a:rPr lang="en-US" altLang="zh-CN" sz="1600" i="1" dirty="0" smtClean="0">
                          <a:solidFill>
                            <a:srgbClr val="FF0000"/>
                          </a:solidFill>
                        </a:rPr>
                        <a:t>(This is not included</a:t>
                      </a:r>
                      <a:r>
                        <a:rPr lang="en-US" altLang="zh-CN" sz="1600" i="1" baseline="0" dirty="0" smtClean="0">
                          <a:solidFill>
                            <a:srgbClr val="FF0000"/>
                          </a:solidFill>
                        </a:rPr>
                        <a:t> in ITU template!)</a:t>
                      </a:r>
                      <a:endParaRPr lang="zh-CN" altLang="en-US" sz="1600" i="1"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10*log10(</a:t>
                      </a:r>
                      <a:r>
                        <a:rPr lang="en-US" altLang="zh-CN" sz="1600" dirty="0" err="1" smtClean="0"/>
                        <a:t>N_rx_antenna</a:t>
                      </a:r>
                      <a:r>
                        <a:rPr lang="en-US" altLang="zh-CN" sz="1600" dirty="0" smtClean="0"/>
                        <a:t>/2)</a:t>
                      </a:r>
                    </a:p>
                  </a:txBody>
                  <a:tcPr/>
                </a:tc>
                <a:tc>
                  <a:txBody>
                    <a:bodyPr/>
                    <a:lstStyle/>
                    <a:p>
                      <a:r>
                        <a:rPr lang="en-US" altLang="zh-CN" sz="1600" b="1" i="1" dirty="0" smtClean="0"/>
                        <a:t>Option 1: </a:t>
                      </a:r>
                      <a:r>
                        <a:rPr lang="en-US" altLang="zh-CN" sz="1600" dirty="0" smtClean="0"/>
                        <a:t>10*log10(</a:t>
                      </a:r>
                      <a:r>
                        <a:rPr lang="en-US" altLang="zh-CN" sz="1600" dirty="0" err="1" smtClean="0"/>
                        <a:t>N_rx_antenna</a:t>
                      </a:r>
                      <a:r>
                        <a:rPr lang="en-US" altLang="zh-CN" sz="1600" dirty="0" smtClean="0"/>
                        <a:t>/2)</a:t>
                      </a:r>
                    </a:p>
                    <a:p>
                      <a:r>
                        <a:rPr lang="en-US" altLang="zh-CN" sz="1600" b="1" i="1" dirty="0" smtClean="0"/>
                        <a:t>Option 2: </a:t>
                      </a:r>
                      <a:r>
                        <a:rPr lang="en-US" altLang="zh-CN" sz="1600" dirty="0" smtClean="0"/>
                        <a:t>10*log10(</a:t>
                      </a:r>
                      <a:r>
                        <a:rPr lang="en-US" altLang="zh-CN" sz="1600" dirty="0" err="1" smtClean="0"/>
                        <a:t>N_rx_antenna</a:t>
                      </a:r>
                      <a:r>
                        <a:rPr lang="en-US" altLang="zh-CN" sz="1600" dirty="0" smtClean="0"/>
                        <a:t>/N_RXU) </a:t>
                      </a:r>
                    </a:p>
                  </a:txBody>
                  <a:tcPr/>
                </a:tc>
                <a:tc>
                  <a:txBody>
                    <a:bodyPr/>
                    <a:lstStyle/>
                    <a:p>
                      <a:r>
                        <a:rPr lang="en-US" altLang="zh-CN" sz="1600" b="1" i="1" dirty="0" smtClean="0"/>
                        <a:t>Option 1: </a:t>
                      </a:r>
                      <a:r>
                        <a:rPr lang="en-US" altLang="zh-CN" sz="1600" dirty="0" smtClean="0"/>
                        <a:t>10*log10(</a:t>
                      </a:r>
                      <a:r>
                        <a:rPr lang="en-US" altLang="zh-CN" sz="1600" dirty="0" err="1" smtClean="0"/>
                        <a:t>N_rx_antenna</a:t>
                      </a:r>
                      <a:r>
                        <a:rPr lang="en-US" altLang="zh-CN" sz="1600" dirty="0" smtClean="0"/>
                        <a:t>/2)</a:t>
                      </a:r>
                    </a:p>
                    <a:p>
                      <a:r>
                        <a:rPr lang="en-US" altLang="zh-CN" sz="1600" b="1" i="1" dirty="0" smtClean="0"/>
                        <a:t>Option 2: </a:t>
                      </a:r>
                      <a:r>
                        <a:rPr lang="en-US" altLang="zh-CN" sz="1600" dirty="0" smtClean="0"/>
                        <a:t>10*log10(</a:t>
                      </a:r>
                      <a:r>
                        <a:rPr lang="en-US" altLang="zh-CN" sz="1600" dirty="0" err="1" smtClean="0"/>
                        <a:t>N_rx_antenna</a:t>
                      </a:r>
                      <a:r>
                        <a:rPr lang="en-US" altLang="zh-CN" sz="1600" dirty="0" smtClean="0"/>
                        <a:t>/N_RXU)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Same</a:t>
                      </a:r>
                      <a:r>
                        <a:rPr lang="en-US" altLang="zh-CN" sz="1600" baseline="0" dirty="0" smtClean="0"/>
                        <a:t> options as DL data channel</a:t>
                      </a:r>
                      <a:endParaRPr lang="zh-CN" altLang="en-US" sz="1600" dirty="0" smtClean="0"/>
                    </a:p>
                  </a:txBody>
                  <a:tcPr/>
                </a:tc>
              </a:tr>
              <a:tr h="370840">
                <a:tc>
                  <a:txBody>
                    <a:bodyPr/>
                    <a:lstStyle/>
                    <a:p>
                      <a:r>
                        <a:rPr lang="en-US" altLang="zh-CN" sz="1600" dirty="0" smtClean="0"/>
                        <a:t>Required</a:t>
                      </a:r>
                      <a:r>
                        <a:rPr lang="en-US" altLang="zh-CN" sz="1600" baseline="0" dirty="0" smtClean="0"/>
                        <a:t> SINR via link level simulation</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Conduct </a:t>
                      </a:r>
                      <a:r>
                        <a:rPr lang="en-US" altLang="zh-CN" sz="1600" baseline="0" dirty="0" smtClean="0"/>
                        <a:t>link level simulation with a 2x2 system; link level simulation provides a 2x1 </a:t>
                      </a:r>
                      <a:r>
                        <a:rPr lang="en-US" altLang="zh-CN" sz="1600" baseline="0" dirty="0" err="1" smtClean="0"/>
                        <a:t>precoder</a:t>
                      </a:r>
                      <a:r>
                        <a:rPr lang="en-US" altLang="zh-CN" sz="1600" baseline="0" dirty="0" smtClean="0"/>
                        <a:t> for NR PDCCH.</a:t>
                      </a:r>
                    </a:p>
                  </a:txBody>
                  <a:tcPr/>
                </a:tc>
                <a:tc>
                  <a:txBody>
                    <a:bodyPr/>
                    <a:lstStyle/>
                    <a:p>
                      <a:r>
                        <a:rPr lang="en-US" altLang="zh-CN" sz="1600" dirty="0" smtClean="0"/>
                        <a:t>For Option 1: Conduct </a:t>
                      </a:r>
                      <a:r>
                        <a:rPr lang="en-US" altLang="zh-CN" sz="1600" baseline="0" dirty="0" smtClean="0"/>
                        <a:t>link level simulation with a 2x2 system</a:t>
                      </a:r>
                    </a:p>
                    <a:p>
                      <a:r>
                        <a:rPr lang="en-US" altLang="zh-CN" sz="1600" baseline="0" dirty="0" smtClean="0"/>
                        <a:t>For Option 2: Conduct link level simulation with a </a:t>
                      </a:r>
                      <a:r>
                        <a:rPr lang="en-US" altLang="zh-CN" sz="1600" baseline="0" dirty="0" err="1" smtClean="0"/>
                        <a:t>N_TXUxN_RXU</a:t>
                      </a:r>
                      <a:r>
                        <a:rPr lang="en-US" altLang="zh-CN" sz="1600" baseline="0" dirty="0" smtClean="0"/>
                        <a:t> system </a:t>
                      </a:r>
                      <a:endParaRPr lang="zh-CN" altLang="en-US" sz="1600" dirty="0"/>
                    </a:p>
                  </a:txBody>
                  <a:tcPr/>
                </a:tc>
                <a:tc>
                  <a:txBody>
                    <a:bodyPr/>
                    <a:lstStyle/>
                    <a:p>
                      <a:r>
                        <a:rPr lang="en-US" altLang="zh-CN" sz="1600" dirty="0" smtClean="0"/>
                        <a:t>For Option 1: Conduct </a:t>
                      </a:r>
                      <a:r>
                        <a:rPr lang="en-US" altLang="zh-CN" sz="1600" baseline="0" dirty="0" smtClean="0"/>
                        <a:t>link level simulation with a 2x2 or 1x2 system</a:t>
                      </a:r>
                    </a:p>
                    <a:p>
                      <a:r>
                        <a:rPr lang="en-US" altLang="zh-CN" sz="1600" baseline="0" dirty="0" smtClean="0"/>
                        <a:t>For Option 2: Conduct link level simulation with a 2xN_RXU or 1xN_RXU system </a:t>
                      </a:r>
                      <a:endParaRPr lang="zh-CN" altLang="en-US" sz="16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Same</a:t>
                      </a:r>
                      <a:r>
                        <a:rPr lang="en-US" altLang="zh-CN" sz="1600" baseline="0" dirty="0" smtClean="0"/>
                        <a:t> options as DL data channel</a:t>
                      </a:r>
                      <a:endParaRPr lang="zh-CN" altLang="en-US" sz="1600" dirty="0" smtClean="0"/>
                    </a:p>
                  </a:txBody>
                  <a:tcPr/>
                </a:tc>
              </a:tr>
            </a:tbl>
          </a:graphicData>
        </a:graphic>
      </p:graphicFrame>
      <p:sp>
        <p:nvSpPr>
          <p:cNvPr id="3" name="文本框 2"/>
          <p:cNvSpPr txBox="1"/>
          <p:nvPr/>
        </p:nvSpPr>
        <p:spPr>
          <a:xfrm rot="21105586">
            <a:off x="6197779" y="1679862"/>
            <a:ext cx="2732158" cy="369332"/>
          </a:xfrm>
          <a:prstGeom prst="rect">
            <a:avLst/>
          </a:prstGeom>
          <a:solidFill>
            <a:srgbClr val="FF0000"/>
          </a:solid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dirty="0" smtClean="0">
                <a:solidFill>
                  <a:schemeClr val="bg1"/>
                </a:solidFill>
                <a:latin typeface="Arial" pitchFamily="34" charset="0"/>
                <a:ea typeface="华文细黑" pitchFamily="2" charset="-122"/>
                <a:cs typeface="Arial" pitchFamily="34" charset="0"/>
              </a:rPr>
              <a:t>Option 1 is preferred</a:t>
            </a:r>
            <a:endParaRPr lang="zh-CN" altLang="en-US" dirty="0" err="1" smtClean="0">
              <a:solidFill>
                <a:schemeClr val="bg1"/>
              </a:solidFill>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val="28523011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099473" cy="430887"/>
          </a:xfrm>
        </p:spPr>
        <p:txBody>
          <a:bodyPr/>
          <a:lstStyle/>
          <a:p>
            <a:r>
              <a:rPr lang="en-US" altLang="zh-CN" dirty="0" err="1" smtClean="0"/>
              <a:t>eMBB</a:t>
            </a:r>
            <a:r>
              <a:rPr lang="en-US" altLang="zh-CN" dirty="0" smtClean="0"/>
              <a:t>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319927203"/>
              </p:ext>
            </p:extLst>
          </p:nvPr>
        </p:nvGraphicFramePr>
        <p:xfrm>
          <a:off x="577744" y="861836"/>
          <a:ext cx="10957032" cy="3327400"/>
        </p:xfrm>
        <a:graphic>
          <a:graphicData uri="http://schemas.openxmlformats.org/drawingml/2006/table">
            <a:tbl>
              <a:tblPr firstRow="1" bandRow="1">
                <a:tableStyleId>{7DF18680-E054-41AD-8BC1-D1AEF772440D}</a:tableStyleId>
              </a:tblPr>
              <a:tblGrid>
                <a:gridCol w="1327256"/>
                <a:gridCol w="2325088"/>
                <a:gridCol w="2434896"/>
                <a:gridCol w="2434896"/>
                <a:gridCol w="2434896"/>
              </a:tblGrid>
              <a:tr h="370840">
                <a:tc>
                  <a:txBody>
                    <a:bodyPr/>
                    <a:lstStyle/>
                    <a:p>
                      <a:endParaRPr lang="zh-CN" altLang="en-US" sz="1600" dirty="0"/>
                    </a:p>
                  </a:txBody>
                  <a:tcPr/>
                </a:tc>
                <a:tc>
                  <a:txBody>
                    <a:bodyPr/>
                    <a:lstStyle/>
                    <a:p>
                      <a:r>
                        <a:rPr lang="en-US" altLang="zh-CN" sz="1600" dirty="0" smtClean="0"/>
                        <a:t>DL control channel</a:t>
                      </a:r>
                      <a:endParaRPr lang="zh-CN" altLang="en-US" sz="1600" dirty="0"/>
                    </a:p>
                  </a:txBody>
                  <a:tcPr/>
                </a:tc>
                <a:tc>
                  <a:txBody>
                    <a:bodyPr/>
                    <a:lstStyle/>
                    <a:p>
                      <a:r>
                        <a:rPr lang="en-US" altLang="zh-CN" sz="1600" dirty="0" smtClean="0"/>
                        <a:t>DL data channel</a:t>
                      </a:r>
                      <a:endParaRPr lang="zh-CN" altLang="en-US" sz="1600" dirty="0"/>
                    </a:p>
                  </a:txBody>
                  <a:tcPr/>
                </a:tc>
                <a:tc>
                  <a:txBody>
                    <a:bodyPr/>
                    <a:lstStyle/>
                    <a:p>
                      <a:r>
                        <a:rPr lang="en-US" altLang="zh-CN" sz="1600" dirty="0" smtClean="0"/>
                        <a:t>UL control channel</a:t>
                      </a:r>
                      <a:endParaRPr lang="zh-CN" altLang="en-US" sz="1600" dirty="0"/>
                    </a:p>
                  </a:txBody>
                  <a:tcPr/>
                </a:tc>
                <a:tc>
                  <a:txBody>
                    <a:bodyPr/>
                    <a:lstStyle/>
                    <a:p>
                      <a:r>
                        <a:rPr lang="en-US" altLang="zh-CN" sz="1600" dirty="0" smtClean="0"/>
                        <a:t>UL data channel</a:t>
                      </a:r>
                      <a:endParaRPr lang="zh-CN" altLang="en-US" sz="1600" dirty="0"/>
                    </a:p>
                  </a:txBody>
                  <a:tcPr/>
                </a:tc>
              </a:tr>
              <a:tr h="370840">
                <a:tc>
                  <a:txBody>
                    <a:bodyPr/>
                    <a:lstStyle/>
                    <a:p>
                      <a:r>
                        <a:rPr lang="en-US" altLang="zh-CN" sz="1600" dirty="0" smtClean="0"/>
                        <a:t>Occupied channel bandwidth</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FDD: 10 MHz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TDD: 20 MHz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FDD: 10 MHz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TDD: 20 MHz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1 PRB </a:t>
                      </a:r>
                      <a:endParaRPr lang="zh-CN" altLang="en-US" sz="1600" dirty="0" smtClean="0"/>
                    </a:p>
                  </a:txBody>
                  <a:tcPr/>
                </a:tc>
                <a:tc>
                  <a:txBody>
                    <a:bodyPr/>
                    <a:lstStyle/>
                    <a:p>
                      <a:r>
                        <a:rPr lang="en-US" altLang="zh-CN" sz="1600" dirty="0" smtClean="0"/>
                        <a:t>4 PRB</a:t>
                      </a:r>
                      <a:endParaRPr lang="zh-CN" altLang="en-US" sz="1600" dirty="0"/>
                    </a:p>
                  </a:txBody>
                  <a:tcPr/>
                </a:tc>
              </a:tr>
              <a:tr h="370840">
                <a:tc>
                  <a:txBody>
                    <a:bodyPr/>
                    <a:lstStyle/>
                    <a:p>
                      <a:r>
                        <a:rPr lang="en-US" altLang="zh-CN" sz="1600" i="1" dirty="0" smtClean="0">
                          <a:solidFill>
                            <a:srgbClr val="FF0000"/>
                          </a:solidFill>
                        </a:rPr>
                        <a:t>Feeder</a:t>
                      </a:r>
                      <a:r>
                        <a:rPr lang="en-US" altLang="zh-CN" sz="1600" i="1" baseline="0" dirty="0" smtClean="0">
                          <a:solidFill>
                            <a:srgbClr val="FF0000"/>
                          </a:solidFill>
                        </a:rPr>
                        <a:t> loss, Cable loss, Receiver interference density</a:t>
                      </a:r>
                      <a:endParaRPr lang="zh-CN" altLang="en-US" sz="1600" i="1" dirty="0">
                        <a:solidFill>
                          <a:srgbClr val="FF0000"/>
                        </a:solidFill>
                      </a:endParaRPr>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Follow 3GPP’s ITU submission for IMT-Advanced</a:t>
                      </a:r>
                    </a:p>
                  </a:txBody>
                  <a:tcPr/>
                </a:tc>
                <a:tc hMerge="1">
                  <a:txBody>
                    <a:bodyPr/>
                    <a:lstStyle/>
                    <a:p>
                      <a:endParaRPr lang="en-US" altLang="zh-CN" sz="1600" dirty="0" smtClean="0"/>
                    </a:p>
                  </a:txBody>
                  <a:tcPr/>
                </a:tc>
                <a:tc hMerge="1">
                  <a:txBody>
                    <a:bodyPr/>
                    <a:lstStyle/>
                    <a:p>
                      <a:endParaRPr lang="en-US" altLang="zh-CN" sz="1600"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600" dirty="0" smtClean="0"/>
                    </a:p>
                  </a:txBody>
                  <a:tcPr/>
                </a:tc>
              </a:tr>
              <a:tr h="370840">
                <a:tc>
                  <a:txBody>
                    <a:bodyPr/>
                    <a:lstStyle/>
                    <a:p>
                      <a:r>
                        <a:rPr lang="en-US" altLang="zh-CN" sz="1600" dirty="0" smtClean="0"/>
                        <a:t>Penetration margin </a:t>
                      </a:r>
                      <a:endParaRPr lang="zh-CN" altLang="en-US" sz="1600" dirty="0"/>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For O-to-I: </a:t>
                      </a:r>
                      <a:r>
                        <a:rPr lang="en-US" altLang="zh-CN" sz="1600" baseline="0" dirty="0" smtClean="0">
                          <a:solidFill>
                            <a:srgbClr val="00B0F0"/>
                          </a:solidFill>
                        </a:rPr>
                        <a:t>outdoor-to-indoor penetration loss model is used.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aseline="0" dirty="0" smtClean="0"/>
                        <a:t>Channel model A and B are different. High penetration is considered for Channel model 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600" baseline="0" dirty="0" smtClean="0">
                          <a:solidFill>
                            <a:srgbClr val="00B0F0"/>
                          </a:solidFill>
                        </a:rPr>
                        <a:t>For LOS/NLOS (O-to-O): in-car penetration loss model is used.</a:t>
                      </a:r>
                    </a:p>
                  </a:txBody>
                  <a:tcPr/>
                </a:tc>
                <a:tc hMerge="1">
                  <a:txBody>
                    <a:bodyPr/>
                    <a:lstStyle/>
                    <a:p>
                      <a:endParaRPr lang="zh-CN" altLang="en-US" sz="1600" dirty="0"/>
                    </a:p>
                  </a:txBody>
                  <a:tcPr/>
                </a:tc>
                <a:tc hMerge="1">
                  <a:txBody>
                    <a:bodyPr/>
                    <a:lstStyle/>
                    <a:p>
                      <a:endParaRPr lang="zh-CN" altLang="en-US" sz="1600" dirty="0" smtClean="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600" dirty="0" smtClean="0"/>
                    </a:p>
                  </a:txBody>
                  <a:tcPr/>
                </a:tc>
              </a:tr>
            </a:tbl>
          </a:graphicData>
        </a:graphic>
      </p:graphicFrame>
    </p:spTree>
    <p:extLst>
      <p:ext uri="{BB962C8B-B14F-4D97-AF65-F5344CB8AC3E}">
        <p14:creationId xmlns:p14="http://schemas.microsoft.com/office/powerpoint/2010/main" val="12373935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39604" y="2893278"/>
            <a:ext cx="5178021" cy="430887"/>
          </a:xfrm>
        </p:spPr>
        <p:txBody>
          <a:bodyPr/>
          <a:lstStyle/>
          <a:p>
            <a:r>
              <a:rPr lang="en-US" altLang="zh-CN" dirty="0" err="1" smtClean="0"/>
              <a:t>mMTC</a:t>
            </a:r>
            <a:r>
              <a:rPr lang="en-US" altLang="zh-CN" dirty="0" smtClean="0"/>
              <a:t> link budget evaluation</a:t>
            </a:r>
            <a:endParaRPr lang="en-US" dirty="0"/>
          </a:p>
        </p:txBody>
      </p:sp>
    </p:spTree>
    <p:extLst>
      <p:ext uri="{BB962C8B-B14F-4D97-AF65-F5344CB8AC3E}">
        <p14:creationId xmlns:p14="http://schemas.microsoft.com/office/powerpoint/2010/main" val="41576096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744" y="309104"/>
            <a:ext cx="5178021" cy="430887"/>
          </a:xfrm>
        </p:spPr>
        <p:txBody>
          <a:bodyPr/>
          <a:lstStyle/>
          <a:p>
            <a:r>
              <a:rPr lang="en-US" altLang="zh-CN" dirty="0" err="1" smtClean="0"/>
              <a:t>mMTC</a:t>
            </a:r>
            <a:r>
              <a:rPr lang="en-US" altLang="zh-CN" dirty="0" smtClean="0"/>
              <a:t> link budget evaluation</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757957049"/>
              </p:ext>
            </p:extLst>
          </p:nvPr>
        </p:nvGraphicFramePr>
        <p:xfrm>
          <a:off x="577741" y="861836"/>
          <a:ext cx="10892015" cy="4587240"/>
        </p:xfrm>
        <a:graphic>
          <a:graphicData uri="http://schemas.openxmlformats.org/drawingml/2006/table">
            <a:tbl>
              <a:tblPr firstRow="1" bandRow="1">
                <a:tableStyleId>{7DF18680-E054-41AD-8BC1-D1AEF772440D}</a:tableStyleId>
              </a:tblPr>
              <a:tblGrid>
                <a:gridCol w="2178403"/>
                <a:gridCol w="2178403"/>
                <a:gridCol w="2178403"/>
                <a:gridCol w="2178403"/>
                <a:gridCol w="2178403"/>
              </a:tblGrid>
              <a:tr h="370840">
                <a:tc>
                  <a:txBody>
                    <a:bodyPr/>
                    <a:lstStyle/>
                    <a:p>
                      <a:endParaRPr lang="zh-CN" altLang="en-US" dirty="0"/>
                    </a:p>
                  </a:txBody>
                  <a:tcPr/>
                </a:tc>
                <a:tc>
                  <a:txBody>
                    <a:bodyPr/>
                    <a:lstStyle/>
                    <a:p>
                      <a:r>
                        <a:rPr lang="en-US" altLang="zh-CN" dirty="0" smtClean="0"/>
                        <a:t>DL control channel</a:t>
                      </a:r>
                      <a:endParaRPr lang="zh-CN" altLang="en-US" dirty="0"/>
                    </a:p>
                  </a:txBody>
                  <a:tcPr/>
                </a:tc>
                <a:tc>
                  <a:txBody>
                    <a:bodyPr/>
                    <a:lstStyle/>
                    <a:p>
                      <a:r>
                        <a:rPr lang="en-US" altLang="zh-CN" dirty="0" smtClean="0"/>
                        <a:t>DL data channel</a:t>
                      </a:r>
                      <a:endParaRPr lang="zh-CN" altLang="en-US" dirty="0"/>
                    </a:p>
                  </a:txBody>
                  <a:tcPr/>
                </a:tc>
                <a:tc>
                  <a:txBody>
                    <a:bodyPr/>
                    <a:lstStyle/>
                    <a:p>
                      <a:r>
                        <a:rPr lang="en-US" altLang="zh-CN" dirty="0" smtClean="0"/>
                        <a:t>UL control channel</a:t>
                      </a:r>
                      <a:endParaRPr lang="zh-CN" altLang="en-US" dirty="0"/>
                    </a:p>
                  </a:txBody>
                  <a:tcPr/>
                </a:tc>
                <a:tc>
                  <a:txBody>
                    <a:bodyPr/>
                    <a:lstStyle/>
                    <a:p>
                      <a:r>
                        <a:rPr lang="en-US" altLang="zh-CN" dirty="0" smtClean="0"/>
                        <a:t>UL data channel</a:t>
                      </a:r>
                      <a:endParaRPr lang="zh-CN" altLang="en-US" dirty="0"/>
                    </a:p>
                  </a:txBody>
                  <a:tcPr/>
                </a:tc>
              </a:tr>
              <a:tr h="370840">
                <a:tc>
                  <a:txBody>
                    <a:bodyPr/>
                    <a:lstStyle/>
                    <a:p>
                      <a:r>
                        <a:rPr lang="en-US" altLang="zh-CN" dirty="0" smtClean="0"/>
                        <a:t>Transmission bit rate </a:t>
                      </a:r>
                      <a:r>
                        <a:rPr lang="en-US" altLang="zh-CN" baseline="0" dirty="0" smtClean="0"/>
                        <a:t>(bit/s)</a:t>
                      </a:r>
                      <a:endParaRPr lang="zh-CN" altLang="en-US" dirty="0"/>
                    </a:p>
                  </a:txBody>
                  <a:tcPr/>
                </a:tc>
                <a:tc>
                  <a:txBody>
                    <a:bodyPr/>
                    <a:lstStyle/>
                    <a:p>
                      <a:r>
                        <a:rPr lang="en-US" altLang="zh-CN" dirty="0" smtClean="0"/>
                        <a:t>NB-IoT: NPDCCH</a:t>
                      </a:r>
                      <a:endParaRPr lang="en-US" altLang="zh-CN" dirty="0" smtClean="0">
                        <a:solidFill>
                          <a:srgbClr val="FF0000"/>
                        </a:solidFill>
                      </a:endParaRPr>
                    </a:p>
                    <a:p>
                      <a:r>
                        <a:rPr lang="en-US" altLang="zh-CN" dirty="0" err="1" smtClean="0">
                          <a:solidFill>
                            <a:schemeClr val="tx1"/>
                          </a:solidFill>
                        </a:rPr>
                        <a:t>eMTC</a:t>
                      </a:r>
                      <a:r>
                        <a:rPr lang="en-US" altLang="zh-CN" dirty="0" smtClean="0">
                          <a:solidFill>
                            <a:schemeClr val="tx1"/>
                          </a:solidFill>
                        </a:rPr>
                        <a:t>: PDCCH</a:t>
                      </a:r>
                      <a:endParaRPr lang="en-US" altLang="zh-CN" dirty="0" smtClean="0">
                        <a:solidFill>
                          <a:srgbClr val="FF0000"/>
                        </a:solidFill>
                      </a:endParaRPr>
                    </a:p>
                    <a:p>
                      <a:endParaRPr lang="zh-CN" altLang="en-US" dirty="0"/>
                    </a:p>
                  </a:txBody>
                  <a:tcPr/>
                </a:tc>
                <a:tc>
                  <a:txBody>
                    <a:bodyPr/>
                    <a:lstStyle/>
                    <a:p>
                      <a:r>
                        <a:rPr lang="en-US" altLang="zh-CN" dirty="0" smtClean="0"/>
                        <a:t>160bps</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solidFill>
                            <a:srgbClr val="FF0000"/>
                          </a:solidFill>
                        </a:rPr>
                        <a:t>PUCCH or PUSCH F2 (for NB-IoT), </a:t>
                      </a:r>
                      <a:r>
                        <a:rPr lang="en-US" altLang="zh-CN" dirty="0" smtClean="0"/>
                        <a:t>PRACH</a:t>
                      </a:r>
                      <a:endParaRPr lang="zh-CN" altLang="en-US" dirty="0" smtClean="0"/>
                    </a:p>
                  </a:txBody>
                  <a:tcPr/>
                </a:tc>
                <a:tc>
                  <a:txBody>
                    <a:bodyPr/>
                    <a:lstStyle/>
                    <a:p>
                      <a:r>
                        <a:rPr lang="en-US" altLang="zh-CN" dirty="0" smtClean="0"/>
                        <a:t>160bps</a:t>
                      </a:r>
                      <a:endParaRPr lang="zh-CN" altLang="en-US" dirty="0"/>
                    </a:p>
                  </a:txBody>
                  <a:tcPr/>
                </a:tc>
              </a:tr>
              <a:tr h="370840">
                <a:tc>
                  <a:txBody>
                    <a:bodyPr/>
                    <a:lstStyle/>
                    <a:p>
                      <a:r>
                        <a:rPr lang="en-US" altLang="zh-CN" dirty="0" smtClean="0">
                          <a:solidFill>
                            <a:srgbClr val="FF0000"/>
                          </a:solidFill>
                        </a:rPr>
                        <a:t>Target</a:t>
                      </a:r>
                      <a:r>
                        <a:rPr lang="en-US" altLang="zh-CN" baseline="0" dirty="0" smtClean="0">
                          <a:solidFill>
                            <a:srgbClr val="FF0000"/>
                          </a:solidFill>
                        </a:rPr>
                        <a:t> packet error rate</a:t>
                      </a:r>
                      <a:endParaRPr lang="zh-CN" altLang="en-US" dirty="0">
                        <a:solidFill>
                          <a:srgbClr val="FF0000"/>
                        </a:solidFill>
                      </a:endParaRPr>
                    </a:p>
                  </a:txBody>
                  <a:tcPr/>
                </a:tc>
                <a:tc>
                  <a:txBody>
                    <a:bodyPr/>
                    <a:lstStyle/>
                    <a:p>
                      <a:r>
                        <a:rPr lang="en-US" altLang="zh-CN" dirty="0" smtClean="0"/>
                        <a:t>[10%]</a:t>
                      </a:r>
                      <a:endParaRPr lang="zh-CN" altLang="en-US" dirty="0"/>
                    </a:p>
                  </a:txBody>
                  <a:tcPr/>
                </a:tc>
                <a:tc>
                  <a:txBody>
                    <a:bodyPr/>
                    <a:lstStyle/>
                    <a:p>
                      <a:r>
                        <a:rPr lang="en-US" altLang="zh-CN" dirty="0" smtClean="0"/>
                        <a:t>[10%]</a:t>
                      </a:r>
                      <a:endParaRPr lang="zh-CN" altLang="en-US" dirty="0"/>
                    </a:p>
                  </a:txBody>
                  <a:tcPr/>
                </a:tc>
                <a:tc>
                  <a:txBody>
                    <a:bodyPr/>
                    <a:lstStyle/>
                    <a:p>
                      <a:r>
                        <a:rPr lang="en-US" altLang="zh-CN" dirty="0" smtClean="0"/>
                        <a:t>[10%]</a:t>
                      </a:r>
                      <a:endParaRPr lang="zh-CN" altLang="en-US" dirty="0"/>
                    </a:p>
                  </a:txBody>
                  <a:tcPr/>
                </a:tc>
                <a:tc>
                  <a:txBody>
                    <a:bodyPr/>
                    <a:lstStyle/>
                    <a:p>
                      <a:r>
                        <a:rPr lang="en-US" altLang="zh-CN" dirty="0" smtClean="0"/>
                        <a:t>[10%]</a:t>
                      </a:r>
                      <a:endParaRPr lang="zh-CN" altLang="en-US" dirty="0"/>
                    </a:p>
                  </a:txBody>
                  <a:tcPr/>
                </a:tc>
              </a:tr>
              <a:tr h="370840">
                <a:tc>
                  <a:txBody>
                    <a:bodyPr/>
                    <a:lstStyle/>
                    <a:p>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700 MHz</a:t>
                      </a:r>
                      <a:endParaRPr lang="zh-CN" altLang="en-US" dirty="0"/>
                    </a:p>
                  </a:txBody>
                  <a:tcPr/>
                </a:tc>
                <a:tc>
                  <a:txBody>
                    <a:bodyPr/>
                    <a:lstStyle/>
                    <a:p>
                      <a:r>
                        <a:rPr lang="en-US" altLang="zh-CN" dirty="0" smtClean="0"/>
                        <a:t>700 MHz</a:t>
                      </a:r>
                      <a:endParaRPr lang="zh-CN" altLang="en-US" dirty="0"/>
                    </a:p>
                  </a:txBody>
                  <a:tcPr/>
                </a:tc>
              </a:tr>
              <a:tr h="370840">
                <a:tc>
                  <a:txBody>
                    <a:bodyPr/>
                    <a:lstStyle/>
                    <a:p>
                      <a:r>
                        <a:rPr lang="en-US" altLang="zh-CN" dirty="0" smtClean="0"/>
                        <a:t>Number of transmit antennas</a:t>
                      </a:r>
                      <a:endParaRPr lang="zh-CN" altLang="en-US" dirty="0"/>
                    </a:p>
                  </a:txBody>
                  <a:tcPr/>
                </a:tc>
                <a:tc>
                  <a:txBody>
                    <a:bodyPr/>
                    <a:lstStyle/>
                    <a:p>
                      <a:r>
                        <a:rPr lang="en-US" altLang="zh-CN" dirty="0" smtClean="0"/>
                        <a:t>16</a:t>
                      </a:r>
                      <a:endParaRPr lang="zh-CN" altLang="en-US" dirty="0"/>
                    </a:p>
                  </a:txBody>
                  <a:tcPr/>
                </a:tc>
                <a:tc>
                  <a:txBody>
                    <a:bodyPr/>
                    <a:lstStyle/>
                    <a:p>
                      <a:r>
                        <a:rPr lang="en-US" altLang="zh-CN" dirty="0" smtClean="0"/>
                        <a:t>16</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r>
              <a:tr h="370840">
                <a:tc>
                  <a:txBody>
                    <a:bodyPr/>
                    <a:lstStyle/>
                    <a:p>
                      <a:r>
                        <a:rPr lang="en-US" altLang="zh-CN" dirty="0" smtClean="0"/>
                        <a:t>Number of TXU</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r>
              <a:tr h="370840">
                <a:tc>
                  <a:txBody>
                    <a:bodyPr/>
                    <a:lstStyle/>
                    <a:p>
                      <a:r>
                        <a:rPr lang="en-US" altLang="zh-CN" dirty="0" smtClean="0"/>
                        <a:t>Number of receive antennas</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16</a:t>
                      </a:r>
                      <a:endParaRPr lang="zh-CN" altLang="en-US" dirty="0"/>
                    </a:p>
                  </a:txBody>
                  <a:tcPr/>
                </a:tc>
                <a:tc>
                  <a:txBody>
                    <a:bodyPr/>
                    <a:lstStyle/>
                    <a:p>
                      <a:r>
                        <a:rPr lang="en-US" altLang="zh-CN" dirty="0" smtClean="0"/>
                        <a:t>16</a:t>
                      </a:r>
                      <a:endParaRPr lang="zh-CN" altLang="en-US" dirty="0"/>
                    </a:p>
                  </a:txBody>
                  <a:tcPr/>
                </a:tc>
              </a:tr>
              <a:tr h="370840">
                <a:tc>
                  <a:txBody>
                    <a:bodyPr/>
                    <a:lstStyle/>
                    <a:p>
                      <a:r>
                        <a:rPr lang="en-US" altLang="zh-CN" dirty="0" smtClean="0"/>
                        <a:t>Number of RXU</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2</a:t>
                      </a:r>
                      <a:endParaRPr lang="zh-CN" altLang="en-US" dirty="0"/>
                    </a:p>
                  </a:txBody>
                  <a:tcPr/>
                </a:tc>
              </a:tr>
            </a:tbl>
          </a:graphicData>
        </a:graphic>
      </p:graphicFrame>
    </p:spTree>
    <p:extLst>
      <p:ext uri="{BB962C8B-B14F-4D97-AF65-F5344CB8AC3E}">
        <p14:creationId xmlns:p14="http://schemas.microsoft.com/office/powerpoint/2010/main" val="269849503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3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177800" indent="-177800">
          <a:spcBef>
            <a:spcPts val="600"/>
          </a:spcBef>
          <a:buClr>
            <a:schemeClr val="bg1">
              <a:lumMod val="50000"/>
            </a:schemeClr>
          </a:buClr>
          <a:buSzPct val="80000"/>
          <a:defRPr dirty="0"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177800" indent="-177800">
          <a:spcBef>
            <a:spcPts val="600"/>
          </a:spcBef>
          <a:buClr>
            <a:schemeClr val="bg1">
              <a:lumMod val="50000"/>
            </a:schemeClr>
          </a:buClr>
          <a:buSzPct val="80000"/>
          <a:defRPr dirty="0"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53686</TotalTime>
  <Words>1513</Words>
  <Application>Microsoft Office PowerPoint</Application>
  <PresentationFormat>自定义</PresentationFormat>
  <Paragraphs>339</Paragraphs>
  <Slides>16</Slides>
  <Notes>1</Notes>
  <HiddenSlides>0</HiddenSlides>
  <MMClips>0</MMClips>
  <ScaleCrop>false</ScaleCrop>
  <HeadingPairs>
    <vt:vector size="6" baseType="variant">
      <vt:variant>
        <vt:lpstr>已用的字体</vt:lpstr>
      </vt:variant>
      <vt:variant>
        <vt:i4>11</vt:i4>
      </vt:variant>
      <vt:variant>
        <vt:lpstr>主题</vt:lpstr>
      </vt:variant>
      <vt:variant>
        <vt:i4>6</vt:i4>
      </vt:variant>
      <vt:variant>
        <vt:lpstr>幻灯片标题</vt:lpstr>
      </vt:variant>
      <vt:variant>
        <vt:i4>16</vt:i4>
      </vt:variant>
    </vt:vector>
  </HeadingPairs>
  <TitlesOfParts>
    <vt:vector size="33" baseType="lpstr">
      <vt:lpstr>FrutigerNext LT Light</vt:lpstr>
      <vt:lpstr>FrutigerNext LT Medium</vt:lpstr>
      <vt:lpstr>MS PGothic</vt:lpstr>
      <vt:lpstr>黑体</vt:lpstr>
      <vt:lpstr>华文细黑</vt:lpstr>
      <vt:lpstr>宋体</vt:lpstr>
      <vt:lpstr>宋体</vt:lpstr>
      <vt:lpstr>Arial</vt:lpstr>
      <vt:lpstr>FrutigerNext LT Regular</vt:lpstr>
      <vt:lpstr>Times New Roman</vt:lpstr>
      <vt:lpstr>Wingdings</vt:lpstr>
      <vt:lpstr>1_16-9 PPT Temp</vt:lpstr>
      <vt:lpstr>2_默认设计模板</vt:lpstr>
      <vt:lpstr>5_default</vt:lpstr>
      <vt:lpstr>3_默认设计模板</vt:lpstr>
      <vt:lpstr>4_默认设计模板</vt:lpstr>
      <vt:lpstr>5_默认设计模板</vt:lpstr>
      <vt:lpstr>Consideration on link budget</vt:lpstr>
      <vt:lpstr>Focused evaluation configuration</vt:lpstr>
      <vt:lpstr>Focused evaluation configuration</vt:lpstr>
      <vt:lpstr>eMBB link budget evaluation</vt:lpstr>
      <vt:lpstr>eMBB link budget evaluation</vt:lpstr>
      <vt:lpstr>eMBB link budget evaluation</vt:lpstr>
      <vt:lpstr>eMBB link budget evaluation</vt:lpstr>
      <vt:lpstr>mMTC link budget evaluation</vt:lpstr>
      <vt:lpstr>mMTC link budget evaluation</vt:lpstr>
      <vt:lpstr>mMTC link budget evaluation</vt:lpstr>
      <vt:lpstr>mMTC link budget evaluation</vt:lpstr>
      <vt:lpstr>URLLC link budget evaluation</vt:lpstr>
      <vt:lpstr>URLLC link budget evaluation</vt:lpstr>
      <vt:lpstr>URLLC link budget evaluation</vt:lpstr>
      <vt:lpstr>URLLC link budget evaluation</vt:lpstr>
      <vt:lpstr>Thank you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Wuyong (Eric, WRD)</cp:lastModifiedBy>
  <cp:revision>2813</cp:revision>
  <dcterms:created xsi:type="dcterms:W3CDTF">2016-03-01T06:13:35Z</dcterms:created>
  <dcterms:modified xsi:type="dcterms:W3CDTF">2018-08-09T13:06:48Z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(3)er9HntjpOV26A6ZWywzUnqvKDrNs+xd2AiEL8o35VL0VEX3rFIxKYnCK8XKyQ5ru1hBi3NOJ
QLeV0TF3VmAqL9NuZxQ18K3Q6aw38VR92EFQbfcgM4Ym/7ErpFA814/JgpUhTPvHRDUj5utR
8Z5nIb5QCHxHn8b4PpqAWjXhLzxEcFBVR8vYdG7OspmttQxPt/Ix1qJqx8icMnlUe90RGnT0
m4iA3XaOMtQmijsJ1V</vt:lpwstr>
  </property>
  <property fmtid="{D5CDD505-2E9C-101B-9397-08002B2CF9AE}" pid="8" name="_2015_ms_pID_7253431">
    <vt:lpwstr>rzJExXUMEQh2YRj+D/xrhvtwnhD/9Q3yfKcZJdj28KkwcfuR4VZCAq
3vtpBlrikmqDDPg/5bGjNodjrL4iWirVU9BEuT5U7n8EcA1W+FzN4TYTUECkIu0ZjzzxY5w9
TO/d6z/H5O1NCVZZcswtNvv+aK+HxqFYWiubrLo+g/wsiwRVEFbClC8J5F5dqds7ZzgS1dMl
AOb3Y9FRR+XTQKFl3fG0ZwpXuuURcqJ47nZC</vt:lpwstr>
  </property>
  <property fmtid="{D5CDD505-2E9C-101B-9397-08002B2CF9AE}" pid="9" name="_2015_ms_pID_7253432">
    <vt:lpwstr>4q8/jBUHfVJpwQLuV5K/2Q/QebgWrA/1aXBd
u7HXzrPSZz3l4Rk20+8LcqeQQ8dWlN+gvtp8UloME8xyzTIUhCU=</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1532011403</vt:lpwstr>
  </property>
</Properties>
</file>