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6" r:id="rId4"/>
    <p:sldId id="279" r:id="rId5"/>
    <p:sldId id="283" r:id="rId6"/>
    <p:sldId id="280" r:id="rId7"/>
    <p:sldId id="281" r:id="rId8"/>
    <p:sldId id="282" r:id="rId9"/>
    <p:sldId id="270" r:id="rId10"/>
    <p:sldId id="277" r:id="rId11"/>
    <p:sldId id="278" r:id="rId12"/>
    <p:sldId id="271" r:id="rId13"/>
    <p:sldId id="272" r:id="rId1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1" autoAdjust="0"/>
    <p:restoredTop sz="94660"/>
  </p:normalViewPr>
  <p:slideViewPr>
    <p:cSldViewPr snapToGrid="0">
      <p:cViewPr varScale="1">
        <p:scale>
          <a:sx n="63" d="100"/>
          <a:sy n="63" d="100"/>
        </p:scale>
        <p:origin x="14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B82B5-3430-41E8-AAA7-D043081D21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9B6A35-470D-4128-AC6B-5B8C7B07A9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A5DD4D-D855-487C-97F1-21E6126A2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E21F38-7426-46A6-B72E-745C733B8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DE9576-E67F-4FE9-B9DD-05D67AF5A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876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F3C74-E8E2-4E8D-BF86-DF22FDA8B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73B3A3-FE33-4E78-AC6B-50EE4C2FEE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31F184-EE29-42DA-BAFF-75D732A8D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6C324-F3B7-4F13-A7F1-3F26AE313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EFB8DF-608F-4801-8C1A-8FC9E48BF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157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3DBF47-B246-4B24-B571-B6D73CD061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ED6605-AD49-4CDB-895F-E1FA045A91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85F64-9524-44D4-BAF2-D458324AB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6E29F-9EAC-4322-857B-230AADD93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1160F-C206-4973-B217-B8CB1E370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30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FB2FF-D150-408F-AA85-C5751349D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3E80EE-8849-4E06-B0A1-3F1AA54A04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389060-ECF5-4A4A-822F-BAB4CA816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8F92A0-24E7-41B9-AE72-F07364DCB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B4B6EB-1DC4-4E90-BC2E-3DD5C7790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136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0DAE7-998C-43F8-BCB6-B0B547035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EA91C1-7F7F-4855-BD0B-FE48855E3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D8B739-510A-4846-A22D-36AB24B4A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B8462-533F-42DC-B4C6-0E496DC17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23E87-CDE7-4224-8CA8-F51CFFD62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354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19228-9129-4864-8001-81F97EE7A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4AB7EB-2F76-4E52-A08C-266C3668E4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133CCB-A8C1-483C-A1EF-0C156F1074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0E9FD6-F7CC-4BD4-9091-E067D6A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D75186-3AC2-435C-AA88-5DA7C3CA4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058254-60F2-4D93-99D8-0E59DB7C9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359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22248-AAF3-48EA-95A0-33EE93B3D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766627-D59F-4A74-A43F-903112780D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2F5C70-B7A6-4A78-82D4-303752815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200364-26BB-4B02-8EFE-D472EA9B5C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47C3D0-D09D-43C0-803D-C649CB0B6D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B4F61A-1078-40EA-9593-293EF1482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9FB3F4-9B9D-4E34-AF52-5CF496C26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428139-21FE-40DA-84EC-91B53B5D1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199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A5706-EED7-456C-87AA-5D86A6CEE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C753F-114C-4F85-86CA-634CED3A9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A32190-B8C7-4CFA-BB60-59FE3D5CA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37979F-96D5-4757-B6BF-2E5D51EB5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05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5EE79E-57A6-40ED-9BA1-DCF4FA472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561E81-8B00-4898-B1A7-70F5DC7B4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E6B9F-4C0E-4B9F-AF51-BA9E474F4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441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666E6-4377-42AC-B3E8-AEE0B11A4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CF6ABA-4527-4199-B2C5-1C5E2265E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F73059-AE4E-4C3E-BCF8-14987F6A47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A24A4F-08F6-42A2-9981-8CC08B028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FBC548-9CAC-48DF-98EF-30974D7CA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08541C-58B7-453E-960A-E50643A7D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180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8C8A4-38F6-4236-969D-ABAADE827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1E7E83-803D-4E1D-A45F-AA66CE767C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A7D5DB-98D5-4380-ACC5-4C06F68B55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8277BD-D2EB-4B09-A97D-FA546C9C4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879832-C042-4297-811F-1BA456B8D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8CF1C6-8F38-467D-9F24-E7EF0E094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147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501912-536E-45AD-9F3C-602B515EC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D5CBFE-042C-4766-ADD2-D3BAA6D11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5035F9-E0FD-4B08-9960-F9474E8C7F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DBF27-4885-4F93-A5C1-EE5F987A918F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435C6-F058-4020-89E0-7553A238F6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5E647C-FDB2-4DD6-97C7-3AFEE2E70F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0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DA4C2-A937-404B-932F-E2930A49C4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39683"/>
            <a:ext cx="9144000" cy="2387600"/>
          </a:xfrm>
        </p:spPr>
        <p:txBody>
          <a:bodyPr>
            <a:normAutofit/>
          </a:bodyPr>
          <a:lstStyle/>
          <a:p>
            <a:r>
              <a:rPr lang="en-US" sz="4400" dirty="0"/>
              <a:t>Multiplexing rules for PUCCH resources with the same starting symbols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42B502-47E8-4F8E-BFC2-F31BF0B245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019358"/>
            <a:ext cx="9144000" cy="1655762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A347FF-E0E6-4330-BB55-35C2ECF6F115}"/>
              </a:ext>
            </a:extLst>
          </p:cNvPr>
          <p:cNvSpPr txBox="1"/>
          <p:nvPr/>
        </p:nvSpPr>
        <p:spPr>
          <a:xfrm>
            <a:off x="972353" y="656148"/>
            <a:ext cx="5724644" cy="1740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 RAN WG1 Meeting #92			</a:t>
            </a:r>
            <a:endParaRPr lang="sv-SE" dirty="0"/>
          </a:p>
          <a:p>
            <a:r>
              <a:rPr lang="en-US" b="1" dirty="0"/>
              <a:t>Sanya, China, April 16</a:t>
            </a:r>
            <a:r>
              <a:rPr lang="en-US" b="1" baseline="30000" dirty="0"/>
              <a:t>th</a:t>
            </a:r>
            <a:r>
              <a:rPr lang="en-US" b="1" dirty="0"/>
              <a:t> – 20</a:t>
            </a:r>
            <a:r>
              <a:rPr lang="en-US" b="1" baseline="30000" dirty="0"/>
              <a:t>nd</a:t>
            </a:r>
            <a:r>
              <a:rPr lang="en-US" b="1" dirty="0"/>
              <a:t>, 2018</a:t>
            </a:r>
            <a:endParaRPr lang="sv-SE" b="1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Agenda Item: 7.1.3.2.1</a:t>
            </a:r>
            <a:endParaRPr lang="sv-SE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Source: Ericsson</a:t>
            </a:r>
            <a:endParaRPr lang="sv-SE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Document for: Discussion and Decision</a:t>
            </a:r>
            <a:endParaRPr lang="sv-SE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7F39DC-9339-4D37-92BE-7EFEDE41D661}"/>
              </a:ext>
            </a:extLst>
          </p:cNvPr>
          <p:cNvSpPr txBox="1"/>
          <p:nvPr/>
        </p:nvSpPr>
        <p:spPr>
          <a:xfrm>
            <a:off x="9703558" y="656148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R1-1805698</a:t>
            </a:r>
          </a:p>
        </p:txBody>
      </p:sp>
    </p:spTree>
    <p:extLst>
      <p:ext uri="{BB962C8B-B14F-4D97-AF65-F5344CB8AC3E}">
        <p14:creationId xmlns:p14="http://schemas.microsoft.com/office/powerpoint/2010/main" val="40900773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901F5-4D4A-49D1-9996-994BF0EA0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2D89BD-DE68-4F04-B2A3-B41064C13C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GB" dirty="0"/>
              <a:t>The multiplexing of overlapping SR and AN PUCCH resources with the same starting points is agreed. </a:t>
            </a:r>
          </a:p>
          <a:p>
            <a:pPr lvl="0"/>
            <a:r>
              <a:rPr lang="en-GB" dirty="0"/>
              <a:t>However, when the starting points of PUCCH resources are different, solutions are summarized as below [R1-1805560].</a:t>
            </a:r>
          </a:p>
          <a:p>
            <a:pPr lvl="1"/>
            <a:r>
              <a:rPr lang="en-GB" dirty="0"/>
              <a:t>Alt 1: Multiplex total UCI on one PUCCH resource (Conditioned to ensure enough processing time).</a:t>
            </a:r>
            <a:endParaRPr lang="sv-SE" dirty="0"/>
          </a:p>
          <a:p>
            <a:pPr lvl="2"/>
            <a:r>
              <a:rPr lang="en-US" dirty="0"/>
              <a:t>Nokia, MTK, LG, HW, Samsung, Ericsson</a:t>
            </a:r>
            <a:endParaRPr lang="sv-SE" dirty="0"/>
          </a:p>
          <a:p>
            <a:pPr lvl="1"/>
            <a:r>
              <a:rPr lang="en-GB" dirty="0"/>
              <a:t>Alt 2: Multiplex total UCI on one PUCCH resource if AN starts earlier than SR. Otherwise transmit the earliest transmission (due to UE implantations and processing time).</a:t>
            </a:r>
            <a:endParaRPr lang="sv-SE" dirty="0"/>
          </a:p>
          <a:p>
            <a:pPr lvl="2"/>
            <a:r>
              <a:rPr lang="en-GB" dirty="0"/>
              <a:t>Intel, QC, Ericsson, Panasonic</a:t>
            </a:r>
            <a:endParaRPr lang="sv-SE" dirty="0"/>
          </a:p>
          <a:p>
            <a:pPr lvl="1"/>
            <a:r>
              <a:rPr lang="en-GB" dirty="0"/>
              <a:t>Alt 3: One or more PUCCH transmissions based on Mux, dropping or puncturing methods (due to low latency applications)</a:t>
            </a:r>
            <a:endParaRPr lang="sv-SE" dirty="0"/>
          </a:p>
          <a:p>
            <a:pPr lvl="2"/>
            <a:r>
              <a:rPr lang="en-GB" dirty="0"/>
              <a:t>OPPO, Vivo, CATT, ZTE, Lenovo, Motorola, III</a:t>
            </a:r>
            <a:endParaRPr lang="sv-SE" dirty="0"/>
          </a:p>
          <a:p>
            <a:r>
              <a:rPr lang="en-US" dirty="0"/>
              <a:t>During the offline discussion, we discussed how to compromise Alt 1 and Alt 2 solutions in case of AN PUCCH resource overlapping with SR or CSI PUCCH resource.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931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F6456AE-760F-482B-94C3-13FD60219B54}"/>
              </a:ext>
            </a:extLst>
          </p:cNvPr>
          <p:cNvCxnSpPr/>
          <p:nvPr/>
        </p:nvCxnSpPr>
        <p:spPr>
          <a:xfrm>
            <a:off x="6412253" y="1141491"/>
            <a:ext cx="0" cy="189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D8A6119B-C8E0-4EAF-BA92-FF136329EBDF}"/>
              </a:ext>
            </a:extLst>
          </p:cNvPr>
          <p:cNvSpPr/>
          <p:nvPr/>
        </p:nvSpPr>
        <p:spPr>
          <a:xfrm>
            <a:off x="7080839" y="3283427"/>
            <a:ext cx="1829512" cy="40488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SR or P_CSI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4DC402-E24B-4DE8-BC8B-1D3EA28E9E5C}"/>
              </a:ext>
            </a:extLst>
          </p:cNvPr>
          <p:cNvSpPr/>
          <p:nvPr/>
        </p:nvSpPr>
        <p:spPr>
          <a:xfrm>
            <a:off x="7483441" y="3874343"/>
            <a:ext cx="1955369" cy="4158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AN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576132-A0BE-4DF0-A735-0BBBF106C753}"/>
              </a:ext>
            </a:extLst>
          </p:cNvPr>
          <p:cNvSpPr/>
          <p:nvPr/>
        </p:nvSpPr>
        <p:spPr>
          <a:xfrm>
            <a:off x="2545659" y="3874343"/>
            <a:ext cx="1024349" cy="4267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PDSCH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7DAEBA9-5C78-40C9-8263-59EE7ECFDC47}"/>
              </a:ext>
            </a:extLst>
          </p:cNvPr>
          <p:cNvCxnSpPr>
            <a:cxnSpLocks/>
          </p:cNvCxnSpPr>
          <p:nvPr/>
        </p:nvCxnSpPr>
        <p:spPr>
          <a:xfrm>
            <a:off x="1264921" y="4290173"/>
            <a:ext cx="8976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72820D6-F48A-4230-9682-806BB1BE567C}"/>
              </a:ext>
            </a:extLst>
          </p:cNvPr>
          <p:cNvCxnSpPr>
            <a:cxnSpLocks/>
          </p:cNvCxnSpPr>
          <p:nvPr/>
        </p:nvCxnSpPr>
        <p:spPr>
          <a:xfrm flipH="1">
            <a:off x="7067137" y="3195272"/>
            <a:ext cx="13702" cy="14396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FF6DA23-E3F5-44DB-BBC6-DB27B802D6E3}"/>
              </a:ext>
            </a:extLst>
          </p:cNvPr>
          <p:cNvCxnSpPr>
            <a:cxnSpLocks/>
          </p:cNvCxnSpPr>
          <p:nvPr/>
        </p:nvCxnSpPr>
        <p:spPr>
          <a:xfrm flipV="1">
            <a:off x="3539443" y="4651289"/>
            <a:ext cx="3527694" cy="2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FA870D61-4EC5-4568-BBFD-44F81B4B9F01}"/>
              </a:ext>
            </a:extLst>
          </p:cNvPr>
          <p:cNvSpPr txBox="1"/>
          <p:nvPr/>
        </p:nvSpPr>
        <p:spPr>
          <a:xfrm>
            <a:off x="4673410" y="4312437"/>
            <a:ext cx="1292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T1=N1+y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5F81F6C-037C-43E7-BBA6-C55DFB373446}"/>
              </a:ext>
            </a:extLst>
          </p:cNvPr>
          <p:cNvSpPr/>
          <p:nvPr/>
        </p:nvSpPr>
        <p:spPr>
          <a:xfrm>
            <a:off x="7808066" y="4943395"/>
            <a:ext cx="1781899" cy="40488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SR or P_CSI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2920B55-3FDF-4225-B7D1-8F1F9C7E5B0E}"/>
              </a:ext>
            </a:extLst>
          </p:cNvPr>
          <p:cNvSpPr/>
          <p:nvPr/>
        </p:nvSpPr>
        <p:spPr>
          <a:xfrm>
            <a:off x="7241140" y="5547587"/>
            <a:ext cx="1955369" cy="4158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AN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1818BB2-F389-4135-99AD-D295EA801B81}"/>
              </a:ext>
            </a:extLst>
          </p:cNvPr>
          <p:cNvSpPr/>
          <p:nvPr/>
        </p:nvSpPr>
        <p:spPr>
          <a:xfrm>
            <a:off x="2528180" y="5534880"/>
            <a:ext cx="1015893" cy="43947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PDSCH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01F4EEC-4940-496D-8F22-31D362FB990C}"/>
              </a:ext>
            </a:extLst>
          </p:cNvPr>
          <p:cNvSpPr/>
          <p:nvPr/>
        </p:nvSpPr>
        <p:spPr>
          <a:xfrm>
            <a:off x="2199307" y="5536643"/>
            <a:ext cx="352753" cy="438093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/>
              <a:t>DCI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6E7D2C9-0600-4A4A-9E98-8378F0826AB9}"/>
              </a:ext>
            </a:extLst>
          </p:cNvPr>
          <p:cNvCxnSpPr>
            <a:cxnSpLocks/>
          </p:cNvCxnSpPr>
          <p:nvPr/>
        </p:nvCxnSpPr>
        <p:spPr>
          <a:xfrm flipV="1">
            <a:off x="1264921" y="5975819"/>
            <a:ext cx="89341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0C49B7C-64D4-4EB2-AB61-55BEA8317961}"/>
              </a:ext>
            </a:extLst>
          </p:cNvPr>
          <p:cNvCxnSpPr/>
          <p:nvPr/>
        </p:nvCxnSpPr>
        <p:spPr>
          <a:xfrm>
            <a:off x="2550797" y="4906408"/>
            <a:ext cx="0" cy="15429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B38B703E-22F7-4546-8982-B7F3E19D9F7A}"/>
              </a:ext>
            </a:extLst>
          </p:cNvPr>
          <p:cNvCxnSpPr>
            <a:cxnSpLocks/>
          </p:cNvCxnSpPr>
          <p:nvPr/>
        </p:nvCxnSpPr>
        <p:spPr>
          <a:xfrm>
            <a:off x="3558410" y="6198572"/>
            <a:ext cx="3682730" cy="0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8277FE9F-A8D6-49CB-BA14-B7F75C9BE893}"/>
              </a:ext>
            </a:extLst>
          </p:cNvPr>
          <p:cNvSpPr txBox="1"/>
          <p:nvPr/>
        </p:nvSpPr>
        <p:spPr>
          <a:xfrm>
            <a:off x="4724022" y="6142327"/>
            <a:ext cx="1616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T1=N1+y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4198DE7-BCBC-4484-8DD5-2AB17CE9606D}"/>
              </a:ext>
            </a:extLst>
          </p:cNvPr>
          <p:cNvSpPr/>
          <p:nvPr/>
        </p:nvSpPr>
        <p:spPr>
          <a:xfrm>
            <a:off x="6411208" y="1458629"/>
            <a:ext cx="1717424" cy="40488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SR or P_CSI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FC5A979-34AB-483B-B87E-F9B36659F6EB}"/>
              </a:ext>
            </a:extLst>
          </p:cNvPr>
          <p:cNvSpPr/>
          <p:nvPr/>
        </p:nvSpPr>
        <p:spPr>
          <a:xfrm>
            <a:off x="6412977" y="2022189"/>
            <a:ext cx="1955369" cy="4158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AN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F221259-5601-4F43-B114-91262CCBAC18}"/>
              </a:ext>
            </a:extLst>
          </p:cNvPr>
          <p:cNvSpPr/>
          <p:nvPr/>
        </p:nvSpPr>
        <p:spPr>
          <a:xfrm>
            <a:off x="2573278" y="2022189"/>
            <a:ext cx="1015893" cy="4158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PDSCH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42B9987-D243-4C21-87F8-E7A995450D74}"/>
              </a:ext>
            </a:extLst>
          </p:cNvPr>
          <p:cNvSpPr/>
          <p:nvPr/>
        </p:nvSpPr>
        <p:spPr>
          <a:xfrm>
            <a:off x="2168741" y="2022189"/>
            <a:ext cx="406113" cy="41583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/>
              <a:t>DCI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498B0A2-6565-4E28-BF89-07CB63BB37E3}"/>
              </a:ext>
            </a:extLst>
          </p:cNvPr>
          <p:cNvCxnSpPr>
            <a:cxnSpLocks/>
          </p:cNvCxnSpPr>
          <p:nvPr/>
        </p:nvCxnSpPr>
        <p:spPr>
          <a:xfrm flipV="1">
            <a:off x="1677571" y="2438019"/>
            <a:ext cx="809279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E42F8A4B-CA39-4D15-8EFA-5DE77449744B}"/>
              </a:ext>
            </a:extLst>
          </p:cNvPr>
          <p:cNvCxnSpPr>
            <a:cxnSpLocks/>
          </p:cNvCxnSpPr>
          <p:nvPr/>
        </p:nvCxnSpPr>
        <p:spPr>
          <a:xfrm>
            <a:off x="3600533" y="2261851"/>
            <a:ext cx="0" cy="631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F006A88A-C6E3-4B1E-96E7-1D89F9E4703F}"/>
              </a:ext>
            </a:extLst>
          </p:cNvPr>
          <p:cNvCxnSpPr>
            <a:cxnSpLocks/>
          </p:cNvCxnSpPr>
          <p:nvPr/>
        </p:nvCxnSpPr>
        <p:spPr>
          <a:xfrm>
            <a:off x="3570010" y="2799135"/>
            <a:ext cx="2811941" cy="0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233261CC-2E4F-4A08-94A2-4A93F4777F25}"/>
              </a:ext>
            </a:extLst>
          </p:cNvPr>
          <p:cNvSpPr txBox="1"/>
          <p:nvPr/>
        </p:nvSpPr>
        <p:spPr>
          <a:xfrm>
            <a:off x="4675917" y="2460282"/>
            <a:ext cx="1292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T1=N1+y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D56AF27-0BB4-4001-8722-426B65FA9BEF}"/>
              </a:ext>
            </a:extLst>
          </p:cNvPr>
          <p:cNvCxnSpPr/>
          <p:nvPr/>
        </p:nvCxnSpPr>
        <p:spPr>
          <a:xfrm>
            <a:off x="2544287" y="3195272"/>
            <a:ext cx="0" cy="15429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FE0A6963-C1F9-4933-808F-C6B1A0F89D46}"/>
              </a:ext>
            </a:extLst>
          </p:cNvPr>
          <p:cNvCxnSpPr>
            <a:cxnSpLocks/>
          </p:cNvCxnSpPr>
          <p:nvPr/>
        </p:nvCxnSpPr>
        <p:spPr>
          <a:xfrm>
            <a:off x="2614132" y="3493514"/>
            <a:ext cx="4453005" cy="0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768C624-59D5-4F5E-B0AE-B0D719E63A9C}"/>
              </a:ext>
            </a:extLst>
          </p:cNvPr>
          <p:cNvCxnSpPr>
            <a:cxnSpLocks/>
          </p:cNvCxnSpPr>
          <p:nvPr/>
        </p:nvCxnSpPr>
        <p:spPr>
          <a:xfrm>
            <a:off x="2577607" y="1764784"/>
            <a:ext cx="0" cy="7714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FFE0E241-7D73-4AC1-B93A-111B304AA9A7}"/>
              </a:ext>
            </a:extLst>
          </p:cNvPr>
          <p:cNvCxnSpPr>
            <a:cxnSpLocks/>
          </p:cNvCxnSpPr>
          <p:nvPr/>
        </p:nvCxnSpPr>
        <p:spPr>
          <a:xfrm>
            <a:off x="2614132" y="1800879"/>
            <a:ext cx="3754792" cy="0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9B25C3E1-232D-45BE-B653-2436578901F0}"/>
              </a:ext>
            </a:extLst>
          </p:cNvPr>
          <p:cNvCxnSpPr>
            <a:cxnSpLocks/>
          </p:cNvCxnSpPr>
          <p:nvPr/>
        </p:nvCxnSpPr>
        <p:spPr>
          <a:xfrm>
            <a:off x="2528180" y="5242807"/>
            <a:ext cx="4712960" cy="0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A81DF48A-E20F-4AA0-991C-3323FFEA4D62}"/>
              </a:ext>
            </a:extLst>
          </p:cNvPr>
          <p:cNvSpPr txBox="1"/>
          <p:nvPr/>
        </p:nvSpPr>
        <p:spPr>
          <a:xfrm>
            <a:off x="4216189" y="3121220"/>
            <a:ext cx="2094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T2=N2+x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86FDE38-461C-4D95-85A2-659383099820}"/>
              </a:ext>
            </a:extLst>
          </p:cNvPr>
          <p:cNvSpPr txBox="1"/>
          <p:nvPr/>
        </p:nvSpPr>
        <p:spPr>
          <a:xfrm>
            <a:off x="4146560" y="4904434"/>
            <a:ext cx="1657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T2=N2+x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D7C61AC-137F-48C3-A4A8-67CEB9D8E568}"/>
              </a:ext>
            </a:extLst>
          </p:cNvPr>
          <p:cNvSpPr txBox="1"/>
          <p:nvPr/>
        </p:nvSpPr>
        <p:spPr>
          <a:xfrm>
            <a:off x="7590195" y="6042964"/>
            <a:ext cx="4023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x,y</a:t>
            </a:r>
            <a:r>
              <a:rPr lang="en-US" sz="2400" dirty="0"/>
              <a:t> are non-negative. FFS: </a:t>
            </a:r>
            <a:r>
              <a:rPr lang="en-US" sz="2400" dirty="0" err="1"/>
              <a:t>x,y</a:t>
            </a:r>
            <a:r>
              <a:rPr lang="en-US" sz="2400" dirty="0"/>
              <a:t> 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9F376D79-149F-4C8C-A424-412DEFE9F630}"/>
              </a:ext>
            </a:extLst>
          </p:cNvPr>
          <p:cNvCxnSpPr/>
          <p:nvPr/>
        </p:nvCxnSpPr>
        <p:spPr>
          <a:xfrm>
            <a:off x="3571381" y="3195272"/>
            <a:ext cx="0" cy="15429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2436310-B6E2-4230-A335-81CB6DCBF1C9}"/>
              </a:ext>
            </a:extLst>
          </p:cNvPr>
          <p:cNvCxnSpPr>
            <a:cxnSpLocks/>
          </p:cNvCxnSpPr>
          <p:nvPr/>
        </p:nvCxnSpPr>
        <p:spPr>
          <a:xfrm flipH="1">
            <a:off x="7232396" y="4939644"/>
            <a:ext cx="13702" cy="14396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8DD94DB4-E098-4BD3-BD9A-443CA3DA17FA}"/>
              </a:ext>
            </a:extLst>
          </p:cNvPr>
          <p:cNvCxnSpPr>
            <a:cxnSpLocks/>
          </p:cNvCxnSpPr>
          <p:nvPr/>
        </p:nvCxnSpPr>
        <p:spPr>
          <a:xfrm flipH="1">
            <a:off x="3525951" y="5118511"/>
            <a:ext cx="13702" cy="14396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1EAD3512-7C9A-4F7B-9C21-B2DF98B44420}"/>
              </a:ext>
            </a:extLst>
          </p:cNvPr>
          <p:cNvSpPr txBox="1"/>
          <p:nvPr/>
        </p:nvSpPr>
        <p:spPr>
          <a:xfrm>
            <a:off x="3707352" y="1402080"/>
            <a:ext cx="1928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T2=N2+x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C5EE264-A7C8-4581-9313-0E706B4EF4CB}"/>
              </a:ext>
            </a:extLst>
          </p:cNvPr>
          <p:cNvSpPr/>
          <p:nvPr/>
        </p:nvSpPr>
        <p:spPr>
          <a:xfrm>
            <a:off x="2122205" y="3871213"/>
            <a:ext cx="406113" cy="42676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/>
              <a:t>DCI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4BF8AB-F0CC-4182-BC0C-B21D89A45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9766"/>
          </a:xfrm>
        </p:spPr>
        <p:txBody>
          <a:bodyPr>
            <a:normAutofit fontScale="90000"/>
          </a:bodyPr>
          <a:lstStyle/>
          <a:p>
            <a:r>
              <a:rPr lang="en-US" dirty="0"/>
              <a:t>Illustrations</a:t>
            </a:r>
            <a:br>
              <a:rPr lang="en-US" dirty="0"/>
            </a:br>
            <a:r>
              <a:rPr lang="en-US" dirty="0"/>
              <a:t>(offline compromised Alt 1 and Alt2)</a:t>
            </a:r>
          </a:p>
        </p:txBody>
      </p:sp>
    </p:spTree>
    <p:extLst>
      <p:ext uri="{BB962C8B-B14F-4D97-AF65-F5344CB8AC3E}">
        <p14:creationId xmlns:p14="http://schemas.microsoft.com/office/powerpoint/2010/main" val="3500582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A4D90-8285-4C08-A48D-09E3BC6BF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  <a:br>
              <a:rPr lang="en-US" dirty="0"/>
            </a:br>
            <a:r>
              <a:rPr lang="en-US" sz="3600" dirty="0"/>
              <a:t>(offline compromised Alt 1 and Alt2 – Tuesday night)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574636-E79E-44D5-B6CD-1D5E93051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75964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When AN PUCCH resource partially overlap with an SR PUCCH resource or a CSI PUCCH resource, respectively, in a slot,</a:t>
            </a:r>
          </a:p>
          <a:p>
            <a:pPr lvl="1"/>
            <a:r>
              <a:rPr lang="en-US" sz="2600" dirty="0"/>
              <a:t>If the first symbol of the earlier PUCCH, starts no earlier than symbol T1  and no earlier than T2, the UE transmits HARQ-ACK and SR or CSI respectively, using the same UCI multiplexing rule for the HARQ-ACK and SR or CSI, respectively, with same starting symbols.</a:t>
            </a:r>
          </a:p>
          <a:p>
            <a:pPr lvl="1"/>
            <a:r>
              <a:rPr lang="en-US" sz="2600" dirty="0"/>
              <a:t>Otherwise, it is considered as an error case.</a:t>
            </a:r>
          </a:p>
          <a:p>
            <a:pPr lvl="1"/>
            <a:r>
              <a:rPr lang="en-US" dirty="0"/>
              <a:t>T1=N1+x and T2=N2+y where x and y are non-negative integer values.</a:t>
            </a:r>
          </a:p>
          <a:p>
            <a:pPr lvl="1"/>
            <a:r>
              <a:rPr lang="en-US" dirty="0"/>
              <a:t>FFS on values of x and y</a:t>
            </a:r>
          </a:p>
          <a:p>
            <a:pPr lvl="1"/>
            <a:r>
              <a:rPr lang="en-US" dirty="0"/>
              <a:t>FFS multiplexing rule when AN PUCCH resource with F1 overlaps with SR PUCCH resource with F0.</a:t>
            </a:r>
          </a:p>
          <a:p>
            <a:pPr lvl="1"/>
            <a:r>
              <a:rPr lang="en-US" dirty="0"/>
              <a:t>Note: The following multiplexing rules are specified for overlapped AN and SR PUCCH resources with the same starting symbols.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AB07F9C-4927-44DF-A47A-709108CBF7E6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5014595"/>
          <a:ext cx="8128000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3819224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85886973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99996863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634383754"/>
                    </a:ext>
                  </a:extLst>
                </a:gridCol>
              </a:tblGrid>
              <a:tr h="31051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 PF0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 PF1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 PF2/3/4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00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SR PF0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Not. Spec.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2350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SR PF1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3571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CSI PF2/3/4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0948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45682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BC0FE-72AA-4FCE-A5DA-F640C0830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081A81-8280-4D62-85B4-B375AC9F9B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CSI PUCCH resource partially overlap with an SR PUCCH resource, in a slot,</a:t>
            </a:r>
          </a:p>
          <a:p>
            <a:pPr lvl="1"/>
            <a:r>
              <a:rPr lang="en-US" sz="2600" dirty="0"/>
              <a:t>the UE transmits CSI and SR using the same UCI multiplexing rule for the CSI and SR, with same starting symbols.</a:t>
            </a:r>
          </a:p>
          <a:p>
            <a:pPr lvl="1"/>
            <a:r>
              <a:rPr lang="en-US" sz="2800" dirty="0"/>
              <a:t>Note: The following multiplexing rules are specified for overlapped AN and SR PUCCH resources with the same starting symbols.</a:t>
            </a:r>
          </a:p>
          <a:p>
            <a:pPr lvl="1"/>
            <a:endParaRPr lang="en-US" sz="2600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99643C1-FEFB-44E6-93DD-4BBBC1F504F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687320" y="4549934"/>
          <a:ext cx="6096000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3819224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85886973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999968630"/>
                    </a:ext>
                  </a:extLst>
                </a:gridCol>
              </a:tblGrid>
              <a:tr h="16652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SR PF0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SR PF1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00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CSI PF2/3/4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0948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9874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80400-3610-45D0-A2F2-33F4C354E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5F815-92FB-4883-9EB2-8A40A38BF3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Note: The following multiplexing rules are specified for overlapped AN and SR PUCCH resources with the same starting symbols.</a:t>
            </a: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C939F2-C07D-4B6F-8A62-1F8D56FED0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278090"/>
              </p:ext>
            </p:extLst>
          </p:nvPr>
        </p:nvGraphicFramePr>
        <p:xfrm>
          <a:off x="1912731" y="3079778"/>
          <a:ext cx="8128000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3819224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85886973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99996863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634383754"/>
                    </a:ext>
                  </a:extLst>
                </a:gridCol>
              </a:tblGrid>
              <a:tr h="31051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 PF0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 PF1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 PF2/3/4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00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SR PF0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Not. Spec.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2350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SR PF1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3571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CSI PF2/3/4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0948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1194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CC028-2412-4F1E-803E-73F0B7E30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57D303-3CEA-4191-8CE9-F9F8C2B0A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highlight>
                  <a:srgbClr val="00FF00"/>
                </a:highlight>
              </a:rPr>
              <a:t>Agreement (RAN1#91):</a:t>
            </a:r>
            <a:endParaRPr lang="sv-SE" dirty="0">
              <a:highlight>
                <a:srgbClr val="00FF00"/>
              </a:highlight>
            </a:endParaRPr>
          </a:p>
          <a:p>
            <a:pPr lvl="0"/>
            <a:r>
              <a:rPr lang="en-US" dirty="0"/>
              <a:t>When AN/SR and CSI PUCCH resources have the same starting symbols, one PUCCH resource is used for transmission of AN/SR and CSI.</a:t>
            </a:r>
            <a:endParaRPr lang="sv-SE" dirty="0"/>
          </a:p>
          <a:p>
            <a:pPr lvl="2"/>
            <a:r>
              <a:rPr lang="en-US" dirty="0"/>
              <a:t>If the UE is configured with more than one PUCCH resource sets, the PUCCH resource set is determined based on the total number of AN/SR and CSI. The PUCCH resource is determined based on ARI.</a:t>
            </a:r>
            <a:endParaRPr lang="sv-SE" dirty="0"/>
          </a:p>
          <a:p>
            <a:pPr lvl="3"/>
            <a:r>
              <a:rPr lang="en-US" dirty="0"/>
              <a:t>FFS on UE assumption on the CSI part 2 is present</a:t>
            </a:r>
            <a:endParaRPr lang="sv-SE" dirty="0"/>
          </a:p>
          <a:p>
            <a:pPr lvl="3"/>
            <a:r>
              <a:rPr lang="en-US" dirty="0">
                <a:highlight>
                  <a:srgbClr val="FFFF00"/>
                </a:highlight>
              </a:rPr>
              <a:t>FFS if/how to multiplex CSI and AN/SR in case PUCCH format indicated by ARI for AN/SR and CSI is different from the configured PUCCH format for CSI.</a:t>
            </a:r>
            <a:endParaRPr lang="sv-SE" dirty="0">
              <a:highlight>
                <a:srgbClr val="FFFF00"/>
              </a:highlight>
            </a:endParaRPr>
          </a:p>
          <a:p>
            <a:pPr lvl="2"/>
            <a:r>
              <a:rPr lang="en-US" dirty="0"/>
              <a:t>If the UE is configured with only one PUCCH resource set,</a:t>
            </a:r>
            <a:endParaRPr lang="sv-SE" dirty="0"/>
          </a:p>
          <a:p>
            <a:pPr lvl="3"/>
            <a:r>
              <a:rPr lang="en-US" dirty="0">
                <a:highlight>
                  <a:srgbClr val="FFFF00"/>
                </a:highlight>
              </a:rPr>
              <a:t>FSS how to determine the PUCCH resource for transmission of UCI</a:t>
            </a:r>
            <a:endParaRPr lang="sv-SE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527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D9053-3E25-47CD-92A3-238A10863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7260E-A8E2-4D1F-B676-234B7B7BE0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Note: The following multiplexing rules are specified for overlapped AN/SR and CSI PUCCH resources with the same starting symbols.</a:t>
            </a:r>
          </a:p>
          <a:p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8D3AE86-FFC1-4A0D-BFC6-A0CC7D0FF6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6478522"/>
              </p:ext>
            </p:extLst>
          </p:nvPr>
        </p:nvGraphicFramePr>
        <p:xfrm>
          <a:off x="1116496" y="3087757"/>
          <a:ext cx="9763539" cy="2475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4774">
                  <a:extLst>
                    <a:ext uri="{9D8B030D-6E8A-4147-A177-3AD203B41FA5}">
                      <a16:colId xmlns:a16="http://schemas.microsoft.com/office/drawing/2014/main" val="1133766295"/>
                    </a:ext>
                  </a:extLst>
                </a:gridCol>
                <a:gridCol w="2934252">
                  <a:extLst>
                    <a:ext uri="{9D8B030D-6E8A-4147-A177-3AD203B41FA5}">
                      <a16:colId xmlns:a16="http://schemas.microsoft.com/office/drawing/2014/main" val="3325499922"/>
                    </a:ext>
                  </a:extLst>
                </a:gridCol>
                <a:gridCol w="3254513">
                  <a:extLst>
                    <a:ext uri="{9D8B030D-6E8A-4147-A177-3AD203B41FA5}">
                      <a16:colId xmlns:a16="http://schemas.microsoft.com/office/drawing/2014/main" val="1178381095"/>
                    </a:ext>
                  </a:extLst>
                </a:gridCol>
              </a:tblGrid>
              <a:tr h="87837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AN/SR +CSI PUCCH resource PF2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AN/SR +CSI PUCCH resource PF3/PF4</a:t>
                      </a:r>
                    </a:p>
                    <a:p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8698645"/>
                  </a:ext>
                </a:extLst>
              </a:tr>
              <a:tr h="646340">
                <a:tc>
                  <a:txBody>
                    <a:bodyPr/>
                    <a:lstStyle/>
                    <a:p>
                      <a:r>
                        <a:rPr lang="en-US" sz="1800" dirty="0"/>
                        <a:t>CSI1, CSI2</a:t>
                      </a:r>
                    </a:p>
                    <a:p>
                      <a:r>
                        <a:rPr lang="en-US" sz="1800" dirty="0"/>
                        <a:t>CSI is configured with F3/F4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FFS1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Covered in spec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0298060"/>
                  </a:ext>
                </a:extLst>
              </a:tr>
              <a:tr h="847424">
                <a:tc>
                  <a:txBody>
                    <a:bodyPr/>
                    <a:lstStyle/>
                    <a:p>
                      <a:r>
                        <a:rPr lang="en-US" sz="1800" dirty="0"/>
                        <a:t>CSI (only one part)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CSI is configured with F2</a:t>
                      </a:r>
                    </a:p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Covered in spec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FFS2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2452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8946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4ABA5-963C-44FB-9D57-2D22E9663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00FFFF"/>
                </a:highlight>
              </a:rPr>
              <a:t>Proposal 1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4E9599-540B-4085-BBAB-E5358296A7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HARQ-ACK PUCCH resource with F1 overlaps with SR PUCCH resource with F0 with the same starting symbol in a slot,</a:t>
            </a:r>
          </a:p>
          <a:p>
            <a:pPr lvl="1"/>
            <a:r>
              <a:rPr lang="en-US" dirty="0"/>
              <a:t>Alt 1: The UE transmits only HARQ-ACK in the HARQ-ACK PUCCH resource ( </a:t>
            </a:r>
            <a:r>
              <a:rPr lang="en-US" dirty="0" err="1"/>
              <a:t>i.e</a:t>
            </a:r>
            <a:r>
              <a:rPr lang="en-US" dirty="0"/>
              <a:t> the UE does not transmit SR if it is positive). </a:t>
            </a:r>
          </a:p>
          <a:p>
            <a:pPr lvl="2"/>
            <a:r>
              <a:rPr lang="en-US" dirty="0"/>
              <a:t>Intel, E//, QC, LG, Lenovo, CATT, Samsung, DCM, Nokia</a:t>
            </a:r>
          </a:p>
          <a:p>
            <a:pPr lvl="1"/>
            <a:r>
              <a:rPr lang="en-US" dirty="0"/>
              <a:t>Alt 2: If SR is positive, the UE transmits SR and doesn’t transmit HARQ-ACK. Otherwise, the UE transmits HARQ-ACK in the HARQ-ACK PUCCH resource.</a:t>
            </a:r>
          </a:p>
          <a:p>
            <a:pPr lvl="2"/>
            <a:r>
              <a:rPr lang="en-US" dirty="0"/>
              <a:t>Vivo, OPPO, ZTE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129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FB7CB-A03C-4840-836C-029327359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00FFFF"/>
                </a:highlight>
              </a:rPr>
              <a:t>Proposal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99F776-3344-4300-A72E-2D0E3B3F38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When AN/SR and configured CSI PUCCH resources based on PF3 or 4 have the same starting symbols in a slot, when the UE determines the PUCCH resource set is based on the total number of AN/SR and CSI and the PUCCH resource based on ARI, if the PUCCH resource based on ARI for transmitting HARQ-ACK/SR and CSI is determined to PF2, select from one of the following alternatives:</a:t>
            </a:r>
            <a:endParaRPr lang="sv-SE" dirty="0"/>
          </a:p>
          <a:p>
            <a:pPr lvl="1"/>
            <a:r>
              <a:rPr lang="en-US" b="1" dirty="0"/>
              <a:t>Alt. 1:</a:t>
            </a:r>
            <a:r>
              <a:rPr lang="en-US" dirty="0"/>
              <a:t> This is an error case. UE is not expected to transmit AN/SR and CSI using the PUCCH format 2.</a:t>
            </a:r>
            <a:endParaRPr lang="sv-SE" dirty="0"/>
          </a:p>
          <a:p>
            <a:pPr lvl="2"/>
            <a:r>
              <a:rPr lang="en-US" b="1" dirty="0"/>
              <a:t>Supportive companies: </a:t>
            </a:r>
            <a:r>
              <a:rPr lang="en-US" dirty="0"/>
              <a:t>MTK, Samsung, Intel, QC, E//, DCM</a:t>
            </a:r>
            <a:endParaRPr lang="sv-SE" dirty="0"/>
          </a:p>
          <a:p>
            <a:pPr lvl="1"/>
            <a:r>
              <a:rPr lang="en-US" b="1" dirty="0"/>
              <a:t>Alt. 2:</a:t>
            </a:r>
            <a:r>
              <a:rPr lang="en-US" dirty="0"/>
              <a:t> Drop CSI part 2 (if present). Transmit jointly encoded AN/SR and CSI part 1 on the determined PUCCH format 2 resource indicated by ARI using the mapping rules for PF2.</a:t>
            </a:r>
            <a:endParaRPr lang="sv-SE" dirty="0"/>
          </a:p>
          <a:p>
            <a:pPr lvl="2"/>
            <a:r>
              <a:rPr lang="en-US" b="1" dirty="0"/>
              <a:t>Supportive companies: </a:t>
            </a:r>
            <a:r>
              <a:rPr lang="en-US" dirty="0"/>
              <a:t> CATT,  Nokia , OPPO, Lenovo, Vivo, MTK</a:t>
            </a:r>
            <a:endParaRPr lang="sv-SE" dirty="0"/>
          </a:p>
          <a:p>
            <a:pPr lvl="1"/>
            <a:r>
              <a:rPr lang="en-US" b="1" dirty="0"/>
              <a:t>Alt.3:</a:t>
            </a:r>
            <a:r>
              <a:rPr lang="en-US" dirty="0"/>
              <a:t> Transmit jointly encoded AN/SR and CSI part 1 and separately encoded CSI part 1 on the determined PUCCH format 2 resource indicated by ARI using the mapping rules for PF2.</a:t>
            </a:r>
          </a:p>
          <a:p>
            <a:pPr lvl="2"/>
            <a:r>
              <a:rPr lang="en-US" dirty="0"/>
              <a:t>The total coded bits are formed by concatenation of jointly encoded AN/SR and CSI part 1 and separately encoded CSI part 2 for mapping on PUCCH resources.</a:t>
            </a:r>
            <a:endParaRPr lang="sv-SE" dirty="0"/>
          </a:p>
          <a:p>
            <a:pPr lvl="2"/>
            <a:r>
              <a:rPr lang="en-US" b="1" dirty="0"/>
              <a:t>Supportive companies: LG</a:t>
            </a:r>
            <a:endParaRPr lang="sv-SE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460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3817B-E2D5-434C-90DF-2DF7BC23F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00FF00"/>
                </a:highlight>
              </a:rPr>
              <a:t>Proposal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F3EB0-F12F-4822-A2AE-80A3E1D71C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 When AN/SR and CSI PUCCH resources have the same starting symbols in a slot, for a wideband semi-persistent/periodic CSI reporting based on a PUCCH format 2, if the PUCCH resource based on ARI for transmitting HARQ-ACK/SR and CSI is based on format 3:</a:t>
            </a:r>
            <a:endParaRPr lang="sv-SE" dirty="0"/>
          </a:p>
          <a:p>
            <a:pPr lvl="1"/>
            <a:r>
              <a:rPr lang="en-US" dirty="0"/>
              <a:t>CSI (only CSI part 1) is jointly encoded with HARQ-ACK/SR, following the existing procedure of encoding and mapping on resources for PUCCH format 3 or 4 to transmit the UCI.</a:t>
            </a:r>
            <a:endParaRPr lang="sv-SE" dirty="0"/>
          </a:p>
          <a:p>
            <a:pPr lvl="2"/>
            <a:r>
              <a:rPr lang="en-US" b="1" dirty="0"/>
              <a:t>Supportive companies: </a:t>
            </a:r>
            <a:r>
              <a:rPr lang="en-US" dirty="0"/>
              <a:t> E//, Nokia, MTK , Intel, LG, OPPO, Vivo, HW, DCM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08341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811AB-7DDF-496F-842E-862F4136C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00FFFF"/>
                </a:highlight>
              </a:rPr>
              <a:t>Proposal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83783-7AFE-468E-A244-D11B1F5BE1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When AN/SR and CSI PUCCH resources have the same starting symbols in a slot, if the UE is configured with only one PUCCH resource set, select from one of the following alternatives:</a:t>
            </a:r>
            <a:endParaRPr lang="sv-SE" dirty="0"/>
          </a:p>
          <a:p>
            <a:pPr lvl="1"/>
            <a:r>
              <a:rPr lang="en-US" b="1" dirty="0"/>
              <a:t>Alt 1:</a:t>
            </a:r>
            <a:r>
              <a:rPr lang="en-US" dirty="0"/>
              <a:t> This is a mis-configuration. The UE is not expected to transmit the corresponding HARQ-ACK/SR and the CSI report in a PUCCH resource in that slot.</a:t>
            </a:r>
            <a:endParaRPr lang="sv-SE" dirty="0"/>
          </a:p>
          <a:p>
            <a:pPr lvl="2"/>
            <a:r>
              <a:rPr lang="en-US" b="1" dirty="0"/>
              <a:t>Supportive companies: </a:t>
            </a:r>
            <a:r>
              <a:rPr lang="en-US" dirty="0"/>
              <a:t> E//, Intel, OPPO, QC, HW, Samsung, DCM</a:t>
            </a:r>
            <a:endParaRPr lang="sv-SE" dirty="0"/>
          </a:p>
          <a:p>
            <a:pPr lvl="1"/>
            <a:r>
              <a:rPr lang="en-US" b="1" dirty="0"/>
              <a:t>Alt 2:</a:t>
            </a:r>
            <a:r>
              <a:rPr lang="en-US" dirty="0"/>
              <a:t> HARQ-ACK/SR and CSI are transmitted together by PUCCH resource for CSI</a:t>
            </a:r>
            <a:endParaRPr lang="sv-SE" dirty="0"/>
          </a:p>
          <a:p>
            <a:pPr lvl="2"/>
            <a:r>
              <a:rPr lang="en-US" b="1" dirty="0"/>
              <a:t>Supportive companies: </a:t>
            </a:r>
            <a:r>
              <a:rPr lang="en-US" dirty="0"/>
              <a:t> Nokia, MTK, Lenovo, Motorola, CATT, ZTE</a:t>
            </a:r>
            <a:endParaRPr lang="sv-SE" dirty="0"/>
          </a:p>
          <a:p>
            <a:pPr lvl="1"/>
            <a:r>
              <a:rPr lang="en-US" b="1" dirty="0"/>
              <a:t>Alt 3:</a:t>
            </a:r>
            <a:r>
              <a:rPr lang="en-US" dirty="0"/>
              <a:t> HARQ-ACK/SR is transmitted on the HARQ-ACK/SR PUCCH resource and CSI reporting is dropped in that slot.</a:t>
            </a:r>
            <a:endParaRPr lang="sv-SE" dirty="0"/>
          </a:p>
          <a:p>
            <a:pPr lvl="2"/>
            <a:r>
              <a:rPr lang="en-US" b="1" dirty="0"/>
              <a:t>Supportive companies: </a:t>
            </a:r>
            <a:r>
              <a:rPr lang="en-US" dirty="0"/>
              <a:t>LG, Vivo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107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966DB-7C20-4370-800C-D6BFC6263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0965" y="2671004"/>
            <a:ext cx="10515600" cy="1325563"/>
          </a:xfrm>
        </p:spPr>
        <p:txBody>
          <a:bodyPr/>
          <a:lstStyle/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1592842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</TotalTime>
  <Words>1257</Words>
  <Application>Microsoft Office PowerPoint</Application>
  <PresentationFormat>Widescreen</PresentationFormat>
  <Paragraphs>141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Multiplexing rules for PUCCH resources with the same starting symbols</vt:lpstr>
      <vt:lpstr>Background</vt:lpstr>
      <vt:lpstr>Background</vt:lpstr>
      <vt:lpstr>Background</vt:lpstr>
      <vt:lpstr>Proposal 1 </vt:lpstr>
      <vt:lpstr>Proposal 2</vt:lpstr>
      <vt:lpstr>Proposal 3</vt:lpstr>
      <vt:lpstr>Proposal 4</vt:lpstr>
      <vt:lpstr>Appendix</vt:lpstr>
      <vt:lpstr>Background</vt:lpstr>
      <vt:lpstr>Illustrations (offline compromised Alt 1 and Alt2)</vt:lpstr>
      <vt:lpstr>Proposal  (offline compromised Alt 1 and Alt2 – Tuesday night)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Partially overlapped PUCCH resources</dc:title>
  <dc:creator>Sorour Falahati</dc:creator>
  <cp:lastModifiedBy>Sorour Falahati</cp:lastModifiedBy>
  <cp:revision>233</cp:revision>
  <dcterms:created xsi:type="dcterms:W3CDTF">2018-04-17T09:35:33Z</dcterms:created>
  <dcterms:modified xsi:type="dcterms:W3CDTF">2018-04-20T00:19:44Z</dcterms:modified>
</cp:coreProperties>
</file>