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B82B5-3430-41E8-AAA7-D043081D21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B6A35-470D-4128-AC6B-5B8C7B07A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5DD4D-D855-487C-97F1-21E6126A2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21F38-7426-46A6-B72E-745C733B8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E9576-E67F-4FE9-B9DD-05D67AF5A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7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3C74-E8E2-4E8D-BF86-DF22FDA8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73B3A3-FE33-4E78-AC6B-50EE4C2FE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1F184-EE29-42DA-BAFF-75D732A8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6C324-F3B7-4F13-A7F1-3F26AE313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FB8DF-608F-4801-8C1A-8FC9E48B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57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DBF47-B246-4B24-B571-B6D73CD061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ED6605-AD49-4CDB-895F-E1FA045A91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85F64-9524-44D4-BAF2-D458324AB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6E29F-9EAC-4322-857B-230AADD93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160F-C206-4973-B217-B8CB1E37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FB2FF-D150-408F-AA85-C5751349D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E80EE-8849-4E06-B0A1-3F1AA54A0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89060-ECF5-4A4A-822F-BAB4CA816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92A0-24E7-41B9-AE72-F07364DC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4B6EB-1DC4-4E90-BC2E-3DD5C7790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3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0DAE7-998C-43F8-BCB6-B0B547035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A91C1-7F7F-4855-BD0B-FE48855E3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8B739-510A-4846-A22D-36AB24B4A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B8462-533F-42DC-B4C6-0E496DC17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23E87-CDE7-4224-8CA8-F51CFFD62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5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19228-9129-4864-8001-81F97EE7A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AB7EB-2F76-4E52-A08C-266C3668E4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33CCB-A8C1-483C-A1EF-0C156F107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E9FD6-F7CC-4BD4-9091-E067D6A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D75186-3AC2-435C-AA88-5DA7C3CA4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058254-60F2-4D93-99D8-0E59DB7C9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59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22248-AAF3-48EA-95A0-33EE93B3D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66627-D59F-4A74-A43F-903112780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2F5C70-B7A6-4A78-82D4-303752815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00364-26BB-4B02-8EFE-D472EA9B5C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47C3D0-D09D-43C0-803D-C649CB0B6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B4F61A-1078-40EA-9593-293EF1482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FB3F4-9B9D-4E34-AF52-5CF496C2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428139-21FE-40DA-84EC-91B53B5D1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9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A5706-EED7-456C-87AA-5D86A6CEE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C753F-114C-4F85-86CA-634CED3A9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32190-B8C7-4CFA-BB60-59FE3D5C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37979F-96D5-4757-B6BF-2E5D51EB5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0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5EE79E-57A6-40ED-9BA1-DCF4FA47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561E81-8B00-4898-B1A7-70F5DC7B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6B9F-4C0E-4B9F-AF51-BA9E474F4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41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666E6-4377-42AC-B3E8-AEE0B11A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F6ABA-4527-4199-B2C5-1C5E2265E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3059-AE4E-4C3E-BCF8-14987F6A4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A24A4F-08F6-42A2-9981-8CC08B028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FBC548-9CAC-48DF-98EF-30974D7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8541C-58B7-453E-960A-E50643A7D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8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8C8A4-38F6-4236-969D-ABAADE827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E7E83-803D-4E1D-A45F-AA66CE767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A7D5DB-98D5-4380-ACC5-4C06F68B55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277BD-D2EB-4B09-A97D-FA546C9C4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79832-C042-4297-811F-1BA456B8D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CF1C6-8F38-467D-9F24-E7EF0E094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01912-536E-45AD-9F3C-602B515EC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5CBFE-042C-4766-ADD2-D3BAA6D11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035F9-E0FD-4B08-9960-F9474E8C7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DBF27-4885-4F93-A5C1-EE5F987A918F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435C6-F058-4020-89E0-7553A238F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E647C-FDB2-4DD6-97C7-3AFEE2E70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04907-7B6B-4B43-9738-3A891EDE2D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A4C2-A937-404B-932F-E2930A49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39683"/>
            <a:ext cx="9144000" cy="2387600"/>
          </a:xfrm>
        </p:spPr>
        <p:txBody>
          <a:bodyPr/>
          <a:lstStyle/>
          <a:p>
            <a:r>
              <a:rPr lang="en-US" dirty="0"/>
              <a:t>Partially overlapped PUCCH resources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2B502-47E8-4F8E-BFC2-F31BF0B24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19358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347FF-E0E6-4330-BB55-35C2ECF6F115}"/>
              </a:ext>
            </a:extLst>
          </p:cNvPr>
          <p:cNvSpPr txBox="1"/>
          <p:nvPr/>
        </p:nvSpPr>
        <p:spPr>
          <a:xfrm>
            <a:off x="972353" y="656148"/>
            <a:ext cx="5724644" cy="1740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Meeting #92			</a:t>
            </a:r>
            <a:endParaRPr lang="sv-SE" dirty="0"/>
          </a:p>
          <a:p>
            <a:r>
              <a:rPr lang="en-US" b="1" dirty="0"/>
              <a:t>Sanya, China, April 16</a:t>
            </a:r>
            <a:r>
              <a:rPr lang="en-US" b="1" baseline="30000" dirty="0"/>
              <a:t>th</a:t>
            </a:r>
            <a:r>
              <a:rPr lang="en-US" b="1" dirty="0"/>
              <a:t> – 20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sv-SE" b="1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7.1.3.2.1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 Ericsson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 Discussion and Decision</a:t>
            </a:r>
            <a:endParaRPr lang="sv-SE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F39DC-9339-4D37-92BE-7EFEDE41D661}"/>
              </a:ext>
            </a:extLst>
          </p:cNvPr>
          <p:cNvSpPr txBox="1"/>
          <p:nvPr/>
        </p:nvSpPr>
        <p:spPr>
          <a:xfrm>
            <a:off x="9703558" y="65614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R1-1805636</a:t>
            </a:r>
          </a:p>
        </p:txBody>
      </p:sp>
    </p:spTree>
    <p:extLst>
      <p:ext uri="{BB962C8B-B14F-4D97-AF65-F5344CB8AC3E}">
        <p14:creationId xmlns:p14="http://schemas.microsoft.com/office/powerpoint/2010/main" val="4090077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901F5-4D4A-49D1-9996-994BF0EA0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D89BD-DE68-4F04-B2A3-B41064C13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The multiplexing of overlapping SR and AN PUCCH resources with the same starting points is agreed. </a:t>
            </a:r>
          </a:p>
          <a:p>
            <a:pPr lvl="0"/>
            <a:r>
              <a:rPr lang="en-GB" dirty="0"/>
              <a:t>However, when the starting points of PUCCH resources are different, solutions are summarized as below [R1-1805560].</a:t>
            </a:r>
          </a:p>
          <a:p>
            <a:pPr lvl="1"/>
            <a:r>
              <a:rPr lang="en-GB" dirty="0"/>
              <a:t>Alt 1: Multiplex total UCI on one PUCCH resource (Conditioned to ensure enough processing time).</a:t>
            </a:r>
            <a:endParaRPr lang="sv-SE" dirty="0"/>
          </a:p>
          <a:p>
            <a:pPr lvl="2"/>
            <a:r>
              <a:rPr lang="en-US" dirty="0"/>
              <a:t>Nokia, MTK, LG, HW, Samsung, Ericsson</a:t>
            </a:r>
            <a:endParaRPr lang="sv-SE" dirty="0"/>
          </a:p>
          <a:p>
            <a:pPr lvl="1"/>
            <a:r>
              <a:rPr lang="en-GB" dirty="0"/>
              <a:t>Alt 2: Multiplex total UCI on one PUCCH resource if AN starts earlier than SR. Otherwise transmit the earliest transmission (due to UE implantations and processing time).</a:t>
            </a:r>
            <a:endParaRPr lang="sv-SE" dirty="0"/>
          </a:p>
          <a:p>
            <a:pPr lvl="2"/>
            <a:r>
              <a:rPr lang="en-GB" dirty="0"/>
              <a:t>Intel, QC, Ericsson, Panasonic</a:t>
            </a:r>
            <a:endParaRPr lang="sv-SE" dirty="0"/>
          </a:p>
          <a:p>
            <a:pPr lvl="1"/>
            <a:r>
              <a:rPr lang="en-GB" dirty="0"/>
              <a:t>Alt 3: One or more PUCCH transmissions based on Mux, dropping or puncturing methods (due to low latency applications)</a:t>
            </a:r>
            <a:endParaRPr lang="sv-SE" dirty="0"/>
          </a:p>
          <a:p>
            <a:pPr lvl="2"/>
            <a:r>
              <a:rPr lang="en-GB" dirty="0"/>
              <a:t>OPPO, Vivo, CATT, ZTE, Lenovo, Motorola, III</a:t>
            </a:r>
            <a:endParaRPr lang="sv-SE" dirty="0"/>
          </a:p>
          <a:p>
            <a:r>
              <a:rPr lang="en-US" dirty="0"/>
              <a:t>During the offline discussion, we discussed how to compromise Alt 1 and Alt 2 solutions in case of AN PUCCH resource overlapping with SR or CSI PUCCH resource.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39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F6456AE-760F-482B-94C3-13FD60219B54}"/>
              </a:ext>
            </a:extLst>
          </p:cNvPr>
          <p:cNvCxnSpPr/>
          <p:nvPr/>
        </p:nvCxnSpPr>
        <p:spPr>
          <a:xfrm>
            <a:off x="6412253" y="1141491"/>
            <a:ext cx="0" cy="189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C0E4DF74-9A3F-4D95-AF53-D8A400895ABE}"/>
              </a:ext>
            </a:extLst>
          </p:cNvPr>
          <p:cNvGrpSpPr/>
          <p:nvPr/>
        </p:nvGrpSpPr>
        <p:grpSpPr>
          <a:xfrm>
            <a:off x="1264921" y="1402080"/>
            <a:ext cx="10349203" cy="5201912"/>
            <a:chOff x="1295400" y="162386"/>
            <a:chExt cx="10319849" cy="639231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8A6119B-C8E0-4EAF-BA92-FF136329EBDF}"/>
                </a:ext>
              </a:extLst>
            </p:cNvPr>
            <p:cNvSpPr/>
            <p:nvPr/>
          </p:nvSpPr>
          <p:spPr>
            <a:xfrm>
              <a:off x="7094822" y="2474259"/>
              <a:ext cx="1824323" cy="49754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SR or P_CSI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F4DC402-E24B-4DE8-BC8B-1D3EA28E9E5C}"/>
                </a:ext>
              </a:extLst>
            </p:cNvPr>
            <p:cNvSpPr/>
            <p:nvPr/>
          </p:nvSpPr>
          <p:spPr>
            <a:xfrm>
              <a:off x="7496282" y="3200400"/>
              <a:ext cx="1949823" cy="5109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/>
                <a:t>AN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6576132-A0BE-4DF0-A735-0BBBF106C753}"/>
                </a:ext>
              </a:extLst>
            </p:cNvPr>
            <p:cNvSpPr/>
            <p:nvPr/>
          </p:nvSpPr>
          <p:spPr>
            <a:xfrm>
              <a:off x="2572505" y="3200399"/>
              <a:ext cx="1021444" cy="5244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PDSCH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7DAEBA9-5C78-40C9-8263-59EE7ECFDC47}"/>
                </a:ext>
              </a:extLst>
            </p:cNvPr>
            <p:cNvCxnSpPr>
              <a:cxnSpLocks/>
            </p:cNvCxnSpPr>
            <p:nvPr/>
          </p:nvCxnSpPr>
          <p:spPr>
            <a:xfrm>
              <a:off x="1295400" y="3711388"/>
              <a:ext cx="89512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72820D6-F48A-4230-9682-806BB1BE56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1159" y="2365931"/>
              <a:ext cx="13663" cy="1769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FF6DA23-E3F5-44DB-BBC6-DB27B802D6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3471" y="4155141"/>
              <a:ext cx="3517688" cy="2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A870D61-4EC5-4568-BBFD-44F81B4B9F01}"/>
                </a:ext>
              </a:extLst>
            </p:cNvPr>
            <p:cNvSpPr txBox="1"/>
            <p:nvPr/>
          </p:nvSpPr>
          <p:spPr>
            <a:xfrm>
              <a:off x="4694221" y="3738746"/>
              <a:ext cx="1288675" cy="56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T1=N1+y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5F81F6C-037C-43E7-BBA6-C55DFB373446}"/>
                </a:ext>
              </a:extLst>
            </p:cNvPr>
            <p:cNvSpPr/>
            <p:nvPr/>
          </p:nvSpPr>
          <p:spPr>
            <a:xfrm>
              <a:off x="7819986" y="4514093"/>
              <a:ext cx="1776845" cy="49754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SR or P_CSI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2920B55-3FDF-4225-B7D1-8F1F9C7E5B0E}"/>
                </a:ext>
              </a:extLst>
            </p:cNvPr>
            <p:cNvSpPr/>
            <p:nvPr/>
          </p:nvSpPr>
          <p:spPr>
            <a:xfrm>
              <a:off x="7254668" y="5256547"/>
              <a:ext cx="1949823" cy="5109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/>
                <a:t>AN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1818BB2-F389-4135-99AD-D295EA801B81}"/>
                </a:ext>
              </a:extLst>
            </p:cNvPr>
            <p:cNvSpPr/>
            <p:nvPr/>
          </p:nvSpPr>
          <p:spPr>
            <a:xfrm>
              <a:off x="2555076" y="5240932"/>
              <a:ext cx="1013012" cy="54004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PDSCH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01F4EEC-4940-496D-8F22-31D362FB990C}"/>
                </a:ext>
              </a:extLst>
            </p:cNvPr>
            <p:cNvSpPr/>
            <p:nvPr/>
          </p:nvSpPr>
          <p:spPr>
            <a:xfrm>
              <a:off x="2227136" y="5243099"/>
              <a:ext cx="351752" cy="538346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600" dirty="0"/>
                <a:t>DCI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6E7D2C9-0600-4A4A-9E98-8378F0826A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5400" y="5782775"/>
              <a:ext cx="890878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0C49B7C-64D4-4EB2-AB61-55BEA8317961}"/>
                </a:ext>
              </a:extLst>
            </p:cNvPr>
            <p:cNvCxnSpPr/>
            <p:nvPr/>
          </p:nvCxnSpPr>
          <p:spPr>
            <a:xfrm>
              <a:off x="2577629" y="4468641"/>
              <a:ext cx="0" cy="18960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B38B703E-22F7-4546-8982-B7F3E19D9F7A}"/>
                </a:ext>
              </a:extLst>
            </p:cNvPr>
            <p:cNvCxnSpPr>
              <a:cxnSpLocks/>
            </p:cNvCxnSpPr>
            <p:nvPr/>
          </p:nvCxnSpPr>
          <p:spPr>
            <a:xfrm>
              <a:off x="3582384" y="6056503"/>
              <a:ext cx="3672284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277FE9F-A8D6-49CB-BA14-B7F75C9BE893}"/>
                </a:ext>
              </a:extLst>
            </p:cNvPr>
            <p:cNvSpPr txBox="1"/>
            <p:nvPr/>
          </p:nvSpPr>
          <p:spPr>
            <a:xfrm>
              <a:off x="4744690" y="5987387"/>
              <a:ext cx="1612237" cy="56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T1=N1+y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4198DE7-BCBC-4484-8DD5-2AB17CE9606D}"/>
                </a:ext>
              </a:extLst>
            </p:cNvPr>
            <p:cNvSpPr/>
            <p:nvPr/>
          </p:nvSpPr>
          <p:spPr>
            <a:xfrm>
              <a:off x="6427090" y="231876"/>
              <a:ext cx="1712553" cy="497542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SR or P_CSI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FC5A979-34AB-483B-B87E-F9B36659F6EB}"/>
                </a:ext>
              </a:extLst>
            </p:cNvPr>
            <p:cNvSpPr/>
            <p:nvPr/>
          </p:nvSpPr>
          <p:spPr>
            <a:xfrm>
              <a:off x="6428854" y="924400"/>
              <a:ext cx="1949823" cy="5109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/>
                <a:t>AN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F221259-5601-4F43-B114-91262CCBAC18}"/>
                </a:ext>
              </a:extLst>
            </p:cNvPr>
            <p:cNvSpPr/>
            <p:nvPr/>
          </p:nvSpPr>
          <p:spPr>
            <a:xfrm>
              <a:off x="2600046" y="924400"/>
              <a:ext cx="1013012" cy="5109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PDSCH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42B9987-D243-4C21-87F8-E7A995450D74}"/>
                </a:ext>
              </a:extLst>
            </p:cNvPr>
            <p:cNvSpPr/>
            <p:nvPr/>
          </p:nvSpPr>
          <p:spPr>
            <a:xfrm>
              <a:off x="2196656" y="924400"/>
              <a:ext cx="404961" cy="510988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600" dirty="0"/>
                <a:t>DCI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498B0A2-6565-4E28-BF89-07CB63BB37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06880" y="1435388"/>
              <a:ext cx="806983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42F8A4B-CA39-4D15-8EFA-5DE77449744B}"/>
                </a:ext>
              </a:extLst>
            </p:cNvPr>
            <p:cNvCxnSpPr>
              <a:cxnSpLocks/>
            </p:cNvCxnSpPr>
            <p:nvPr/>
          </p:nvCxnSpPr>
          <p:spPr>
            <a:xfrm>
              <a:off x="3624387" y="1218906"/>
              <a:ext cx="0" cy="7755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F006A88A-C6E3-4B1E-96E7-1D89F9E4703F}"/>
                </a:ext>
              </a:extLst>
            </p:cNvPr>
            <p:cNvCxnSpPr>
              <a:cxnSpLocks/>
            </p:cNvCxnSpPr>
            <p:nvPr/>
          </p:nvCxnSpPr>
          <p:spPr>
            <a:xfrm>
              <a:off x="3593951" y="1879142"/>
              <a:ext cx="2803965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3261CC-2E4F-4A08-94A2-4A93F4777F25}"/>
                </a:ext>
              </a:extLst>
            </p:cNvPr>
            <p:cNvSpPr txBox="1"/>
            <p:nvPr/>
          </p:nvSpPr>
          <p:spPr>
            <a:xfrm>
              <a:off x="4696721" y="1462746"/>
              <a:ext cx="1288675" cy="56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T1=N1+y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D56AF27-0BB4-4001-8722-426B65FA9BEF}"/>
                </a:ext>
              </a:extLst>
            </p:cNvPr>
            <p:cNvCxnSpPr/>
            <p:nvPr/>
          </p:nvCxnSpPr>
          <p:spPr>
            <a:xfrm>
              <a:off x="2571137" y="2365931"/>
              <a:ext cx="0" cy="18960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FE0A6963-C1F9-4933-808F-C6B1A0F89D46}"/>
                </a:ext>
              </a:extLst>
            </p:cNvPr>
            <p:cNvCxnSpPr>
              <a:cxnSpLocks/>
            </p:cNvCxnSpPr>
            <p:nvPr/>
          </p:nvCxnSpPr>
          <p:spPr>
            <a:xfrm>
              <a:off x="2640784" y="2732422"/>
              <a:ext cx="4440375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768C624-59D5-4F5E-B0AE-B0D719E63A9C}"/>
                </a:ext>
              </a:extLst>
            </p:cNvPr>
            <p:cNvCxnSpPr>
              <a:cxnSpLocks/>
            </p:cNvCxnSpPr>
            <p:nvPr/>
          </p:nvCxnSpPr>
          <p:spPr>
            <a:xfrm>
              <a:off x="2604363" y="608091"/>
              <a:ext cx="0" cy="9480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FFE0E241-7D73-4AC1-B93A-111B304AA9A7}"/>
                </a:ext>
              </a:extLst>
            </p:cNvPr>
            <p:cNvCxnSpPr>
              <a:cxnSpLocks/>
            </p:cNvCxnSpPr>
            <p:nvPr/>
          </p:nvCxnSpPr>
          <p:spPr>
            <a:xfrm>
              <a:off x="2640784" y="652446"/>
              <a:ext cx="3744142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B25C3E1-232D-45BE-B653-2436578901F0}"/>
                </a:ext>
              </a:extLst>
            </p:cNvPr>
            <p:cNvCxnSpPr>
              <a:cxnSpLocks/>
            </p:cNvCxnSpPr>
            <p:nvPr/>
          </p:nvCxnSpPr>
          <p:spPr>
            <a:xfrm>
              <a:off x="2555076" y="4882022"/>
              <a:ext cx="4699592" cy="0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81DF48A-E20F-4AA0-991C-3323FFEA4D62}"/>
                </a:ext>
              </a:extLst>
            </p:cNvPr>
            <p:cNvSpPr txBox="1"/>
            <p:nvPr/>
          </p:nvSpPr>
          <p:spPr>
            <a:xfrm>
              <a:off x="4238297" y="2274933"/>
              <a:ext cx="2088149" cy="56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T2=N2+x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6FDE38-461C-4D95-85A2-659383099820}"/>
                </a:ext>
              </a:extLst>
            </p:cNvPr>
            <p:cNvSpPr txBox="1"/>
            <p:nvPr/>
          </p:nvSpPr>
          <p:spPr>
            <a:xfrm>
              <a:off x="4168866" y="4466216"/>
              <a:ext cx="1652811" cy="56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T2=N2+x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D7C61AC-137F-48C3-A4A8-67CEB9D8E568}"/>
                </a:ext>
              </a:extLst>
            </p:cNvPr>
            <p:cNvSpPr txBox="1"/>
            <p:nvPr/>
          </p:nvSpPr>
          <p:spPr>
            <a:xfrm>
              <a:off x="7602733" y="5865286"/>
              <a:ext cx="4012516" cy="56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/>
                <a:t>x,y</a:t>
              </a:r>
              <a:r>
                <a:rPr lang="en-US" sz="2400" dirty="0"/>
                <a:t> are non-negative. FFS: </a:t>
              </a:r>
              <a:r>
                <a:rPr lang="en-US" sz="2400" dirty="0" err="1"/>
                <a:t>x,y</a:t>
              </a:r>
              <a:r>
                <a:rPr lang="en-US" sz="2400" dirty="0"/>
                <a:t> </a:t>
              </a: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F376D79-149F-4C8C-A424-412DEFE9F630}"/>
                </a:ext>
              </a:extLst>
            </p:cNvPr>
            <p:cNvCxnSpPr/>
            <p:nvPr/>
          </p:nvCxnSpPr>
          <p:spPr>
            <a:xfrm>
              <a:off x="3595318" y="2365931"/>
              <a:ext cx="0" cy="18960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2436310-B6E2-4230-A335-81CB6DCBF1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45949" y="4509483"/>
              <a:ext cx="13663" cy="1769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DD94DB4-E098-4BD3-BD9A-443CA3DA17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0017" y="4729282"/>
              <a:ext cx="13663" cy="1769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EAD3512-7C9A-4F7B-9C21-B2DF98B44420}"/>
                </a:ext>
              </a:extLst>
            </p:cNvPr>
            <p:cNvSpPr txBox="1"/>
            <p:nvPr/>
          </p:nvSpPr>
          <p:spPr>
            <a:xfrm>
              <a:off x="3730903" y="162386"/>
              <a:ext cx="1923134" cy="56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T2=N2+x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C5EE264-A7C8-4581-9313-0E706B4EF4CB}"/>
                </a:ext>
              </a:extLst>
            </p:cNvPr>
            <p:cNvSpPr/>
            <p:nvPr/>
          </p:nvSpPr>
          <p:spPr>
            <a:xfrm>
              <a:off x="2150252" y="3196553"/>
              <a:ext cx="404961" cy="524429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600" dirty="0"/>
                <a:t>DCI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04BF8AB-F0CC-4182-BC0C-B21D89A4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9766"/>
          </a:xfrm>
        </p:spPr>
        <p:txBody>
          <a:bodyPr>
            <a:normAutofit fontScale="90000"/>
          </a:bodyPr>
          <a:lstStyle/>
          <a:p>
            <a:r>
              <a:rPr lang="en-US" dirty="0"/>
              <a:t>Illustrations</a:t>
            </a:r>
            <a:br>
              <a:rPr lang="en-US" dirty="0"/>
            </a:br>
            <a:r>
              <a:rPr lang="en-US" dirty="0"/>
              <a:t>(offline compromised Alt 1 and Alt2)</a:t>
            </a:r>
          </a:p>
        </p:txBody>
      </p:sp>
    </p:spTree>
    <p:extLst>
      <p:ext uri="{BB962C8B-B14F-4D97-AF65-F5344CB8AC3E}">
        <p14:creationId xmlns:p14="http://schemas.microsoft.com/office/powerpoint/2010/main" val="2373510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A4D90-8285-4C08-A48D-09E3BC6BF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br>
              <a:rPr lang="en-US" dirty="0"/>
            </a:br>
            <a:r>
              <a:rPr lang="en-US" sz="3600" dirty="0"/>
              <a:t>(offline compromised Alt 1 and Alt2)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74636-E79E-44D5-B6CD-1D5E93051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75964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When AN PUCCH resource partially overlap with an SR PUCCH resource or a CSI PUCCH resource, respectively, in a slot,</a:t>
            </a:r>
          </a:p>
          <a:p>
            <a:pPr lvl="1"/>
            <a:r>
              <a:rPr lang="en-US" sz="2600" dirty="0"/>
              <a:t>If the first symbol of the earlier PUCCH, starts no earlier than symbol T1  and no earlier than T2, the UE transmits HARQ-ACK and SR or CSI respectively, using the same UCI multiplexing rule for the HARQ-ACK and SR or CSI, respectively, with same starting symbols.</a:t>
            </a:r>
          </a:p>
          <a:p>
            <a:pPr lvl="1"/>
            <a:r>
              <a:rPr lang="en-US" sz="2600" dirty="0"/>
              <a:t>Otherwise, it is considered as an error case.</a:t>
            </a:r>
          </a:p>
          <a:p>
            <a:pPr lvl="1"/>
            <a:r>
              <a:rPr lang="en-US" dirty="0"/>
              <a:t>T1=N1+x and T2=N2+y where x and y are non-negative integer values.</a:t>
            </a:r>
          </a:p>
          <a:p>
            <a:pPr lvl="1"/>
            <a:r>
              <a:rPr lang="en-US" dirty="0"/>
              <a:t>FFS on values of x and y</a:t>
            </a:r>
          </a:p>
          <a:p>
            <a:pPr lvl="1"/>
            <a:r>
              <a:rPr lang="en-US" dirty="0"/>
              <a:t>FFS multiplexing rule when AN PUCCH resource with F1 overlaps with SR PUCCH resource with F0.</a:t>
            </a:r>
          </a:p>
          <a:p>
            <a:pPr lvl="1"/>
            <a:r>
              <a:rPr lang="en-US" dirty="0"/>
              <a:t>Note: The following multiplexing rules are specified for overlapped AN and SR PUCCH resources with the same starting symbols.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B07F9C-4927-44DF-A47A-709108CBF7E6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5014595"/>
          <a:ext cx="8128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81922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88697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999686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34383754"/>
                    </a:ext>
                  </a:extLst>
                </a:gridCol>
              </a:tblGrid>
              <a:tr h="3105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 PF2/3/4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00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Not. Spec.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35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SR PF1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571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 PF2/3/4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8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764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C0FE-72AA-4FCE-A5DA-F640C0830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81A81-8280-4D62-85B4-B375AC9F9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CSI PUCCH resource partially overlap with an SR PUCCH resource, in a slot,</a:t>
            </a:r>
          </a:p>
          <a:p>
            <a:pPr lvl="1"/>
            <a:r>
              <a:rPr lang="en-US" sz="2600" dirty="0"/>
              <a:t>the UE transmits CSI and SR using the same UCI multiplexing rule for the CSI and SR, with same starting symbols.</a:t>
            </a:r>
          </a:p>
          <a:p>
            <a:pPr lvl="1"/>
            <a:r>
              <a:rPr lang="en-US" sz="2800" dirty="0"/>
              <a:t>Note: The following multiplexing rules are specified for overlapped AN and SR PUCCH resources with the same starting symbols.</a:t>
            </a:r>
          </a:p>
          <a:p>
            <a:pPr lvl="1"/>
            <a:endParaRPr lang="en-US" sz="2600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99643C1-FEFB-44E6-93DD-4BBBC1F50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41662"/>
              </p:ext>
            </p:extLst>
          </p:nvPr>
        </p:nvGraphicFramePr>
        <p:xfrm>
          <a:off x="2687320" y="4549934"/>
          <a:ext cx="60960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81922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88697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99968630"/>
                    </a:ext>
                  </a:extLst>
                </a:gridCol>
              </a:tblGrid>
              <a:tr h="16652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SR PF0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SR PF1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00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 PF2/3/4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specified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8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993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495</Words>
  <Application>Microsoft Office PowerPoint</Application>
  <PresentationFormat>Widescreen</PresentationFormat>
  <Paragraphs>76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Partially overlapped PUCCH resources</vt:lpstr>
      <vt:lpstr>Background</vt:lpstr>
      <vt:lpstr>Illustrations (offline compromised Alt 1 and Alt2)</vt:lpstr>
      <vt:lpstr>Proposal  (offline compromised Alt 1 and Alt2)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Partially overlapped PUCCH resources</dc:title>
  <dc:creator>Sorour Falahati</dc:creator>
  <cp:lastModifiedBy>Sorour Falahati</cp:lastModifiedBy>
  <cp:revision>127</cp:revision>
  <dcterms:created xsi:type="dcterms:W3CDTF">2018-04-17T09:35:33Z</dcterms:created>
  <dcterms:modified xsi:type="dcterms:W3CDTF">2018-04-18T07:31:54Z</dcterms:modified>
</cp:coreProperties>
</file>