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07" r:id="rId3"/>
    <p:sldId id="324" r:id="rId4"/>
    <p:sldId id="311" r:id="rId5"/>
    <p:sldId id="312" r:id="rId6"/>
    <p:sldId id="316" r:id="rId7"/>
    <p:sldId id="317" r:id="rId8"/>
    <p:sldId id="319" r:id="rId9"/>
    <p:sldId id="320" r:id="rId10"/>
    <p:sldId id="321" r:id="rId11"/>
    <p:sldId id="322" r:id="rId12"/>
    <p:sldId id="323" r:id="rId13"/>
    <p:sldId id="310" r:id="rId14"/>
    <p:sldId id="297" r:id="rId15"/>
    <p:sldId id="308" r:id="rId16"/>
    <p:sldId id="309" r:id="rId17"/>
    <p:sldId id="313" r:id="rId18"/>
    <p:sldId id="314" r:id="rId19"/>
    <p:sldId id="299" r:id="rId20"/>
    <p:sldId id="315" r:id="rId21"/>
    <p:sldId id="300" r:id="rId22"/>
    <p:sldId id="318" r:id="rId23"/>
    <p:sldId id="301" r:id="rId24"/>
    <p:sldId id="302" r:id="rId25"/>
    <p:sldId id="304" r:id="rId26"/>
    <p:sldId id="30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626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WG1#91	</a:t>
            </a:r>
            <a:r>
              <a:rPr lang="en-US" sz="2400" b="1" dirty="0" smtClean="0"/>
              <a:t>			R1-17XXXXX</a:t>
            </a:r>
            <a:endParaRPr lang="en-US" sz="2400" b="1" dirty="0"/>
          </a:p>
          <a:p>
            <a:r>
              <a:rPr lang="en-US" sz="2400" b="1" dirty="0"/>
              <a:t>Reno, USA, November 27th – December 1st,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132856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Offline Discussion on RMSI CORESET Configuration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29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240 kHz and RMSI CORESET SCS = 60 kHz</a:t>
            </a:r>
          </a:p>
          <a:p>
            <a:pPr lvl="1"/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658080"/>
              </p:ext>
            </p:extLst>
          </p:nvPr>
        </p:nvGraphicFramePr>
        <p:xfrm>
          <a:off x="467544" y="1880828"/>
          <a:ext cx="8244917" cy="4500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CORESET BW in PRB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71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240 kHz and RMSI CORESET SCS = 120 kHz</a:t>
            </a:r>
          </a:p>
          <a:p>
            <a:pPr lvl="1"/>
            <a:r>
              <a:rPr lang="en-US" sz="1400" dirty="0" smtClean="0"/>
              <a:t>Note: configurations </a:t>
            </a:r>
            <a:r>
              <a:rPr lang="en-US" sz="1400" dirty="0" smtClean="0"/>
              <a:t>9, 10, 11, 12 supported </a:t>
            </a:r>
            <a:r>
              <a:rPr lang="en-US" sz="1400" dirty="0"/>
              <a:t>only when BW &gt; 100MHz</a:t>
            </a:r>
          </a:p>
          <a:p>
            <a:pPr lvl="1"/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014383"/>
              </p:ext>
            </p:extLst>
          </p:nvPr>
        </p:nvGraphicFramePr>
        <p:xfrm>
          <a:off x="467544" y="1844824"/>
          <a:ext cx="8244917" cy="50285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CORESET BW in PRB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71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0608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75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for Multiplexing Pattern 1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643682"/>
              </p:ext>
            </p:extLst>
          </p:nvPr>
        </p:nvGraphicFramePr>
        <p:xfrm>
          <a:off x="457200" y="1304764"/>
          <a:ext cx="8153398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6501"/>
                <a:gridCol w="868575"/>
                <a:gridCol w="1372909"/>
                <a:gridCol w="1344891"/>
                <a:gridCol w="1905261"/>
                <a:gridCol w="1905261"/>
              </a:tblGrid>
              <a:tr h="57806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SS SCS</a:t>
                      </a:r>
                    </a:p>
                    <a:p>
                      <a:pPr algn="ctr"/>
                      <a:r>
                        <a:rPr lang="en-US" sz="1200" dirty="0" smtClean="0"/>
                        <a:t>(kHz)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SCS</a:t>
                      </a:r>
                    </a:p>
                    <a:p>
                      <a:pPr algn="ctr"/>
                      <a:r>
                        <a:rPr lang="en-US" sz="1200" dirty="0" smtClean="0"/>
                        <a:t>(kHz)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BW</a:t>
                      </a:r>
                    </a:p>
                    <a:p>
                      <a:pPr algn="ctr"/>
                      <a:r>
                        <a:rPr lang="en-US" sz="1200" dirty="0" smtClean="0"/>
                        <a:t>(PRB in CORESET numerology)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Min # configurations of frequency offset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Center frequency</a:t>
                      </a:r>
                      <a:r>
                        <a:rPr lang="en-US" sz="1200" baseline="0" dirty="0" smtClean="0"/>
                        <a:t> o</a:t>
                      </a:r>
                      <a:r>
                        <a:rPr lang="en-US" sz="1200" dirty="0" smtClean="0"/>
                        <a:t>ffset value</a:t>
                      </a:r>
                      <a:r>
                        <a:rPr lang="en-US" sz="1200" baseline="0" dirty="0" smtClean="0"/>
                        <a:t> in </a:t>
                      </a:r>
                      <a:r>
                        <a:rPr lang="en-US" sz="1200" dirty="0" smtClean="0"/>
                        <a:t>PRB of CORESET numerology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Edge frequency offset</a:t>
                      </a:r>
                      <a:r>
                        <a:rPr lang="en-US" sz="1200" baseline="0" dirty="0" smtClean="0"/>
                        <a:t> value in </a:t>
                      </a:r>
                      <a:r>
                        <a:rPr lang="en-US" sz="1200" dirty="0" smtClean="0"/>
                        <a:t>PRB of CORESET numerology</a:t>
                      </a:r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</a:t>
                      </a:r>
                      <a:r>
                        <a:rPr lang="en-US" sz="1200" baseline="0" dirty="0" smtClean="0"/>
                        <a:t> 0,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0, 2, 4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</a:t>
                      </a:r>
                      <a:r>
                        <a:rPr lang="en-US" sz="1200" baseline="0" dirty="0" smtClean="0"/>
                        <a:t>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12, 16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38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0,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6, 7, 8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18, 20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-a</a:t>
                      </a:r>
                      <a:r>
                        <a:rPr lang="en-US" sz="1200" baseline="0" dirty="0" smtClean="0"/>
                        <a:t>, 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2, 6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28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-a, 0, a,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0, 1, 2, 3, 4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0,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12, 14, 16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0, 8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0, 4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0, 16</a:t>
                      </a:r>
                      <a:endParaRPr lang="en-US" sz="1200" dirty="0"/>
                    </a:p>
                  </a:txBody>
                  <a:tcPr/>
                </a:tc>
              </a:tr>
              <a:tr h="2408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</a:t>
                      </a:r>
                      <a:r>
                        <a:rPr lang="en-US" sz="1200" baseline="0" dirty="0" smtClean="0"/>
                        <a:t> 2a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0, 8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-508" y="6237312"/>
            <a:ext cx="5760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400" dirty="0"/>
              <a:t>Note: a = </a:t>
            </a:r>
            <a:r>
              <a:rPr lang="en-US" sz="1400" dirty="0" smtClean="0"/>
              <a:t>SS SCS / CORESET SCS </a:t>
            </a:r>
            <a:r>
              <a:rPr lang="en-US" sz="1400" dirty="0"/>
              <a:t>in the table</a:t>
            </a:r>
          </a:p>
        </p:txBody>
      </p:sp>
    </p:spTree>
    <p:extLst>
      <p:ext uri="{BB962C8B-B14F-4D97-AF65-F5344CB8AC3E}">
        <p14:creationId xmlns:p14="http://schemas.microsoft.com/office/powerpoint/2010/main" val="34991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min CH BW = 5 MHz (25 PRBs for both SS and CORESET)</a:t>
            </a:r>
          </a:p>
          <a:p>
            <a:pPr lvl="1"/>
            <a:r>
              <a:rPr lang="en-US" sz="1400" dirty="0" smtClean="0"/>
              <a:t>SS/PBCH block BW = 20 PRBs (in SS numerology), RMSI CORESET BW = 24 PRBs (in RMSI numerology)</a:t>
            </a:r>
          </a:p>
          <a:p>
            <a:pPr lvl="1"/>
            <a:r>
              <a:rPr lang="en-US" sz="1400" dirty="0" smtClean="0"/>
              <a:t>3 configurations are sufficient to indicate the frequency offset: </a:t>
            </a:r>
            <a:r>
              <a:rPr lang="en-US" sz="1400" dirty="0" smtClean="0">
                <a:solidFill>
                  <a:srgbClr val="FF0000"/>
                </a:solidFill>
              </a:rPr>
              <a:t>0, 2, 4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28" y="2888940"/>
            <a:ext cx="7591425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TX BW = </a:t>
            </a:r>
            <a:r>
              <a:rPr lang="en-US" sz="1800" dirty="0"/>
              <a:t>1</a:t>
            </a:r>
            <a:r>
              <a:rPr lang="en-US" sz="1800" dirty="0" smtClean="0"/>
              <a:t>0 MHz (52 PRBs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Note that the configurations </a:t>
            </a:r>
            <a:r>
              <a:rPr lang="en-US" sz="1400" dirty="0"/>
              <a:t>TX BW = 10 MHz </a:t>
            </a:r>
            <a:r>
              <a:rPr lang="en-US" sz="1400" dirty="0" smtClean="0"/>
              <a:t>will be reused for </a:t>
            </a:r>
            <a:r>
              <a:rPr lang="en-US" sz="1400" dirty="0"/>
              <a:t>TX BW = </a:t>
            </a:r>
            <a:r>
              <a:rPr lang="en-US" sz="1400" dirty="0" smtClean="0"/>
              <a:t>20 </a:t>
            </a:r>
            <a:r>
              <a:rPr lang="en-US" sz="1400" dirty="0"/>
              <a:t>MHz 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configurations are sufficient to indicate the frequency offset: </a:t>
            </a:r>
            <a:r>
              <a:rPr lang="en-US" sz="1400" dirty="0" smtClean="0">
                <a:solidFill>
                  <a:srgbClr val="FF0000"/>
                </a:solidFill>
              </a:rPr>
              <a:t>12, 16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1916832"/>
            <a:ext cx="6912768" cy="485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76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TX BW = 20 MHz (106 PRBs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96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/>
              <a:t>1</a:t>
            </a:r>
            <a:r>
              <a:rPr lang="en-US" sz="1400" dirty="0" smtClean="0"/>
              <a:t> configuration is sufficient to indicate the frequency offset: </a:t>
            </a:r>
            <a:r>
              <a:rPr lang="en-US" sz="1400" dirty="0" smtClean="0">
                <a:solidFill>
                  <a:srgbClr val="FF0000"/>
                </a:solidFill>
              </a:rPr>
              <a:t>38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3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1457"/>
            <a:ext cx="4140460" cy="661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19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73" y="152636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/>
              <a:t>4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30 kHz, TX BW = </a:t>
            </a:r>
            <a:r>
              <a:rPr lang="en-US" sz="1800" dirty="0"/>
              <a:t>1</a:t>
            </a:r>
            <a:r>
              <a:rPr lang="en-US" sz="1800" dirty="0" smtClean="0"/>
              <a:t>0 MHz (52 PRBs for SS and 24 PRBs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24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Note that the configurations </a:t>
            </a:r>
            <a:r>
              <a:rPr lang="en-US" sz="1400" dirty="0"/>
              <a:t>TX BW = 10 MHz </a:t>
            </a:r>
            <a:r>
              <a:rPr lang="en-US" sz="1400" dirty="0" smtClean="0"/>
              <a:t>will be reused for </a:t>
            </a:r>
            <a:r>
              <a:rPr lang="en-US" sz="1400" dirty="0"/>
              <a:t>TX BW = </a:t>
            </a:r>
            <a:r>
              <a:rPr lang="en-US" sz="1400" dirty="0" smtClean="0"/>
              <a:t>20 </a:t>
            </a:r>
            <a:r>
              <a:rPr lang="en-US" sz="1400" dirty="0"/>
              <a:t>MHz </a:t>
            </a:r>
          </a:p>
          <a:p>
            <a:pPr lvl="1"/>
            <a:r>
              <a:rPr lang="en-US" sz="1400" dirty="0" smtClean="0"/>
              <a:t>3 configurations are sufficient to indicate the frequency offset: </a:t>
            </a:r>
            <a:r>
              <a:rPr lang="en-US" sz="1400" dirty="0" smtClean="0">
                <a:solidFill>
                  <a:srgbClr val="FF0000"/>
                </a:solidFill>
              </a:rPr>
              <a:t>6, 7, 8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929" y="1899366"/>
            <a:ext cx="5673368" cy="484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30 kHz, TX BW = 20 MHz (106 PRBs for SS and [50] PRB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configurations are sufficient to indicate the frequency offset: </a:t>
            </a:r>
            <a:r>
              <a:rPr lang="en-US" sz="1400" dirty="0" smtClean="0">
                <a:solidFill>
                  <a:srgbClr val="FF0000"/>
                </a:solidFill>
              </a:rPr>
              <a:t>18, 20 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/>
              <a:t>5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106"/>
            <a:ext cx="4248472" cy="658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52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15 kHz, min CH BW = 10 MHz (24 PRBs for SS, and 52 PRBs for CORESET)</a:t>
            </a:r>
          </a:p>
          <a:p>
            <a:pPr lvl="1"/>
            <a:r>
              <a:rPr lang="en-US" sz="1400" dirty="0"/>
              <a:t>SS/PBCH block BW = 20 PRBs (in SS numerology), RMSI CORESET BW = 48 PRBs (in RMSI numerology)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</a:t>
            </a:r>
            <a:r>
              <a:rPr lang="en-US" sz="1400" dirty="0"/>
              <a:t>configurations are sufficient to indicate the frequency </a:t>
            </a:r>
            <a:r>
              <a:rPr lang="en-US" sz="1400" dirty="0" smtClean="0"/>
              <a:t>offset: </a:t>
            </a:r>
            <a:r>
              <a:rPr lang="en-US" sz="1400" dirty="0" smtClean="0">
                <a:solidFill>
                  <a:srgbClr val="FF0000"/>
                </a:solidFill>
              </a:rPr>
              <a:t>2, 6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5" y="2492896"/>
            <a:ext cx="7944338" cy="43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50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The frequency offset in PRB level between RMSI CORESET and SS/PBCH block in the table is define as the frequency difference from the lowest PRB of RMSI to the lowest PRB of SS/PBCH block</a:t>
            </a:r>
          </a:p>
          <a:p>
            <a:pPr lvl="1"/>
            <a:r>
              <a:rPr lang="en-US" sz="1800" dirty="0"/>
              <a:t>Note: The offset in subcarrier level between the edge of SS/PBCH block PRB and RMSI CORESET PRB grid is indicated by PRB grid offset (SSB-subcarrier-offset) in PBCH (5 bits for below-6GHz and 4 bits for above-6GHz)</a:t>
            </a:r>
          </a:p>
          <a:p>
            <a:endParaRPr lang="en-US" sz="1800" dirty="0" smtClean="0"/>
          </a:p>
          <a:p>
            <a:pPr lvl="0"/>
            <a:r>
              <a:rPr lang="en-US" sz="1800" dirty="0"/>
              <a:t>For each of the following combination of SS/PBCH SCS and RMSI CORESET SCS, the multiplexing patterns between SS/PBCH block and RMSI (CORESET and PDSCH), RMSI CORESET BW, RMSI CORESET duration, and PRB-level offset are jointly coded in a table using 4 bits of RMSI configuration in NR-PBCH.</a:t>
            </a:r>
          </a:p>
          <a:p>
            <a:pPr lvl="1"/>
            <a:r>
              <a:rPr lang="en-US" sz="1800" dirty="0"/>
              <a:t>{</a:t>
            </a:r>
            <a:r>
              <a:rPr lang="en-US" sz="1800" dirty="0"/>
              <a:t>SSB SCS, RMSI SCS} = {15, 15}, {15, 30}, {30, 15}, {30, 30}, {120, 60}, {120,120},{240, 60}, {240, 120}} kHz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344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15 kHz, TX BW = 20 MHz ([50] PRBs for SS and 106 PRB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96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1 configuration is sufficient to indicate the frequency offset: </a:t>
            </a:r>
            <a:r>
              <a:rPr lang="en-US" sz="1400" dirty="0" smtClean="0">
                <a:solidFill>
                  <a:srgbClr val="FF0000"/>
                </a:solidFill>
              </a:rPr>
              <a:t>28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7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440668"/>
            <a:ext cx="5401236" cy="602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28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30 kHz, min CH BW = 10 MHz (24 PRBs for both SS and CORESET)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24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 smtClean="0"/>
              <a:t>5 </a:t>
            </a:r>
            <a:r>
              <a:rPr lang="en-US" sz="1400" dirty="0"/>
              <a:t>configurations are sufficient to indicate the frequency </a:t>
            </a:r>
            <a:r>
              <a:rPr lang="en-US" sz="1400" dirty="0" smtClean="0"/>
              <a:t>offset: </a:t>
            </a:r>
            <a:r>
              <a:rPr lang="en-US" sz="1400" dirty="0" smtClean="0">
                <a:solidFill>
                  <a:srgbClr val="FF0000"/>
                </a:solidFill>
              </a:rPr>
              <a:t>0, 1, 2, 3, 4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8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11500"/>
            <a:ext cx="7731907" cy="408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3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 </a:t>
            </a:r>
            <a:r>
              <a:rPr lang="en-US" sz="1800" dirty="0"/>
              <a:t>kHz, </a:t>
            </a:r>
            <a:r>
              <a:rPr lang="en-US" sz="1800" dirty="0" smtClean="0"/>
              <a:t>CORESET SCS = 30 kHz, TX BW = 20 MHz ([50] PRB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3 configurations are sufficient to indicate the frequency offset:  </a:t>
            </a:r>
            <a:r>
              <a:rPr lang="en-US" sz="1400" dirty="0" smtClean="0">
                <a:solidFill>
                  <a:srgbClr val="FF0000"/>
                </a:solidFill>
              </a:rPr>
              <a:t>12, 14, 16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9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0668"/>
            <a:ext cx="5561220" cy="6306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25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120 </a:t>
            </a:r>
            <a:r>
              <a:rPr lang="en-US" sz="1800" dirty="0"/>
              <a:t>kHz, </a:t>
            </a:r>
            <a:r>
              <a:rPr lang="en-US" sz="1800" dirty="0" smtClean="0"/>
              <a:t>CORESET SCS = 60 kHz, min CH BW = 50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48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 smtClean="0"/>
              <a:t>2 </a:t>
            </a:r>
            <a:r>
              <a:rPr lang="en-US" sz="1400" dirty="0"/>
              <a:t>configurations are sufficient to indicate the frequency offset </a:t>
            </a:r>
            <a:r>
              <a:rPr lang="en-US" sz="1400" dirty="0" smtClean="0"/>
              <a:t>: </a:t>
            </a:r>
            <a:r>
              <a:rPr lang="en-US" sz="1400" dirty="0" smtClean="0">
                <a:solidFill>
                  <a:srgbClr val="FF0000"/>
                </a:solidFill>
              </a:rPr>
              <a:t>0, 8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10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64904"/>
            <a:ext cx="6811161" cy="415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3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120 </a:t>
            </a:r>
            <a:r>
              <a:rPr lang="en-US" sz="1800" dirty="0"/>
              <a:t>kHz, </a:t>
            </a:r>
            <a:r>
              <a:rPr lang="en-US" sz="1800" dirty="0" smtClean="0"/>
              <a:t>CORESET SCS = 120 kHz, min CH BW = 50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24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</a:t>
            </a:r>
            <a:r>
              <a:rPr lang="en-US" sz="1400" dirty="0" smtClean="0"/>
              <a:t>offset: </a:t>
            </a:r>
            <a:r>
              <a:rPr lang="en-US" sz="1400" dirty="0" smtClean="0">
                <a:solidFill>
                  <a:srgbClr val="FF0000"/>
                </a:solidFill>
              </a:rPr>
              <a:t>0, 4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11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0908"/>
            <a:ext cx="6813047" cy="416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8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240 </a:t>
            </a:r>
            <a:r>
              <a:rPr lang="en-US" sz="1800" dirty="0"/>
              <a:t>kHz, </a:t>
            </a:r>
            <a:r>
              <a:rPr lang="en-US" sz="1800" dirty="0" smtClean="0"/>
              <a:t>CORESET SCS = </a:t>
            </a:r>
            <a:r>
              <a:rPr lang="en-US" sz="1800" dirty="0"/>
              <a:t>6</a:t>
            </a:r>
            <a:r>
              <a:rPr lang="en-US" sz="1800" dirty="0" smtClean="0"/>
              <a:t>0 kHz, min CH BW = 100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96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</a:t>
            </a:r>
            <a:r>
              <a:rPr lang="en-US" sz="1400" dirty="0" smtClean="0"/>
              <a:t>offset: </a:t>
            </a:r>
            <a:r>
              <a:rPr lang="en-US" sz="1400" dirty="0" smtClean="0">
                <a:solidFill>
                  <a:srgbClr val="FF0000"/>
                </a:solidFill>
              </a:rPr>
              <a:t>0, 16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12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6805133" cy="415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5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9927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240 </a:t>
            </a:r>
            <a:r>
              <a:rPr lang="en-US" sz="1800" dirty="0"/>
              <a:t>kHz, </a:t>
            </a:r>
            <a:r>
              <a:rPr lang="en-US" sz="1800" dirty="0" smtClean="0"/>
              <a:t>CORESET SCS = 120 kHz, min CH BW = 100 MHz (32 PRBs in SS numerology)</a:t>
            </a:r>
            <a:endParaRPr lang="en-US" sz="1800" dirty="0"/>
          </a:p>
          <a:p>
            <a:pPr lvl="1"/>
            <a:r>
              <a:rPr lang="en-US" sz="1400" dirty="0"/>
              <a:t>SS/PBCH block BW = 20 PRBs (in SS numerology), RMSI CORESET BW = </a:t>
            </a:r>
            <a:r>
              <a:rPr lang="en-US" sz="1400" dirty="0" smtClean="0"/>
              <a:t>48 </a:t>
            </a:r>
            <a:r>
              <a:rPr lang="en-US" sz="1400" dirty="0"/>
              <a:t>PRBs (in RMSI numerology)</a:t>
            </a:r>
          </a:p>
          <a:p>
            <a:pPr lvl="1"/>
            <a:r>
              <a:rPr lang="en-US" sz="1400" dirty="0"/>
              <a:t>2 configurations are sufficient to indicate the frequency </a:t>
            </a:r>
            <a:r>
              <a:rPr lang="en-US" sz="1400" dirty="0" smtClean="0"/>
              <a:t>offset: </a:t>
            </a:r>
            <a:r>
              <a:rPr lang="en-US" sz="1400" dirty="0" smtClean="0">
                <a:solidFill>
                  <a:srgbClr val="FF0000"/>
                </a:solidFill>
              </a:rPr>
              <a:t>0, 8 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dirty="0" smtClean="0"/>
              <a:t>13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6880435" cy="420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52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Definition </a:t>
            </a:r>
            <a:r>
              <a:rPr lang="en-US" sz="1800" dirty="0"/>
              <a:t>for the multiplexing pattern tables SS/PBCH SCS and RMSI CORESET SCS</a:t>
            </a:r>
          </a:p>
          <a:p>
            <a:pPr lvl="1"/>
            <a:r>
              <a:rPr lang="en-US" sz="1800" dirty="0"/>
              <a:t>“Pattern 1” refers to the multiplexing pattern that SS/PBCH block and RMSI CORESET occur in different time instances, and SS/PBCH block TX BW and the initial active DL BWP containing RMSI CORESET overlap</a:t>
            </a:r>
          </a:p>
          <a:p>
            <a:pPr lvl="1"/>
            <a:r>
              <a:rPr lang="en-US" sz="1800" dirty="0"/>
              <a:t>“Pattern 2” refers to the multiplexing pattern that SS/PBCH block and RMSI CORESET occur in different time instances, and SS/PBCH block TX BW and the initial active DL BWP containing RMSI CORESET do not overlap</a:t>
            </a:r>
          </a:p>
          <a:p>
            <a:pPr lvl="1"/>
            <a:r>
              <a:rPr lang="en-US" sz="1800" dirty="0"/>
              <a:t>“Pattern 3” refers to the multiplexing pattern that SS/PBCH block and RMSI CORESET occur in the same time instance, and SS/PBCH block TX BW and the initial active DL BWP containing RMSI CORESET do not overlap</a:t>
            </a:r>
          </a:p>
          <a:p>
            <a:pPr lvl="1"/>
            <a:r>
              <a:rPr lang="en-US" sz="1800" dirty="0"/>
              <a:t>Note: The following figure is for information purpose only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06008"/>
            <a:ext cx="5256584" cy="2143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8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15 kHz and RMSI CORESET SCS = 15 kHz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439117"/>
              </p:ext>
            </p:extLst>
          </p:nvPr>
        </p:nvGraphicFramePr>
        <p:xfrm>
          <a:off x="467544" y="1880828"/>
          <a:ext cx="8244917" cy="4500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CORESET BW in PRB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Pattern 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Pattern 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Pattern 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96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96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Pattern 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96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Reserved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7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15 kHz and RMSI CORESET SCS = 30 kHz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488197"/>
              </p:ext>
            </p:extLst>
          </p:nvPr>
        </p:nvGraphicFramePr>
        <p:xfrm>
          <a:off x="467544" y="1880828"/>
          <a:ext cx="8244917" cy="4500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CORESET BW in PRB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54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30 kHz and RMSI CORESET SCS = 15 kHz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38280"/>
              </p:ext>
            </p:extLst>
          </p:nvPr>
        </p:nvGraphicFramePr>
        <p:xfrm>
          <a:off x="467544" y="1880828"/>
          <a:ext cx="8244917" cy="4500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CORESET BW in PRB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6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/>
              <a:t>6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30 kHz and RMSI CORESET SCS = 30 kHz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245425"/>
              </p:ext>
            </p:extLst>
          </p:nvPr>
        </p:nvGraphicFramePr>
        <p:xfrm>
          <a:off x="467544" y="1880828"/>
          <a:ext cx="8244917" cy="4500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CORESET BW in PRB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98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120 kHz and RMSI CORESET SCS = 60 kHz</a:t>
            </a:r>
          </a:p>
          <a:p>
            <a:pPr lvl="1"/>
            <a:r>
              <a:rPr lang="en-US" sz="1400" dirty="0" smtClean="0"/>
              <a:t>Note: configurations </a:t>
            </a:r>
            <a:r>
              <a:rPr lang="en-US" sz="1400" dirty="0" smtClean="0"/>
              <a:t>13, 14, 15, and 16 </a:t>
            </a:r>
            <a:r>
              <a:rPr lang="en-US" sz="1400" dirty="0"/>
              <a:t>supported only when BW &gt; 100MHz</a:t>
            </a:r>
          </a:p>
          <a:p>
            <a:pPr lvl="1"/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42648"/>
              </p:ext>
            </p:extLst>
          </p:nvPr>
        </p:nvGraphicFramePr>
        <p:xfrm>
          <a:off x="467544" y="1772816"/>
          <a:ext cx="8244917" cy="50285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CORESET BW in PRB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[-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[96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[96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97]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[96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[2]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[-42]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[-41]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[96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[2]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97]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29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</a:t>
            </a:r>
            <a:r>
              <a:rPr lang="en-US" dirty="0"/>
              <a:t>8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the combination of SS SCS = 120 kHz and RMSI CORESET SCS = 120 kHz</a:t>
            </a:r>
          </a:p>
          <a:p>
            <a:pPr lvl="1"/>
            <a:r>
              <a:rPr lang="en-US" sz="1400" dirty="0" smtClean="0"/>
              <a:t>Note: configurations </a:t>
            </a:r>
            <a:r>
              <a:rPr lang="en-US" sz="1400" dirty="0" smtClean="0"/>
              <a:t>7and 8 </a:t>
            </a:r>
            <a:r>
              <a:rPr lang="en-US" sz="1400" dirty="0" smtClean="0"/>
              <a:t>supported </a:t>
            </a:r>
            <a:r>
              <a:rPr lang="en-US" sz="1400" dirty="0"/>
              <a:t>only when BW &gt; 100MHz</a:t>
            </a:r>
          </a:p>
          <a:p>
            <a:pPr lvl="1"/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125883"/>
              </p:ext>
            </p:extLst>
          </p:nvPr>
        </p:nvGraphicFramePr>
        <p:xfrm>
          <a:off x="467544" y="1844824"/>
          <a:ext cx="8244917" cy="476452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394"/>
                <a:gridCol w="1415394"/>
                <a:gridCol w="1375803"/>
                <a:gridCol w="2137937"/>
                <a:gridCol w="1900389"/>
              </a:tblGrid>
              <a:tr h="6081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Configuration Index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Multiplexing Pattern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CORESET BW in PRB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Number of Symbols for CORESET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Frequency </a:t>
                      </a:r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Offset </a:t>
                      </a:r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in PRB</a:t>
                      </a:r>
                      <a:r>
                        <a:rPr lang="en-US" sz="12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of RMSI CORESET numerology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[-21]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[-20] if PRG grid aligned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[-21]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if PRG grid not aligned and [-20] if PRG grid aligned</a:t>
                      </a:r>
                      <a:endParaRPr lang="en-US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Pattern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[48]</a:t>
                      </a:r>
                    </a:p>
                  </a:txBody>
                  <a:tcPr marL="9525" marR="9525" marT="9525" marB="0" anchor="ctr"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2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Reserved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87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16212</TotalTime>
  <Words>2551</Words>
  <Application>Microsoft Office PowerPoint</Application>
  <PresentationFormat>On-screen Show (4:3)</PresentationFormat>
  <Paragraphs>759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Proposal 1</vt:lpstr>
      <vt:lpstr>Proposal 2</vt:lpstr>
      <vt:lpstr>Proposal 3</vt:lpstr>
      <vt:lpstr>Proposal 4</vt:lpstr>
      <vt:lpstr>Proposal 5</vt:lpstr>
      <vt:lpstr>Proposal 6</vt:lpstr>
      <vt:lpstr>Proposal 7</vt:lpstr>
      <vt:lpstr>Proposal 8</vt:lpstr>
      <vt:lpstr>Proposal 9</vt:lpstr>
      <vt:lpstr>Proposal 10</vt:lpstr>
      <vt:lpstr>Appendix</vt:lpstr>
      <vt:lpstr>Summary for Multiplexing Pattern 1</vt:lpstr>
      <vt:lpstr>Example 1</vt:lpstr>
      <vt:lpstr>Example 2</vt:lpstr>
      <vt:lpstr>Example 3</vt:lpstr>
      <vt:lpstr>Example 4</vt:lpstr>
      <vt:lpstr>Example 5</vt:lpstr>
      <vt:lpstr>Example 6</vt:lpstr>
      <vt:lpstr>Example 7</vt:lpstr>
      <vt:lpstr>Example 8</vt:lpstr>
      <vt:lpstr>Example 9</vt:lpstr>
      <vt:lpstr>Example 10</vt:lpstr>
      <vt:lpstr>Example 11</vt:lpstr>
      <vt:lpstr>Example 12</vt:lpstr>
      <vt:lpstr>Example 13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1057</cp:revision>
  <dcterms:created xsi:type="dcterms:W3CDTF">2016-03-24T01:14:08Z</dcterms:created>
  <dcterms:modified xsi:type="dcterms:W3CDTF">2017-12-01T21:01:38Z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  <property fmtid="{5C58129F-E5B8-477A-9B38-B3E54BFA04C8}" pid="2">
    <vt:lpwstr>A27793D690CCD30776C89F226D19CB029AFA08B5C5966C767549A007611A3F29</vt:lpwstr>
  </property>
</Properties>
</file>