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72" r:id="rId4"/>
    <p:sldId id="269" r:id="rId5"/>
    <p:sldId id="27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072F650-2722-492B-B810-53B812178D95}">
          <p14:sldIdLst>
            <p14:sldId id="256"/>
            <p14:sldId id="271"/>
          </p14:sldIdLst>
        </p14:section>
        <p14:section name="backup" id="{11C9E3DD-8D72-4D6A-B822-244F333AE414}">
          <p14:sldIdLst>
            <p14:sldId id="272"/>
            <p14:sldId id="269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91" autoAdjust="0"/>
    <p:restoredTop sz="94660"/>
  </p:normalViewPr>
  <p:slideViewPr>
    <p:cSldViewPr>
      <p:cViewPr varScale="1">
        <p:scale>
          <a:sx n="92" d="100"/>
          <a:sy n="92" d="100"/>
        </p:scale>
        <p:origin x="64" y="2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6340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2470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2991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8626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4341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1931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8156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737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709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6676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5078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2982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4051ED-0293-44B1-85DA-3AC35FED2C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5423" y="1916832"/>
            <a:ext cx="9144000" cy="1584177"/>
          </a:xfrm>
        </p:spPr>
        <p:txBody>
          <a:bodyPr>
            <a:normAutofit/>
          </a:bodyPr>
          <a:lstStyle/>
          <a:p>
            <a:r>
              <a:rPr kumimoji="1" lang="en-US" altLang="zh-CN" sz="4400" dirty="0"/>
              <a:t>Proposal for 7.3.3.4</a:t>
            </a:r>
            <a:endParaRPr kumimoji="1" lang="ja-JP" altLang="en-US" sz="4400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D76841D1-52F8-492E-BAFD-91B0933418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9496" y="3789040"/>
            <a:ext cx="9144000" cy="1655762"/>
          </a:xfrm>
        </p:spPr>
        <p:txBody>
          <a:bodyPr/>
          <a:lstStyle/>
          <a:p>
            <a:endParaRPr kumimoji="1" lang="en-US" altLang="ja-JP" dirty="0"/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NTT DOCOMO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139A964-20CD-484A-90A4-7893CC3963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34080" y="572487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R1-172</a:t>
            </a:r>
            <a:r>
              <a:rPr kumimoji="1" lang="en-US" altLang="zh-CN" sz="2400" b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1718</a:t>
            </a:r>
            <a:endParaRPr kumimoji="1" lang="ja-JP" altLang="en-US" sz="2400" b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7DD797C-F991-41DE-A544-A431350F95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572487"/>
            <a:ext cx="439024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3GPP TSG RAN WG1#91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Reno, USA, Nov. 27 – Dec. 1, 2017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Agenda item 7.3.3.4</a:t>
            </a:r>
            <a:endParaRPr kumimoji="1" lang="ja-JP" alt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1716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57C835-735A-4FF0-B843-F2B2A3903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E4CF21-3CC0-4725-AB45-3132670B68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475" y="1669950"/>
            <a:ext cx="10921253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For UL transmission without UL grant, the initial transmission of the K repetitions of a TB can start at any configured transmission occasion within a period P, and repetitions end at the last transmission occasion within the period P, when the UE is configured with RV sequence of {0,0,0,0}.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When the UE is configured with RV sequence of {0,2,3,1}, the initial transmission of the K repetitions of a TB shall start at the first </a:t>
            </a:r>
            <a:r>
              <a:rPr lang="en-GB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transmission occasion within a period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FFS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RV sequence of</a:t>
            </a:r>
            <a:r>
              <a:rPr lang="en-GB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{0,3,0,3}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The RV used for initial transmission is determined based on the following: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nth transmission occasion within the period is the </a:t>
            </a:r>
            <a:r>
              <a:rPr lang="en-US" altLang="zh-CN" sz="1800" i="1" dirty="0">
                <a:latin typeface="Arial" panose="020B0604020202020204" pitchFamily="34" charset="0"/>
                <a:cs typeface="Arial" panose="020B0604020202020204" pitchFamily="34" charset="0"/>
              </a:rPr>
              <a:t>MOD (n, 4)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RV in the sequence </a:t>
            </a:r>
            <a:endParaRPr lang="zh-CN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963FF17-7F8A-440B-89DE-4474D5C47E64}"/>
              </a:ext>
            </a:extLst>
          </p:cNvPr>
          <p:cNvGrpSpPr/>
          <p:nvPr/>
        </p:nvGrpSpPr>
        <p:grpSpPr>
          <a:xfrm>
            <a:off x="907404" y="4682239"/>
            <a:ext cx="8784976" cy="1555073"/>
            <a:chOff x="1271464" y="3835998"/>
            <a:chExt cx="8928992" cy="2041274"/>
          </a:xfrm>
        </p:grpSpPr>
        <p:cxnSp>
          <p:nvCxnSpPr>
            <p:cNvPr id="5" name="直接箭头连接符 4">
              <a:extLst>
                <a:ext uri="{FF2B5EF4-FFF2-40B4-BE49-F238E27FC236}">
                  <a16:creationId xmlns:a16="http://schemas.microsoft.com/office/drawing/2014/main" id="{531B5A4C-E34C-4991-BCB1-A2B7F86CF792}"/>
                </a:ext>
              </a:extLst>
            </p:cNvPr>
            <p:cNvCxnSpPr/>
            <p:nvPr/>
          </p:nvCxnSpPr>
          <p:spPr>
            <a:xfrm>
              <a:off x="1271464" y="4869160"/>
              <a:ext cx="892899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5187CE9-A31C-4E0B-99DA-B8CFCC1C2D67}"/>
                </a:ext>
              </a:extLst>
            </p:cNvPr>
            <p:cNvSpPr/>
            <p:nvPr/>
          </p:nvSpPr>
          <p:spPr>
            <a:xfrm>
              <a:off x="2999656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5088BF7-D5DC-4726-ABFD-E36E28EF4ADF}"/>
                </a:ext>
              </a:extLst>
            </p:cNvPr>
            <p:cNvSpPr/>
            <p:nvPr/>
          </p:nvSpPr>
          <p:spPr>
            <a:xfrm>
              <a:off x="3575720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F7D4D598-C0A9-4BA4-AF51-A461EC3E16B2}"/>
                </a:ext>
              </a:extLst>
            </p:cNvPr>
            <p:cNvSpPr/>
            <p:nvPr/>
          </p:nvSpPr>
          <p:spPr>
            <a:xfrm>
              <a:off x="4151784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93CC625-8FEB-443F-BE10-A7E803E8C611}"/>
                </a:ext>
              </a:extLst>
            </p:cNvPr>
            <p:cNvSpPr/>
            <p:nvPr/>
          </p:nvSpPr>
          <p:spPr>
            <a:xfrm>
              <a:off x="4727848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6E49D739-2AC4-4ED2-82F6-D339A25DED02}"/>
                </a:ext>
              </a:extLst>
            </p:cNvPr>
            <p:cNvSpPr/>
            <p:nvPr/>
          </p:nvSpPr>
          <p:spPr>
            <a:xfrm>
              <a:off x="5663952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2A253BE3-8319-43F8-A118-D9C336BBCBA0}"/>
                </a:ext>
              </a:extLst>
            </p:cNvPr>
            <p:cNvSpPr/>
            <p:nvPr/>
          </p:nvSpPr>
          <p:spPr>
            <a:xfrm>
              <a:off x="6240016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BB180D4-6E28-4913-8E79-C3A98C155683}"/>
                </a:ext>
              </a:extLst>
            </p:cNvPr>
            <p:cNvSpPr/>
            <p:nvPr/>
          </p:nvSpPr>
          <p:spPr>
            <a:xfrm>
              <a:off x="6816080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24DE5F9-20A8-406A-B0FF-C8B8C7DE2BC5}"/>
                </a:ext>
              </a:extLst>
            </p:cNvPr>
            <p:cNvSpPr/>
            <p:nvPr/>
          </p:nvSpPr>
          <p:spPr>
            <a:xfrm>
              <a:off x="7392144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C2D86C47-5CF9-4977-B9A7-6DBBA995DB23}"/>
                </a:ext>
              </a:extLst>
            </p:cNvPr>
            <p:cNvCxnSpPr/>
            <p:nvPr/>
          </p:nvCxnSpPr>
          <p:spPr>
            <a:xfrm flipV="1">
              <a:off x="2999656" y="3933056"/>
              <a:ext cx="0" cy="9361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id="{177ECCA9-916A-4FB0-9C10-75EE96B9CCF0}"/>
                </a:ext>
              </a:extLst>
            </p:cNvPr>
            <p:cNvCxnSpPr/>
            <p:nvPr/>
          </p:nvCxnSpPr>
          <p:spPr>
            <a:xfrm>
              <a:off x="2999656" y="4221088"/>
              <a:ext cx="2664296" cy="0"/>
            </a:xfrm>
            <a:prstGeom prst="straightConnector1">
              <a:avLst/>
            </a:prstGeom>
            <a:ln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90C9558E-4B3B-490D-B435-1274BF58F5B5}"/>
                </a:ext>
              </a:extLst>
            </p:cNvPr>
            <p:cNvCxnSpPr/>
            <p:nvPr/>
          </p:nvCxnSpPr>
          <p:spPr>
            <a:xfrm flipV="1">
              <a:off x="5663952" y="3933056"/>
              <a:ext cx="0" cy="9361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EC337BA-43FB-4B5F-B08C-6F343BA49616}"/>
                </a:ext>
              </a:extLst>
            </p:cNvPr>
            <p:cNvSpPr/>
            <p:nvPr/>
          </p:nvSpPr>
          <p:spPr>
            <a:xfrm>
              <a:off x="4223792" y="3851756"/>
              <a:ext cx="31771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/>
                <a:t>P</a:t>
              </a:r>
              <a:endParaRPr lang="zh-CN" altLang="en-US" sz="2000" dirty="0"/>
            </a:p>
          </p:txBody>
        </p:sp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id="{32209FE0-D618-48AA-928A-EB738C624583}"/>
                </a:ext>
              </a:extLst>
            </p:cNvPr>
            <p:cNvCxnSpPr/>
            <p:nvPr/>
          </p:nvCxnSpPr>
          <p:spPr>
            <a:xfrm flipV="1">
              <a:off x="2639616" y="4941168"/>
              <a:ext cx="0" cy="432048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70518AF5-53A6-422F-BC68-B28148021FF8}"/>
                </a:ext>
              </a:extLst>
            </p:cNvPr>
            <p:cNvSpPr/>
            <p:nvPr/>
          </p:nvSpPr>
          <p:spPr>
            <a:xfrm>
              <a:off x="3071664" y="5157192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>
              <a:extLst>
                <a:ext uri="{FF2B5EF4-FFF2-40B4-BE49-F238E27FC236}">
                  <a16:creationId xmlns:a16="http://schemas.microsoft.com/office/drawing/2014/main" id="{2195FF55-EC53-4852-AEE6-2EAC78C2FB5E}"/>
                </a:ext>
              </a:extLst>
            </p:cNvPr>
            <p:cNvSpPr/>
            <p:nvPr/>
          </p:nvSpPr>
          <p:spPr>
            <a:xfrm>
              <a:off x="3719736" y="5157192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>
              <a:extLst>
                <a:ext uri="{FF2B5EF4-FFF2-40B4-BE49-F238E27FC236}">
                  <a16:creationId xmlns:a16="http://schemas.microsoft.com/office/drawing/2014/main" id="{0A603FC8-FFDE-4159-8B55-C04DA96777F1}"/>
                </a:ext>
              </a:extLst>
            </p:cNvPr>
            <p:cNvSpPr/>
            <p:nvPr/>
          </p:nvSpPr>
          <p:spPr>
            <a:xfrm>
              <a:off x="4295800" y="5157192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>
              <a:extLst>
                <a:ext uri="{FF2B5EF4-FFF2-40B4-BE49-F238E27FC236}">
                  <a16:creationId xmlns:a16="http://schemas.microsoft.com/office/drawing/2014/main" id="{E205661F-CDE6-4778-9EF9-D25950B064E0}"/>
                </a:ext>
              </a:extLst>
            </p:cNvPr>
            <p:cNvSpPr/>
            <p:nvPr/>
          </p:nvSpPr>
          <p:spPr>
            <a:xfrm>
              <a:off x="4871864" y="5157192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箭头连接符 22">
              <a:extLst>
                <a:ext uri="{FF2B5EF4-FFF2-40B4-BE49-F238E27FC236}">
                  <a16:creationId xmlns:a16="http://schemas.microsoft.com/office/drawing/2014/main" id="{55FB55F9-BF07-4D35-9049-4254BA51C50A}"/>
                </a:ext>
              </a:extLst>
            </p:cNvPr>
            <p:cNvCxnSpPr/>
            <p:nvPr/>
          </p:nvCxnSpPr>
          <p:spPr>
            <a:xfrm flipV="1">
              <a:off x="3143672" y="5517232"/>
              <a:ext cx="0" cy="36004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6FB4A171-E1B0-4D35-B5FE-069AC1643282}"/>
                </a:ext>
              </a:extLst>
            </p:cNvPr>
            <p:cNvSpPr/>
            <p:nvPr/>
          </p:nvSpPr>
          <p:spPr>
            <a:xfrm>
              <a:off x="3719736" y="5589240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>
              <a:extLst>
                <a:ext uri="{FF2B5EF4-FFF2-40B4-BE49-F238E27FC236}">
                  <a16:creationId xmlns:a16="http://schemas.microsoft.com/office/drawing/2014/main" id="{82615E06-8266-4B65-9210-F478235CB048}"/>
                </a:ext>
              </a:extLst>
            </p:cNvPr>
            <p:cNvSpPr/>
            <p:nvPr/>
          </p:nvSpPr>
          <p:spPr>
            <a:xfrm>
              <a:off x="4295800" y="5589240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id="{1725FD18-A629-46D3-A9B7-5108139521C7}"/>
                </a:ext>
              </a:extLst>
            </p:cNvPr>
            <p:cNvSpPr/>
            <p:nvPr/>
          </p:nvSpPr>
          <p:spPr>
            <a:xfrm>
              <a:off x="4871864" y="5589240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41">
              <a:extLst>
                <a:ext uri="{FF2B5EF4-FFF2-40B4-BE49-F238E27FC236}">
                  <a16:creationId xmlns:a16="http://schemas.microsoft.com/office/drawing/2014/main" id="{06A0EE3A-4E5F-419D-A7BC-C8AEEDFE31A0}"/>
                </a:ext>
              </a:extLst>
            </p:cNvPr>
            <p:cNvSpPr txBox="1"/>
            <p:nvPr/>
          </p:nvSpPr>
          <p:spPr>
            <a:xfrm>
              <a:off x="8004211" y="383599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/>
                <a:t>…</a:t>
              </a:r>
              <a:endParaRPr lang="zh-CN" altLang="en-US" sz="4800" dirty="0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431A224-906F-4F83-8AC4-E8E683B5AEE6}"/>
              </a:ext>
            </a:extLst>
          </p:cNvPr>
          <p:cNvGrpSpPr/>
          <p:nvPr/>
        </p:nvGrpSpPr>
        <p:grpSpPr>
          <a:xfrm>
            <a:off x="9313266" y="5645260"/>
            <a:ext cx="2406167" cy="822851"/>
            <a:chOff x="7662755" y="5647908"/>
            <a:chExt cx="2406167" cy="822851"/>
          </a:xfrm>
        </p:grpSpPr>
        <p:cxnSp>
          <p:nvCxnSpPr>
            <p:cNvPr id="36" name="直接箭头连接符 35">
              <a:extLst>
                <a:ext uri="{FF2B5EF4-FFF2-40B4-BE49-F238E27FC236}">
                  <a16:creationId xmlns:a16="http://schemas.microsoft.com/office/drawing/2014/main" id="{A7E16599-BA22-42E8-A927-8FBFE6148713}"/>
                </a:ext>
              </a:extLst>
            </p:cNvPr>
            <p:cNvCxnSpPr/>
            <p:nvPr/>
          </p:nvCxnSpPr>
          <p:spPr>
            <a:xfrm flipV="1">
              <a:off x="7733601" y="5647908"/>
              <a:ext cx="0" cy="316481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20C1E73E-87F3-4687-AB35-F0FC76DAFCAD}"/>
                </a:ext>
              </a:extLst>
            </p:cNvPr>
            <p:cNvSpPr/>
            <p:nvPr/>
          </p:nvSpPr>
          <p:spPr>
            <a:xfrm>
              <a:off x="8087834" y="5647908"/>
              <a:ext cx="1555699" cy="3517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/>
                <a:t>Packet arrival</a:t>
              </a:r>
              <a:endParaRPr lang="zh-CN" altLang="en-US" sz="2000" dirty="0"/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id="{A4CC6292-FD3F-4A87-A7DF-C0FA85FA1250}"/>
                </a:ext>
              </a:extLst>
            </p:cNvPr>
            <p:cNvSpPr/>
            <p:nvPr/>
          </p:nvSpPr>
          <p:spPr>
            <a:xfrm>
              <a:off x="7662755" y="6217575"/>
              <a:ext cx="212540" cy="189889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81B7D8F9-8D17-4B91-988A-FC9249D423D5}"/>
                </a:ext>
              </a:extLst>
            </p:cNvPr>
            <p:cNvSpPr/>
            <p:nvPr/>
          </p:nvSpPr>
          <p:spPr>
            <a:xfrm>
              <a:off x="8087834" y="6119056"/>
              <a:ext cx="1981088" cy="3517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/>
                <a:t>Real transmission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880329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FC2109-DD6B-40C5-9221-6D022B6ED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 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734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57C835-735A-4FF0-B843-F2B2A3903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Proposal version 1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E4CF21-3CC0-4725-AB45-3132670B68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475" y="1669950"/>
            <a:ext cx="10921253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For UL transmission without UL grant, the initial transmission of the K repetitions of a TB can start at any transmission occasion within a period P, and repetitions end at the last transmission occasion within the period P, except when the UE is configured with RV sequence of {0,2,3,1}.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RV sequence starts from the first transmission occasion of a repetition bundle, and UE determines the RV value for each repetition based on the transmission occasion where the repetition occurs. </a:t>
            </a:r>
            <a:endParaRPr lang="zh-CN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963FF17-7F8A-440B-89DE-4474D5C47E64}"/>
              </a:ext>
            </a:extLst>
          </p:cNvPr>
          <p:cNvGrpSpPr/>
          <p:nvPr/>
        </p:nvGrpSpPr>
        <p:grpSpPr>
          <a:xfrm>
            <a:off x="759647" y="4834417"/>
            <a:ext cx="8784976" cy="1555073"/>
            <a:chOff x="1271464" y="3835998"/>
            <a:chExt cx="8928992" cy="2041274"/>
          </a:xfrm>
        </p:grpSpPr>
        <p:cxnSp>
          <p:nvCxnSpPr>
            <p:cNvPr id="5" name="直接箭头连接符 4">
              <a:extLst>
                <a:ext uri="{FF2B5EF4-FFF2-40B4-BE49-F238E27FC236}">
                  <a16:creationId xmlns:a16="http://schemas.microsoft.com/office/drawing/2014/main" id="{531B5A4C-E34C-4991-BCB1-A2B7F86CF792}"/>
                </a:ext>
              </a:extLst>
            </p:cNvPr>
            <p:cNvCxnSpPr/>
            <p:nvPr/>
          </p:nvCxnSpPr>
          <p:spPr>
            <a:xfrm>
              <a:off x="1271464" y="4869160"/>
              <a:ext cx="892899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5187CE9-A31C-4E0B-99DA-B8CFCC1C2D67}"/>
                </a:ext>
              </a:extLst>
            </p:cNvPr>
            <p:cNvSpPr/>
            <p:nvPr/>
          </p:nvSpPr>
          <p:spPr>
            <a:xfrm>
              <a:off x="2999656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5088BF7-D5DC-4726-ABFD-E36E28EF4ADF}"/>
                </a:ext>
              </a:extLst>
            </p:cNvPr>
            <p:cNvSpPr/>
            <p:nvPr/>
          </p:nvSpPr>
          <p:spPr>
            <a:xfrm>
              <a:off x="3575720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F7D4D598-C0A9-4BA4-AF51-A461EC3E16B2}"/>
                </a:ext>
              </a:extLst>
            </p:cNvPr>
            <p:cNvSpPr/>
            <p:nvPr/>
          </p:nvSpPr>
          <p:spPr>
            <a:xfrm>
              <a:off x="4151784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93CC625-8FEB-443F-BE10-A7E803E8C611}"/>
                </a:ext>
              </a:extLst>
            </p:cNvPr>
            <p:cNvSpPr/>
            <p:nvPr/>
          </p:nvSpPr>
          <p:spPr>
            <a:xfrm>
              <a:off x="4727848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6E49D739-2AC4-4ED2-82F6-D339A25DED02}"/>
                </a:ext>
              </a:extLst>
            </p:cNvPr>
            <p:cNvSpPr/>
            <p:nvPr/>
          </p:nvSpPr>
          <p:spPr>
            <a:xfrm>
              <a:off x="5663952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2A253BE3-8319-43F8-A118-D9C336BBCBA0}"/>
                </a:ext>
              </a:extLst>
            </p:cNvPr>
            <p:cNvSpPr/>
            <p:nvPr/>
          </p:nvSpPr>
          <p:spPr>
            <a:xfrm>
              <a:off x="6240016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BB180D4-6E28-4913-8E79-C3A98C155683}"/>
                </a:ext>
              </a:extLst>
            </p:cNvPr>
            <p:cNvSpPr/>
            <p:nvPr/>
          </p:nvSpPr>
          <p:spPr>
            <a:xfrm>
              <a:off x="6816080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24DE5F9-20A8-406A-B0FF-C8B8C7DE2BC5}"/>
                </a:ext>
              </a:extLst>
            </p:cNvPr>
            <p:cNvSpPr/>
            <p:nvPr/>
          </p:nvSpPr>
          <p:spPr>
            <a:xfrm>
              <a:off x="7392144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C2D86C47-5CF9-4977-B9A7-6DBBA995DB23}"/>
                </a:ext>
              </a:extLst>
            </p:cNvPr>
            <p:cNvCxnSpPr/>
            <p:nvPr/>
          </p:nvCxnSpPr>
          <p:spPr>
            <a:xfrm flipV="1">
              <a:off x="2999656" y="3933056"/>
              <a:ext cx="0" cy="9361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id="{177ECCA9-916A-4FB0-9C10-75EE96B9CCF0}"/>
                </a:ext>
              </a:extLst>
            </p:cNvPr>
            <p:cNvCxnSpPr/>
            <p:nvPr/>
          </p:nvCxnSpPr>
          <p:spPr>
            <a:xfrm>
              <a:off x="2999656" y="4221088"/>
              <a:ext cx="2664296" cy="0"/>
            </a:xfrm>
            <a:prstGeom prst="straightConnector1">
              <a:avLst/>
            </a:prstGeom>
            <a:ln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90C9558E-4B3B-490D-B435-1274BF58F5B5}"/>
                </a:ext>
              </a:extLst>
            </p:cNvPr>
            <p:cNvCxnSpPr/>
            <p:nvPr/>
          </p:nvCxnSpPr>
          <p:spPr>
            <a:xfrm flipV="1">
              <a:off x="5663952" y="3933056"/>
              <a:ext cx="0" cy="9361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EC337BA-43FB-4B5F-B08C-6F343BA49616}"/>
                </a:ext>
              </a:extLst>
            </p:cNvPr>
            <p:cNvSpPr/>
            <p:nvPr/>
          </p:nvSpPr>
          <p:spPr>
            <a:xfrm>
              <a:off x="4223792" y="3851756"/>
              <a:ext cx="31771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/>
                <a:t>P</a:t>
              </a:r>
              <a:endParaRPr lang="zh-CN" altLang="en-US" sz="2000" dirty="0"/>
            </a:p>
          </p:txBody>
        </p:sp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id="{32209FE0-D618-48AA-928A-EB738C624583}"/>
                </a:ext>
              </a:extLst>
            </p:cNvPr>
            <p:cNvCxnSpPr/>
            <p:nvPr/>
          </p:nvCxnSpPr>
          <p:spPr>
            <a:xfrm flipV="1">
              <a:off x="2639616" y="4941168"/>
              <a:ext cx="0" cy="432048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70518AF5-53A6-422F-BC68-B28148021FF8}"/>
                </a:ext>
              </a:extLst>
            </p:cNvPr>
            <p:cNvSpPr/>
            <p:nvPr/>
          </p:nvSpPr>
          <p:spPr>
            <a:xfrm>
              <a:off x="3071664" y="5157192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>
              <a:extLst>
                <a:ext uri="{FF2B5EF4-FFF2-40B4-BE49-F238E27FC236}">
                  <a16:creationId xmlns:a16="http://schemas.microsoft.com/office/drawing/2014/main" id="{2195FF55-EC53-4852-AEE6-2EAC78C2FB5E}"/>
                </a:ext>
              </a:extLst>
            </p:cNvPr>
            <p:cNvSpPr/>
            <p:nvPr/>
          </p:nvSpPr>
          <p:spPr>
            <a:xfrm>
              <a:off x="3719736" y="5157192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>
              <a:extLst>
                <a:ext uri="{FF2B5EF4-FFF2-40B4-BE49-F238E27FC236}">
                  <a16:creationId xmlns:a16="http://schemas.microsoft.com/office/drawing/2014/main" id="{0A603FC8-FFDE-4159-8B55-C04DA96777F1}"/>
                </a:ext>
              </a:extLst>
            </p:cNvPr>
            <p:cNvSpPr/>
            <p:nvPr/>
          </p:nvSpPr>
          <p:spPr>
            <a:xfrm>
              <a:off x="4295800" y="5157192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>
              <a:extLst>
                <a:ext uri="{FF2B5EF4-FFF2-40B4-BE49-F238E27FC236}">
                  <a16:creationId xmlns:a16="http://schemas.microsoft.com/office/drawing/2014/main" id="{E205661F-CDE6-4778-9EF9-D25950B064E0}"/>
                </a:ext>
              </a:extLst>
            </p:cNvPr>
            <p:cNvSpPr/>
            <p:nvPr/>
          </p:nvSpPr>
          <p:spPr>
            <a:xfrm>
              <a:off x="4871864" y="5157192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箭头连接符 22">
              <a:extLst>
                <a:ext uri="{FF2B5EF4-FFF2-40B4-BE49-F238E27FC236}">
                  <a16:creationId xmlns:a16="http://schemas.microsoft.com/office/drawing/2014/main" id="{55FB55F9-BF07-4D35-9049-4254BA51C50A}"/>
                </a:ext>
              </a:extLst>
            </p:cNvPr>
            <p:cNvCxnSpPr/>
            <p:nvPr/>
          </p:nvCxnSpPr>
          <p:spPr>
            <a:xfrm flipV="1">
              <a:off x="3143672" y="5517232"/>
              <a:ext cx="0" cy="36004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6FB4A171-E1B0-4D35-B5FE-069AC1643282}"/>
                </a:ext>
              </a:extLst>
            </p:cNvPr>
            <p:cNvSpPr/>
            <p:nvPr/>
          </p:nvSpPr>
          <p:spPr>
            <a:xfrm>
              <a:off x="3719736" y="5589240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>
              <a:extLst>
                <a:ext uri="{FF2B5EF4-FFF2-40B4-BE49-F238E27FC236}">
                  <a16:creationId xmlns:a16="http://schemas.microsoft.com/office/drawing/2014/main" id="{82615E06-8266-4B65-9210-F478235CB048}"/>
                </a:ext>
              </a:extLst>
            </p:cNvPr>
            <p:cNvSpPr/>
            <p:nvPr/>
          </p:nvSpPr>
          <p:spPr>
            <a:xfrm>
              <a:off x="4295800" y="5589240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id="{1725FD18-A629-46D3-A9B7-5108139521C7}"/>
                </a:ext>
              </a:extLst>
            </p:cNvPr>
            <p:cNvSpPr/>
            <p:nvPr/>
          </p:nvSpPr>
          <p:spPr>
            <a:xfrm>
              <a:off x="4871864" y="5589240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41">
              <a:extLst>
                <a:ext uri="{FF2B5EF4-FFF2-40B4-BE49-F238E27FC236}">
                  <a16:creationId xmlns:a16="http://schemas.microsoft.com/office/drawing/2014/main" id="{06A0EE3A-4E5F-419D-A7BC-C8AEEDFE31A0}"/>
                </a:ext>
              </a:extLst>
            </p:cNvPr>
            <p:cNvSpPr txBox="1"/>
            <p:nvPr/>
          </p:nvSpPr>
          <p:spPr>
            <a:xfrm>
              <a:off x="8004211" y="383599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/>
                <a:t>…</a:t>
              </a:r>
              <a:endParaRPr lang="zh-CN" altLang="en-US" sz="4800" dirty="0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431A224-906F-4F83-8AC4-E8E683B5AEE6}"/>
              </a:ext>
            </a:extLst>
          </p:cNvPr>
          <p:cNvGrpSpPr/>
          <p:nvPr/>
        </p:nvGrpSpPr>
        <p:grpSpPr>
          <a:xfrm>
            <a:off x="9523677" y="5758637"/>
            <a:ext cx="2406167" cy="822851"/>
            <a:chOff x="7662755" y="5647908"/>
            <a:chExt cx="2406167" cy="822851"/>
          </a:xfrm>
        </p:grpSpPr>
        <p:cxnSp>
          <p:nvCxnSpPr>
            <p:cNvPr id="36" name="直接箭头连接符 35">
              <a:extLst>
                <a:ext uri="{FF2B5EF4-FFF2-40B4-BE49-F238E27FC236}">
                  <a16:creationId xmlns:a16="http://schemas.microsoft.com/office/drawing/2014/main" id="{A7E16599-BA22-42E8-A927-8FBFE6148713}"/>
                </a:ext>
              </a:extLst>
            </p:cNvPr>
            <p:cNvCxnSpPr/>
            <p:nvPr/>
          </p:nvCxnSpPr>
          <p:spPr>
            <a:xfrm flipV="1">
              <a:off x="7733601" y="5647908"/>
              <a:ext cx="0" cy="316481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20C1E73E-87F3-4687-AB35-F0FC76DAFCAD}"/>
                </a:ext>
              </a:extLst>
            </p:cNvPr>
            <p:cNvSpPr/>
            <p:nvPr/>
          </p:nvSpPr>
          <p:spPr>
            <a:xfrm>
              <a:off x="8087834" y="5647908"/>
              <a:ext cx="1555699" cy="3517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/>
                <a:t>Packet arrival</a:t>
              </a:r>
              <a:endParaRPr lang="zh-CN" altLang="en-US" sz="2000" dirty="0"/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id="{A4CC6292-FD3F-4A87-A7DF-C0FA85FA1250}"/>
                </a:ext>
              </a:extLst>
            </p:cNvPr>
            <p:cNvSpPr/>
            <p:nvPr/>
          </p:nvSpPr>
          <p:spPr>
            <a:xfrm>
              <a:off x="7662755" y="6217575"/>
              <a:ext cx="212540" cy="189889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81B7D8F9-8D17-4B91-988A-FC9249D423D5}"/>
                </a:ext>
              </a:extLst>
            </p:cNvPr>
            <p:cNvSpPr/>
            <p:nvPr/>
          </p:nvSpPr>
          <p:spPr>
            <a:xfrm>
              <a:off x="8087834" y="6119056"/>
              <a:ext cx="1981088" cy="3517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/>
                <a:t>Real transmission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74079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57C835-735A-4FF0-B843-F2B2A3903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Proposal </a:t>
            </a:r>
            <a:r>
              <a:rPr lang="en-US" altLang="zh-CN">
                <a:latin typeface="Arial" panose="020B0604020202020204" pitchFamily="34" charset="0"/>
                <a:cs typeface="Arial" panose="020B0604020202020204" pitchFamily="34" charset="0"/>
              </a:rPr>
              <a:t>version 2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E4CF21-3CC0-4725-AB45-3132670B68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475" y="1669950"/>
            <a:ext cx="10921253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For UL transmission without UL grant, the initial transmission of the K repetitions of a TB can start at any transmission occasion within a period P, and repetitions end at the last transmission occasion within the period P, except when the UE is configured with RV sequence of {0,2,3,1}.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The RV used for initial transmission follows the RV that would be applied to that transmission occasion assuming the transmission started in the first transmission occasion within the period. </a:t>
            </a:r>
            <a:endParaRPr lang="zh-CN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963FF17-7F8A-440B-89DE-4474D5C47E64}"/>
              </a:ext>
            </a:extLst>
          </p:cNvPr>
          <p:cNvGrpSpPr/>
          <p:nvPr/>
        </p:nvGrpSpPr>
        <p:grpSpPr>
          <a:xfrm>
            <a:off x="907404" y="4682239"/>
            <a:ext cx="8784976" cy="1555073"/>
            <a:chOff x="1271464" y="3835998"/>
            <a:chExt cx="8928992" cy="2041274"/>
          </a:xfrm>
        </p:grpSpPr>
        <p:cxnSp>
          <p:nvCxnSpPr>
            <p:cNvPr id="5" name="直接箭头连接符 4">
              <a:extLst>
                <a:ext uri="{FF2B5EF4-FFF2-40B4-BE49-F238E27FC236}">
                  <a16:creationId xmlns:a16="http://schemas.microsoft.com/office/drawing/2014/main" id="{531B5A4C-E34C-4991-BCB1-A2B7F86CF792}"/>
                </a:ext>
              </a:extLst>
            </p:cNvPr>
            <p:cNvCxnSpPr/>
            <p:nvPr/>
          </p:nvCxnSpPr>
          <p:spPr>
            <a:xfrm>
              <a:off x="1271464" y="4869160"/>
              <a:ext cx="892899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5187CE9-A31C-4E0B-99DA-B8CFCC1C2D67}"/>
                </a:ext>
              </a:extLst>
            </p:cNvPr>
            <p:cNvSpPr/>
            <p:nvPr/>
          </p:nvSpPr>
          <p:spPr>
            <a:xfrm>
              <a:off x="2999656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5088BF7-D5DC-4726-ABFD-E36E28EF4ADF}"/>
                </a:ext>
              </a:extLst>
            </p:cNvPr>
            <p:cNvSpPr/>
            <p:nvPr/>
          </p:nvSpPr>
          <p:spPr>
            <a:xfrm>
              <a:off x="3575720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F7D4D598-C0A9-4BA4-AF51-A461EC3E16B2}"/>
                </a:ext>
              </a:extLst>
            </p:cNvPr>
            <p:cNvSpPr/>
            <p:nvPr/>
          </p:nvSpPr>
          <p:spPr>
            <a:xfrm>
              <a:off x="4151784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93CC625-8FEB-443F-BE10-A7E803E8C611}"/>
                </a:ext>
              </a:extLst>
            </p:cNvPr>
            <p:cNvSpPr/>
            <p:nvPr/>
          </p:nvSpPr>
          <p:spPr>
            <a:xfrm>
              <a:off x="4727848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6E49D739-2AC4-4ED2-82F6-D339A25DED02}"/>
                </a:ext>
              </a:extLst>
            </p:cNvPr>
            <p:cNvSpPr/>
            <p:nvPr/>
          </p:nvSpPr>
          <p:spPr>
            <a:xfrm>
              <a:off x="5663952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2A253BE3-8319-43F8-A118-D9C336BBCBA0}"/>
                </a:ext>
              </a:extLst>
            </p:cNvPr>
            <p:cNvSpPr/>
            <p:nvPr/>
          </p:nvSpPr>
          <p:spPr>
            <a:xfrm>
              <a:off x="6240016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BB180D4-6E28-4913-8E79-C3A98C155683}"/>
                </a:ext>
              </a:extLst>
            </p:cNvPr>
            <p:cNvSpPr/>
            <p:nvPr/>
          </p:nvSpPr>
          <p:spPr>
            <a:xfrm>
              <a:off x="6816080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24DE5F9-20A8-406A-B0FF-C8B8C7DE2BC5}"/>
                </a:ext>
              </a:extLst>
            </p:cNvPr>
            <p:cNvSpPr/>
            <p:nvPr/>
          </p:nvSpPr>
          <p:spPr>
            <a:xfrm>
              <a:off x="7392144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C2D86C47-5CF9-4977-B9A7-6DBBA995DB23}"/>
                </a:ext>
              </a:extLst>
            </p:cNvPr>
            <p:cNvCxnSpPr/>
            <p:nvPr/>
          </p:nvCxnSpPr>
          <p:spPr>
            <a:xfrm flipV="1">
              <a:off x="2999656" y="3933056"/>
              <a:ext cx="0" cy="9361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id="{177ECCA9-916A-4FB0-9C10-75EE96B9CCF0}"/>
                </a:ext>
              </a:extLst>
            </p:cNvPr>
            <p:cNvCxnSpPr/>
            <p:nvPr/>
          </p:nvCxnSpPr>
          <p:spPr>
            <a:xfrm>
              <a:off x="2999656" y="4221088"/>
              <a:ext cx="2664296" cy="0"/>
            </a:xfrm>
            <a:prstGeom prst="straightConnector1">
              <a:avLst/>
            </a:prstGeom>
            <a:ln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90C9558E-4B3B-490D-B435-1274BF58F5B5}"/>
                </a:ext>
              </a:extLst>
            </p:cNvPr>
            <p:cNvCxnSpPr/>
            <p:nvPr/>
          </p:nvCxnSpPr>
          <p:spPr>
            <a:xfrm flipV="1">
              <a:off x="5663952" y="3933056"/>
              <a:ext cx="0" cy="9361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EC337BA-43FB-4B5F-B08C-6F343BA49616}"/>
                </a:ext>
              </a:extLst>
            </p:cNvPr>
            <p:cNvSpPr/>
            <p:nvPr/>
          </p:nvSpPr>
          <p:spPr>
            <a:xfrm>
              <a:off x="4223792" y="3851756"/>
              <a:ext cx="31771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/>
                <a:t>P</a:t>
              </a:r>
              <a:endParaRPr lang="zh-CN" altLang="en-US" sz="2000" dirty="0"/>
            </a:p>
          </p:txBody>
        </p:sp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id="{32209FE0-D618-48AA-928A-EB738C624583}"/>
                </a:ext>
              </a:extLst>
            </p:cNvPr>
            <p:cNvCxnSpPr/>
            <p:nvPr/>
          </p:nvCxnSpPr>
          <p:spPr>
            <a:xfrm flipV="1">
              <a:off x="2639616" y="4941168"/>
              <a:ext cx="0" cy="432048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70518AF5-53A6-422F-BC68-B28148021FF8}"/>
                </a:ext>
              </a:extLst>
            </p:cNvPr>
            <p:cNvSpPr/>
            <p:nvPr/>
          </p:nvSpPr>
          <p:spPr>
            <a:xfrm>
              <a:off x="3071664" y="5157192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>
              <a:extLst>
                <a:ext uri="{FF2B5EF4-FFF2-40B4-BE49-F238E27FC236}">
                  <a16:creationId xmlns:a16="http://schemas.microsoft.com/office/drawing/2014/main" id="{2195FF55-EC53-4852-AEE6-2EAC78C2FB5E}"/>
                </a:ext>
              </a:extLst>
            </p:cNvPr>
            <p:cNvSpPr/>
            <p:nvPr/>
          </p:nvSpPr>
          <p:spPr>
            <a:xfrm>
              <a:off x="3719736" y="5157192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>
              <a:extLst>
                <a:ext uri="{FF2B5EF4-FFF2-40B4-BE49-F238E27FC236}">
                  <a16:creationId xmlns:a16="http://schemas.microsoft.com/office/drawing/2014/main" id="{0A603FC8-FFDE-4159-8B55-C04DA96777F1}"/>
                </a:ext>
              </a:extLst>
            </p:cNvPr>
            <p:cNvSpPr/>
            <p:nvPr/>
          </p:nvSpPr>
          <p:spPr>
            <a:xfrm>
              <a:off x="4295800" y="5157192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>
              <a:extLst>
                <a:ext uri="{FF2B5EF4-FFF2-40B4-BE49-F238E27FC236}">
                  <a16:creationId xmlns:a16="http://schemas.microsoft.com/office/drawing/2014/main" id="{E205661F-CDE6-4778-9EF9-D25950B064E0}"/>
                </a:ext>
              </a:extLst>
            </p:cNvPr>
            <p:cNvSpPr/>
            <p:nvPr/>
          </p:nvSpPr>
          <p:spPr>
            <a:xfrm>
              <a:off x="4871864" y="5157192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箭头连接符 22">
              <a:extLst>
                <a:ext uri="{FF2B5EF4-FFF2-40B4-BE49-F238E27FC236}">
                  <a16:creationId xmlns:a16="http://schemas.microsoft.com/office/drawing/2014/main" id="{55FB55F9-BF07-4D35-9049-4254BA51C50A}"/>
                </a:ext>
              </a:extLst>
            </p:cNvPr>
            <p:cNvCxnSpPr/>
            <p:nvPr/>
          </p:nvCxnSpPr>
          <p:spPr>
            <a:xfrm flipV="1">
              <a:off x="3143672" y="5517232"/>
              <a:ext cx="0" cy="36004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6FB4A171-E1B0-4D35-B5FE-069AC1643282}"/>
                </a:ext>
              </a:extLst>
            </p:cNvPr>
            <p:cNvSpPr/>
            <p:nvPr/>
          </p:nvSpPr>
          <p:spPr>
            <a:xfrm>
              <a:off x="3719736" y="5589240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>
              <a:extLst>
                <a:ext uri="{FF2B5EF4-FFF2-40B4-BE49-F238E27FC236}">
                  <a16:creationId xmlns:a16="http://schemas.microsoft.com/office/drawing/2014/main" id="{82615E06-8266-4B65-9210-F478235CB048}"/>
                </a:ext>
              </a:extLst>
            </p:cNvPr>
            <p:cNvSpPr/>
            <p:nvPr/>
          </p:nvSpPr>
          <p:spPr>
            <a:xfrm>
              <a:off x="4295800" y="5589240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id="{1725FD18-A629-46D3-A9B7-5108139521C7}"/>
                </a:ext>
              </a:extLst>
            </p:cNvPr>
            <p:cNvSpPr/>
            <p:nvPr/>
          </p:nvSpPr>
          <p:spPr>
            <a:xfrm>
              <a:off x="4871864" y="5589240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41">
              <a:extLst>
                <a:ext uri="{FF2B5EF4-FFF2-40B4-BE49-F238E27FC236}">
                  <a16:creationId xmlns:a16="http://schemas.microsoft.com/office/drawing/2014/main" id="{06A0EE3A-4E5F-419D-A7BC-C8AEEDFE31A0}"/>
                </a:ext>
              </a:extLst>
            </p:cNvPr>
            <p:cNvSpPr txBox="1"/>
            <p:nvPr/>
          </p:nvSpPr>
          <p:spPr>
            <a:xfrm>
              <a:off x="8004211" y="383599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/>
                <a:t>…</a:t>
              </a:r>
              <a:endParaRPr lang="zh-CN" altLang="en-US" sz="4800" dirty="0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431A224-906F-4F83-8AC4-E8E683B5AEE6}"/>
              </a:ext>
            </a:extLst>
          </p:cNvPr>
          <p:cNvGrpSpPr/>
          <p:nvPr/>
        </p:nvGrpSpPr>
        <p:grpSpPr>
          <a:xfrm>
            <a:off x="9313266" y="5645260"/>
            <a:ext cx="2406167" cy="822851"/>
            <a:chOff x="7662755" y="5647908"/>
            <a:chExt cx="2406167" cy="822851"/>
          </a:xfrm>
        </p:grpSpPr>
        <p:cxnSp>
          <p:nvCxnSpPr>
            <p:cNvPr id="36" name="直接箭头连接符 35">
              <a:extLst>
                <a:ext uri="{FF2B5EF4-FFF2-40B4-BE49-F238E27FC236}">
                  <a16:creationId xmlns:a16="http://schemas.microsoft.com/office/drawing/2014/main" id="{A7E16599-BA22-42E8-A927-8FBFE6148713}"/>
                </a:ext>
              </a:extLst>
            </p:cNvPr>
            <p:cNvCxnSpPr/>
            <p:nvPr/>
          </p:nvCxnSpPr>
          <p:spPr>
            <a:xfrm flipV="1">
              <a:off x="7733601" y="5647908"/>
              <a:ext cx="0" cy="316481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20C1E73E-87F3-4687-AB35-F0FC76DAFCAD}"/>
                </a:ext>
              </a:extLst>
            </p:cNvPr>
            <p:cNvSpPr/>
            <p:nvPr/>
          </p:nvSpPr>
          <p:spPr>
            <a:xfrm>
              <a:off x="8087834" y="5647908"/>
              <a:ext cx="1555699" cy="3517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/>
                <a:t>Packet arrival</a:t>
              </a:r>
              <a:endParaRPr lang="zh-CN" altLang="en-US" sz="2000" dirty="0"/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id="{A4CC6292-FD3F-4A87-A7DF-C0FA85FA1250}"/>
                </a:ext>
              </a:extLst>
            </p:cNvPr>
            <p:cNvSpPr/>
            <p:nvPr/>
          </p:nvSpPr>
          <p:spPr>
            <a:xfrm>
              <a:off x="7662755" y="6217575"/>
              <a:ext cx="212540" cy="189889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81B7D8F9-8D17-4B91-988A-FC9249D423D5}"/>
                </a:ext>
              </a:extLst>
            </p:cNvPr>
            <p:cNvSpPr/>
            <p:nvPr/>
          </p:nvSpPr>
          <p:spPr>
            <a:xfrm>
              <a:off x="8087834" y="6119056"/>
              <a:ext cx="1981088" cy="3517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/>
                <a:t>Real transmission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662538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348</Words>
  <Application>Microsoft Office PowerPoint</Application>
  <PresentationFormat>宽屏</PresentationFormat>
  <Paragraphs>32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ＭＳ Ｐゴシック</vt:lpstr>
      <vt:lpstr>游ゴシック</vt:lpstr>
      <vt:lpstr>游ゴシック Light</vt:lpstr>
      <vt:lpstr>等线</vt:lpstr>
      <vt:lpstr>等线 Light</vt:lpstr>
      <vt:lpstr>Arial</vt:lpstr>
      <vt:lpstr>Calibri</vt:lpstr>
      <vt:lpstr>Calibri Light</vt:lpstr>
      <vt:lpstr>Office Theme</vt:lpstr>
      <vt:lpstr>Proposal for 7.3.3.4</vt:lpstr>
      <vt:lpstr>Proposal</vt:lpstr>
      <vt:lpstr>Back up</vt:lpstr>
      <vt:lpstr>Proposal version 1</vt:lpstr>
      <vt:lpstr>Proposal version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Offline for PDCCH structure</dc:title>
  <dc:creator>Fred TAKEDA</dc:creator>
  <cp:lastModifiedBy>WANG Lihui</cp:lastModifiedBy>
  <cp:revision>168</cp:revision>
  <dcterms:created xsi:type="dcterms:W3CDTF">2017-11-28T02:06:03Z</dcterms:created>
  <dcterms:modified xsi:type="dcterms:W3CDTF">2017-12-02T01:01:33Z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(3)G1321diE91jyJoaFeM6jK2GSanGcKZB4ArsXV/6OS4ZUnYaMxSKYjbAZceYkDkGPQ4mf3wDS
ciSBf2LuOcaEX6nbG+7MNgubNJA2DZl4Ka3uDcnbpRHmzRVGDecx9an9f9bmrjFfRT3Xvjwj
KZ5ZU3zOyUJY9JlZ4nW3tFUaZggQkxgoRkHOLTcNk1C4cMEBYLDK14vlrLJkvLhPMCD6XxL8
HvdeOuueNtIlZBDz1O</vt:lpwstr>
  </property>
  <property fmtid="{D5CDD505-2E9C-101B-9397-08002B2CF9AE}" pid="3" name="_2015_ms_pID_7253431">
    <vt:lpwstr>C96cYTcCqL0wYZ67cBLdomic+hldJKrs2XGBKyqmEO1CJXSyPURArn
y4LULy2sAIODSVVLkX9Tl99SBZ9IWQvIcrV/lKX4llVq7cDBdL704HKfDEum94apqSXaWz62
xgQrPoKho+mu9V9z8+g64LHt2DdJYYCKs2nNuJ8FpqJcrwt2XRWjNuBgIwNYcgloVlKQ1g8z
uc4tc0ogwRtoW2gmr6UBnaKWAUE/+UNeYfuT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1512097889</vt:lpwstr>
  </property>
  <property fmtid="{D5CDD505-2E9C-101B-9397-08002B2CF9AE}" pid="8" name="_2015_ms_pID_7253432">
    <vt:lpwstr>Ww==</vt:lpwstr>
  </property>
</Properties>
</file>