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feng Wang" initials="XW" lastIdx="1" clrIdx="0">
    <p:extLst>
      <p:ext uri="{19B8F6BF-5375-455C-9EA6-DF929625EA0E}">
        <p15:presenceInfo xmlns:p15="http://schemas.microsoft.com/office/powerpoint/2012/main" userId="S-1-5-21-945540591-4024260831-3861152641-433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95" d="100"/>
          <a:sy n="95" d="100"/>
        </p:scale>
        <p:origin x="67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75" y="3297058"/>
            <a:ext cx="12178146" cy="1338263"/>
          </a:xfrm>
        </p:spPr>
        <p:txBody>
          <a:bodyPr>
            <a:normAutofit/>
          </a:bodyPr>
          <a:lstStyle/>
          <a:p>
            <a:r>
              <a:rPr lang="en-US" sz="4600" dirty="0"/>
              <a:t>WF on Accumulative Closed-Loop TPC Command</a:t>
            </a:r>
            <a:br>
              <a:rPr lang="en-US" sz="2700" dirty="0"/>
            </a:br>
            <a:r>
              <a:rPr lang="en-US" sz="2700" dirty="0"/>
              <a:t>Qualcomm,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91		                                                                                       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721706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Reno,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Nov. – 1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December,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7.6.1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i="1" u="sng" kern="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 (RAN1 90 </a:t>
            </a:r>
            <a:r>
              <a:rPr lang="en-GB" i="1" u="sng" kern="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bis</a:t>
            </a:r>
            <a:r>
              <a:rPr lang="en-GB" i="1" u="sng" kern="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):</a:t>
            </a:r>
            <a:endParaRPr lang="en-US" sz="3200" i="1" u="sng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</a:pPr>
            <a:r>
              <a:rPr lang="x-none" dirty="0"/>
              <a:t>For closed loop power control process, f(i) in case of accumulative TPC command mode </a:t>
            </a:r>
            <a:r>
              <a:rPr lang="x-none" b="1" i="1" dirty="0"/>
              <a:t>can</a:t>
            </a:r>
            <a:r>
              <a:rPr lang="x-none" dirty="0"/>
              <a:t> be reset by </a:t>
            </a:r>
            <a:r>
              <a:rPr lang="en-US" dirty="0"/>
              <a:t>RRC reconfiguration of P_0 and alpha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Exactly when and how f(</a:t>
            </a:r>
            <a:r>
              <a:rPr lang="en-US" dirty="0" err="1"/>
              <a:t>i</a:t>
            </a:r>
            <a:r>
              <a:rPr lang="en-US" dirty="0"/>
              <a:t>), in case of accumulative TPC command mode, is reset or inherited is not clearly defined</a:t>
            </a:r>
          </a:p>
        </p:txBody>
      </p:sp>
    </p:spTree>
    <p:extLst>
      <p:ext uri="{BB962C8B-B14F-4D97-AF65-F5344CB8AC3E}">
        <p14:creationId xmlns:p14="http://schemas.microsoft.com/office/powerpoint/2010/main" val="12795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C0D26-7870-4FB5-B599-B2CEA9A6D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Discussion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D45AD9-8ECC-43C8-B3BC-3CE656DCCF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The accumulative closed-loop TPC command carries useful information and should be carried over unless open-loop power control parameter P_0 or alpha changes.</a:t>
                </a:r>
              </a:p>
              <a:p>
                <a:r>
                  <a:rPr lang="en-US" dirty="0"/>
                  <a:t>However, in case of a large changed of pathloss due to beam switch, excessive power may be transmitted by UE if f(</a:t>
                </a:r>
                <a:r>
                  <a:rPr lang="en-US" dirty="0" err="1"/>
                  <a:t>i</a:t>
                </a:r>
                <a:r>
                  <a:rPr lang="en-US" dirty="0"/>
                  <a:t>) is carried over without any change.</a:t>
                </a:r>
              </a:p>
              <a:p>
                <a:pPr lvl="1"/>
                <a:r>
                  <a:rPr lang="en-US" dirty="0"/>
                  <a:t>The receive signal power levels using source and destination beams are respectively:</a:t>
                </a:r>
              </a:p>
              <a:p>
                <a:pPr lvl="2"/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i="1"/>
                      <m:t>𝑃𝑠</m:t>
                    </m:r>
                    <m:r>
                      <a:rPr lang="en-GB" i="1"/>
                      <m:t>=</m:t>
                    </m:r>
                    <m:r>
                      <a:rPr lang="en-GB" i="1"/>
                      <m:t>𝐶</m:t>
                    </m:r>
                    <m:r>
                      <a:rPr lang="en-GB" i="1"/>
                      <m:t>+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𝛼</m:t>
                        </m:r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𝑠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3</m:t>
                        </m:r>
                      </m:sub>
                    </m:sSub>
                    <m:r>
                      <a:rPr lang="en-GB" i="1"/>
                      <m:t>+</m:t>
                    </m:r>
                    <m:r>
                      <a:rPr lang="en-GB" i="1"/>
                      <m:t>𝑓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GB" i="1"/>
                          <m:t>𝑖</m:t>
                        </m:r>
                      </m:e>
                    </m:d>
                    <m:r>
                      <a:rPr lang="en-GB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𝑠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𝑃</m:t>
                        </m:r>
                      </m:e>
                      <m:sub>
                        <m:r>
                          <a:rPr lang="en-GB" i="1"/>
                          <m:t>𝑑</m:t>
                        </m:r>
                      </m:sub>
                    </m:sSub>
                    <m:r>
                      <a:rPr lang="en-GB" i="1"/>
                      <m:t>=</m:t>
                    </m:r>
                    <m:r>
                      <a:rPr lang="en-GB" i="1"/>
                      <m:t>𝐶</m:t>
                    </m:r>
                    <m:r>
                      <a:rPr lang="en-GB" i="1"/>
                      <m:t>+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𝛼</m:t>
                        </m:r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𝑑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3</m:t>
                        </m:r>
                      </m:sub>
                    </m:sSub>
                    <m:r>
                      <a:rPr lang="en-GB" i="1"/>
                      <m:t>+</m:t>
                    </m:r>
                    <m:r>
                      <a:rPr lang="en-GB" i="1"/>
                      <m:t>𝑓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GB" i="1"/>
                          <m:t>𝑖</m:t>
                        </m:r>
                      </m:e>
                    </m:d>
                    <m:r>
                      <a:rPr lang="en-GB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𝑑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Where </a:t>
                </a:r>
                <a:r>
                  <a:rPr lang="en-GB" dirty="0"/>
                  <a:t>PL</a:t>
                </a:r>
                <a:r>
                  <a:rPr lang="en-GB" baseline="-25000" dirty="0"/>
                  <a:t>S,L3 </a:t>
                </a:r>
                <a:r>
                  <a:rPr lang="en-GB" dirty="0"/>
                  <a:t> is the L3 path loss and PL</a:t>
                </a:r>
                <a:r>
                  <a:rPr lang="en-GB" baseline="-25000" dirty="0"/>
                  <a:t>S,L1 </a:t>
                </a:r>
                <a:r>
                  <a:rPr lang="en-GB" dirty="0"/>
                  <a:t>is the path loss calculated based on latest RSRP of source beam; PL</a:t>
                </a:r>
                <a:r>
                  <a:rPr lang="en-GB" baseline="-25000" dirty="0"/>
                  <a:t>d,L3 </a:t>
                </a:r>
                <a:r>
                  <a:rPr lang="en-GB" dirty="0"/>
                  <a:t> is the L3 path loss and PL</a:t>
                </a:r>
                <a:r>
                  <a:rPr lang="en-GB" baseline="-25000" dirty="0"/>
                  <a:t>d,L1 </a:t>
                </a:r>
                <a:r>
                  <a:rPr lang="en-GB" dirty="0"/>
                  <a:t>is the path loss calculated based on latest RSRP of destination beam.</a:t>
                </a:r>
              </a:p>
              <a:p>
                <a:pPr lvl="1"/>
                <a:r>
                  <a:rPr lang="en-GB" dirty="0"/>
                  <a:t>The excessive power transmitted is: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GB" i="1"/>
                          <m:t>𝛼</m:t>
                        </m:r>
                        <m:r>
                          <a:rPr lang="en-GB" i="1"/>
                          <m:t>(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GB" i="1"/>
                              <m:t>𝑃𝐿</m:t>
                            </m:r>
                          </m:e>
                          <m:sub>
                            <m:r>
                              <a:rPr lang="en-GB" i="1"/>
                              <m:t>𝑑</m:t>
                            </m:r>
                            <m:r>
                              <a:rPr lang="en-GB" i="1"/>
                              <m:t>,</m:t>
                            </m:r>
                            <m:r>
                              <a:rPr lang="en-GB" i="1"/>
                              <m:t>𝐿</m:t>
                            </m:r>
                            <m:r>
                              <a:rPr lang="en-GB" i="1"/>
                              <m:t>3</m:t>
                            </m:r>
                          </m:sub>
                        </m:sSub>
                        <m:r>
                          <a:rPr lang="en-GB" i="1"/>
                          <m:t>−</m:t>
                        </m:r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𝑠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3</m:t>
                        </m:r>
                      </m:sub>
                    </m:sSub>
                    <m:r>
                      <a:rPr lang="en-GB" i="1"/>
                      <m:t>)+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GB" i="1"/>
                              <m:t>𝑃𝐿</m:t>
                            </m:r>
                          </m:e>
                          <m:sub>
                            <m:r>
                              <a:rPr lang="en-GB" i="1"/>
                              <m:t>𝑠</m:t>
                            </m:r>
                            <m:r>
                              <a:rPr lang="en-GB" i="1"/>
                              <m:t>,</m:t>
                            </m:r>
                            <m:r>
                              <a:rPr lang="en-GB" i="1"/>
                              <m:t>𝐿</m:t>
                            </m:r>
                            <m:r>
                              <a:rPr lang="en-GB" i="1"/>
                              <m:t>1</m:t>
                            </m:r>
                          </m:sub>
                        </m:sSub>
                        <m:r>
                          <a:rPr lang="en-GB" i="1"/>
                          <m:t>−</m:t>
                        </m:r>
                        <m:r>
                          <a:rPr lang="en-GB" i="1"/>
                          <m:t>𝑃𝐿</m:t>
                        </m:r>
                      </m:e>
                      <m:sub>
                        <m:r>
                          <a:rPr lang="en-GB" i="1"/>
                          <m:t>𝑑</m:t>
                        </m:r>
                        <m:r>
                          <a:rPr lang="en-GB" i="1"/>
                          <m:t>,</m:t>
                        </m:r>
                        <m:r>
                          <a:rPr lang="en-GB" i="1"/>
                          <m:t>𝐿</m:t>
                        </m:r>
                        <m:r>
                          <a:rPr lang="en-GB" i="1"/>
                          <m:t>1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2D45AD9-8ECC-43C8-B3BC-3CE656DCCF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280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459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Proposals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97172"/>
                <a:ext cx="10357884" cy="4879791"/>
              </a:xfrm>
            </p:spPr>
            <p:txBody>
              <a:bodyPr>
                <a:normAutofit/>
              </a:bodyPr>
              <a:lstStyle/>
              <a:p>
                <a:r>
                  <a:rPr lang="en-US" b="1" dirty="0"/>
                  <a:t>For the closed-loop TPC commands, f(</a:t>
                </a:r>
                <a:r>
                  <a:rPr lang="en-US" b="1" dirty="0" err="1"/>
                  <a:t>i</a:t>
                </a:r>
                <a:r>
                  <a:rPr lang="en-US" b="1" dirty="0"/>
                  <a:t>), g(</a:t>
                </a:r>
                <a:r>
                  <a:rPr lang="en-US" b="1" dirty="0" err="1"/>
                  <a:t>i</a:t>
                </a:r>
                <a:r>
                  <a:rPr lang="en-US" b="1" dirty="0"/>
                  <a:t>), in accumulative mode in case of reconfiguration of RS resource(s) index, k, </a:t>
                </a:r>
              </a:p>
              <a:p>
                <a:pPr lvl="1"/>
                <a:r>
                  <a:rPr lang="en-US" b="1" dirty="0"/>
                  <a:t>if open-loop parameters, P_0 and/or alpha, are reconfigured,  f(</a:t>
                </a:r>
                <a:r>
                  <a:rPr lang="en-US" b="1" dirty="0" err="1"/>
                  <a:t>i</a:t>
                </a:r>
                <a:r>
                  <a:rPr lang="en-US" b="1" dirty="0"/>
                  <a:t>)/g(</a:t>
                </a:r>
                <a:r>
                  <a:rPr lang="en-US" b="1" dirty="0" err="1"/>
                  <a:t>i</a:t>
                </a:r>
                <a:r>
                  <a:rPr lang="en-US" b="1" dirty="0"/>
                  <a:t>) is reset to be 0 in case of reconfiguration of open-loop parameters, P_0 and/or alpha.</a:t>
                </a:r>
              </a:p>
              <a:p>
                <a:pPr lvl="1"/>
                <a:r>
                  <a:rPr lang="en-GB" b="1" i="1" dirty="0"/>
                  <a:t>If open-loop parameters, P_0 and alpha, are not reconfigured, </a:t>
                </a:r>
                <a:r>
                  <a:rPr lang="en-GB" b="1" i="1" dirty="0" err="1"/>
                  <a:t>f</a:t>
                </a:r>
                <a:r>
                  <a:rPr lang="en-GB" b="1" i="1" baseline="-25000" dirty="0" err="1"/>
                  <a:t>d</a:t>
                </a:r>
                <a:r>
                  <a:rPr lang="en-GB" b="1" i="1" dirty="0"/>
                  <a:t>(</a:t>
                </a:r>
                <a:r>
                  <a:rPr lang="en-GB" b="1" i="1" dirty="0" err="1"/>
                  <a:t>i</a:t>
                </a:r>
                <a:r>
                  <a:rPr lang="en-GB" b="1" i="1" dirty="0"/>
                  <a:t>)= f</a:t>
                </a:r>
                <a:r>
                  <a:rPr lang="en-GB" b="1" i="1" baseline="-25000" dirty="0"/>
                  <a:t>s</a:t>
                </a:r>
                <a:r>
                  <a:rPr lang="en-GB" b="1" i="1" dirty="0"/>
                  <a:t>(</a:t>
                </a:r>
                <a:r>
                  <a:rPr lang="en-GB" b="1" i="1" dirty="0" err="1"/>
                  <a:t>i</a:t>
                </a:r>
                <a:r>
                  <a:rPr lang="en-GB" b="1" i="1" dirty="0"/>
                  <a:t>)-Delta  for PUSCH and  </a:t>
                </a:r>
                <a:r>
                  <a:rPr lang="en-GB" b="1" i="1" dirty="0" err="1"/>
                  <a:t>g</a:t>
                </a:r>
                <a:r>
                  <a:rPr lang="en-GB" b="1" i="1" baseline="-25000" dirty="0" err="1"/>
                  <a:t>d</a:t>
                </a:r>
                <a:r>
                  <a:rPr lang="en-GB" b="1" i="1" dirty="0"/>
                  <a:t>(</a:t>
                </a:r>
                <a:r>
                  <a:rPr lang="en-GB" b="1" i="1" dirty="0" err="1"/>
                  <a:t>i</a:t>
                </a:r>
                <a:r>
                  <a:rPr lang="en-GB" b="1" i="1" dirty="0"/>
                  <a:t>)= </a:t>
                </a:r>
                <a:r>
                  <a:rPr lang="en-GB" b="1" i="1" dirty="0" err="1"/>
                  <a:t>g</a:t>
                </a:r>
                <a:r>
                  <a:rPr lang="en-GB" b="1" i="1" baseline="-25000" dirty="0" err="1"/>
                  <a:t>s</a:t>
                </a:r>
                <a:r>
                  <a:rPr lang="en-GB" b="1" i="1" dirty="0"/>
                  <a:t>(</a:t>
                </a:r>
                <a:r>
                  <a:rPr lang="en-GB" b="1" i="1" dirty="0" err="1"/>
                  <a:t>i</a:t>
                </a:r>
                <a:r>
                  <a:rPr lang="en-GB" b="1" i="1" dirty="0"/>
                  <a:t>) -Delta  for PUCCH with Delta being any value   in the range [0,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GB" b="1" i="1"/>
                          <m:t>𝜶</m:t>
                        </m:r>
                        <m:r>
                          <a:rPr lang="en-GB" b="1" i="1"/>
                          <m:t>(</m:t>
                        </m:r>
                        <m:sSub>
                          <m:sSubPr>
                            <m:ctrlPr>
                              <a:rPr lang="en-US" b="1" i="1"/>
                            </m:ctrlPr>
                          </m:sSubPr>
                          <m:e>
                            <m:r>
                              <a:rPr lang="en-GB" b="1" i="1"/>
                              <m:t>𝑷𝑳</m:t>
                            </m:r>
                          </m:e>
                          <m:sub>
                            <m:r>
                              <a:rPr lang="en-GB" b="1" i="1"/>
                              <m:t>𝒅</m:t>
                            </m:r>
                            <m:r>
                              <a:rPr lang="en-GB" b="1" i="1"/>
                              <m:t>,</m:t>
                            </m:r>
                            <m:r>
                              <a:rPr lang="en-GB" b="1" i="1"/>
                              <m:t>𝑳</m:t>
                            </m:r>
                            <m:r>
                              <a:rPr lang="en-GB" b="1" i="1"/>
                              <m:t>𝟑</m:t>
                            </m:r>
                          </m:sub>
                        </m:sSub>
                        <m:r>
                          <a:rPr lang="en-GB" b="1" i="1"/>
                          <m:t>−</m:t>
                        </m:r>
                        <m:r>
                          <a:rPr lang="en-GB" b="1" i="1"/>
                          <m:t>𝑷𝑳</m:t>
                        </m:r>
                      </m:e>
                      <m:sub>
                        <m:r>
                          <a:rPr lang="en-GB" b="1" i="1"/>
                          <m:t>𝒔</m:t>
                        </m:r>
                        <m:r>
                          <a:rPr lang="en-GB" b="1" i="1"/>
                          <m:t>,</m:t>
                        </m:r>
                        <m:r>
                          <a:rPr lang="en-GB" b="1" i="1"/>
                          <m:t>𝑳</m:t>
                        </m:r>
                        <m:r>
                          <a:rPr lang="en-GB" b="1" i="1"/>
                          <m:t>𝟑</m:t>
                        </m:r>
                      </m:sub>
                    </m:sSub>
                    <m:r>
                      <a:rPr lang="en-GB" b="1" i="1"/>
                      <m:t>)+</m:t>
                    </m:r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sSub>
                          <m:sSubPr>
                            <m:ctrlPr>
                              <a:rPr lang="en-US" b="1" i="1"/>
                            </m:ctrlPr>
                          </m:sSubPr>
                          <m:e>
                            <m:r>
                              <a:rPr lang="en-GB" b="1" i="1"/>
                              <m:t>𝑷𝑳</m:t>
                            </m:r>
                          </m:e>
                          <m:sub>
                            <m:r>
                              <a:rPr lang="en-GB" b="1" i="1"/>
                              <m:t>𝒔</m:t>
                            </m:r>
                            <m:r>
                              <a:rPr lang="en-GB" b="1" i="1"/>
                              <m:t>,</m:t>
                            </m:r>
                            <m:r>
                              <a:rPr lang="en-GB" b="1" i="1"/>
                              <m:t>𝑳</m:t>
                            </m:r>
                            <m:r>
                              <a:rPr lang="en-GB" b="1" i="1"/>
                              <m:t>𝟏</m:t>
                            </m:r>
                          </m:sub>
                        </m:sSub>
                        <m:r>
                          <a:rPr lang="en-GB" b="1" i="1"/>
                          <m:t>−</m:t>
                        </m:r>
                        <m:r>
                          <a:rPr lang="en-GB" b="1" i="1"/>
                          <m:t>𝑷𝑳</m:t>
                        </m:r>
                      </m:e>
                      <m:sub>
                        <m:r>
                          <a:rPr lang="en-GB" b="1" i="1"/>
                          <m:t>𝒅</m:t>
                        </m:r>
                        <m:r>
                          <a:rPr lang="en-GB" b="1" i="1"/>
                          <m:t>,</m:t>
                        </m:r>
                        <m:r>
                          <a:rPr lang="en-GB" b="1" i="1"/>
                          <m:t>𝑳</m:t>
                        </m:r>
                        <m:r>
                          <a:rPr lang="en-GB" b="1" i="1"/>
                          <m:t>𝟏</m:t>
                        </m:r>
                      </m:sub>
                    </m:sSub>
                  </m:oMath>
                </a14:m>
                <a:r>
                  <a:rPr lang="en-GB" b="1" i="1" dirty="0"/>
                  <a:t>]. </a:t>
                </a:r>
              </a:p>
              <a:p>
                <a:pPr lvl="2"/>
                <a:r>
                  <a:rPr lang="en-GB" b="1" dirty="0"/>
                  <a:t>PL</a:t>
                </a:r>
                <a:r>
                  <a:rPr lang="en-GB" b="1" baseline="-25000" dirty="0"/>
                  <a:t>S,L3 </a:t>
                </a:r>
                <a:r>
                  <a:rPr lang="en-GB" b="1" dirty="0"/>
                  <a:t> is the L3 path loss of source beam and PL</a:t>
                </a:r>
                <a:r>
                  <a:rPr lang="en-GB" b="1" baseline="-25000" dirty="0"/>
                  <a:t>S,L1 </a:t>
                </a:r>
                <a:r>
                  <a:rPr lang="en-GB" b="1" dirty="0"/>
                  <a:t>is the path loss calculated based on latest RSRP of the source beam; PL</a:t>
                </a:r>
                <a:r>
                  <a:rPr lang="en-GB" b="1" baseline="-25000" dirty="0"/>
                  <a:t>d,L3 </a:t>
                </a:r>
                <a:r>
                  <a:rPr lang="en-GB" b="1" dirty="0"/>
                  <a:t> is the L3 path loss and PL</a:t>
                </a:r>
                <a:r>
                  <a:rPr lang="en-GB" b="1" baseline="-25000" dirty="0"/>
                  <a:t>d,L1 </a:t>
                </a:r>
                <a:r>
                  <a:rPr lang="en-GB" b="1" dirty="0"/>
                  <a:t>is the path loss calculated based on latest RSRP of the destination beam.</a:t>
                </a:r>
              </a:p>
              <a:p>
                <a:pPr lvl="2"/>
                <a:r>
                  <a:rPr lang="en-GB" b="1" i="1" dirty="0"/>
                  <a:t>Exact value within the range is up to UE implementation.</a:t>
                </a:r>
                <a:endParaRPr lang="en-US" b="1" dirty="0"/>
              </a:p>
              <a:p>
                <a:pPr marL="0" indent="0">
                  <a:buNone/>
                </a:pPr>
                <a:endParaRPr lang="en-US" sz="22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97172"/>
                <a:ext cx="10357884" cy="4879791"/>
              </a:xfrm>
              <a:blipFill>
                <a:blip r:embed="rId2"/>
                <a:stretch>
                  <a:fillRect l="-1059" t="-2125" r="-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7877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428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맑은 고딕</vt:lpstr>
      <vt:lpstr>MS Mincho</vt:lpstr>
      <vt:lpstr>ＭＳ Ｐゴシック</vt:lpstr>
      <vt:lpstr>SimSun</vt:lpstr>
      <vt:lpstr>Arial</vt:lpstr>
      <vt:lpstr>Calibri</vt:lpstr>
      <vt:lpstr>Calibri Light</vt:lpstr>
      <vt:lpstr>Times</vt:lpstr>
      <vt:lpstr>Times New Roman</vt:lpstr>
      <vt:lpstr>Office Theme</vt:lpstr>
      <vt:lpstr>WF on Accumulative Closed-Loop TPC Command Qualcomm, …</vt:lpstr>
      <vt:lpstr>Background </vt:lpstr>
      <vt:lpstr>Discussion</vt:lpstr>
      <vt:lpstr>Proposals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Xiao feng Wang</cp:lastModifiedBy>
  <cp:revision>56</cp:revision>
  <dcterms:created xsi:type="dcterms:W3CDTF">2017-02-12T10:40:17Z</dcterms:created>
  <dcterms:modified xsi:type="dcterms:W3CDTF">2017-12-01T20:41:35Z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