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  <p:sldId id="268" r:id="rId5"/>
    <p:sldId id="269" r:id="rId6"/>
    <p:sldId id="27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72F650-2722-492B-B810-53B812178D95}">
          <p14:sldIdLst>
            <p14:sldId id="256"/>
            <p14:sldId id="271"/>
            <p14:sldId id="272"/>
            <p14:sldId id="268"/>
            <p14:sldId id="269"/>
          </p14:sldIdLst>
        </p14:section>
        <p14:section name="appendix" id="{0BA0E8A5-C543-4783-8E45-C980A8D94B37}">
          <p14:sldIdLst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94660"/>
  </p:normalViewPr>
  <p:slideViewPr>
    <p:cSldViewPr>
      <p:cViewPr varScale="1">
        <p:scale>
          <a:sx n="92" d="100"/>
          <a:sy n="92" d="100"/>
        </p:scale>
        <p:origin x="64" y="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340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247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991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8626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4341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1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815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737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709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6676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078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3ADC7-CF23-4973-8DDC-79492D6E26A8}" type="datetimeFigureOut">
              <a:rPr kumimoji="1" lang="ja-JP" altLang="en-US" smtClean="0"/>
              <a:pPr/>
              <a:t>2017/12/2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3D9F-E060-4D74-BEB6-B80663A512EA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29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4051ED-0293-44B1-85DA-3AC35FED2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423" y="1916832"/>
            <a:ext cx="9144000" cy="1584177"/>
          </a:xfrm>
        </p:spPr>
        <p:txBody>
          <a:bodyPr>
            <a:normAutofit/>
          </a:bodyPr>
          <a:lstStyle/>
          <a:p>
            <a:r>
              <a:rPr kumimoji="1" lang="en-US" altLang="zh-CN" sz="4400" dirty="0"/>
              <a:t>Proposals for 7.3.3.4</a:t>
            </a:r>
            <a:endParaRPr kumimoji="1" lang="ja-JP" altLang="en-US" sz="4400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76841D1-52F8-492E-BAFD-91B0933418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496" y="3789040"/>
            <a:ext cx="9144000" cy="1655762"/>
          </a:xfrm>
        </p:spPr>
        <p:txBody>
          <a:bodyPr/>
          <a:lstStyle/>
          <a:p>
            <a:endParaRPr kumimoji="1" lang="en-US" altLang="ja-JP" dirty="0"/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NTT DOCOMO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139A964-20CD-484A-90A4-7893CC396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4080" y="572487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R1-172</a:t>
            </a:r>
            <a:r>
              <a:rPr kumimoji="1" lang="en-US" altLang="zh-CN" sz="2400" b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1705</a:t>
            </a:r>
            <a:endParaRPr kumimoji="1" lang="ja-JP" altLang="en-US" sz="2400" b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7DD797C-F991-41DE-A544-A431350F9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72487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3GPP TSG RAN WG1#91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Reno, USA, Nov. 27 – Dec. 1, 2017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Agenda item 7.3.3.4</a:t>
            </a:r>
            <a:endParaRPr kumimoji="1" lang="ja-JP" alt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1716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2F5F39-C3C1-4BA2-B0CA-70BCA535C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 1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1552EC-ADDC-4798-B787-8CF5E3F93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Activation and deactivation signaling for Type 2 UL transmission without UL grant/DL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SPS is differentiated by different values of two fields in the DCI.</a:t>
            </a:r>
          </a:p>
          <a:p>
            <a:pPr lvl="1"/>
            <a:r>
              <a:rPr lang="en-US" altLang="zh-CN" dirty="0"/>
              <a:t>FFS details.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571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2F5F39-C3C1-4BA2-B0CA-70BCA535C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 1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1552EC-ADDC-4798-B787-8CF5E3F93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For Type 2 UL transmission without UL grant/DL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SPS,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Two fields are used to identify whether the DCI activates or de-activates the UL grant/DL SPS.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FFS details.</a:t>
            </a:r>
          </a:p>
        </p:txBody>
      </p:sp>
    </p:spTree>
    <p:extLst>
      <p:ext uri="{BB962C8B-B14F-4D97-AF65-F5344CB8AC3E}">
        <p14:creationId xmlns:p14="http://schemas.microsoft.com/office/powerpoint/2010/main" val="1610954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 2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669950"/>
            <a:ext cx="10921253" cy="435133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For UL transmission without UL grant, the initial transmission of the K repetitions of a TB can start at any transmission occasion within the period P, and repetitions end at the last transmission occasion within the period P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3857625" algn="l"/>
              </a:tabLst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At least RV sequence is mapped on to the transmission occasions within the period P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  <a:tabLst>
                <a:tab pos="3857625" algn="l"/>
              </a:tabLs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Supported by: DCM, Huawei,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, MTK, Vivo, Interdigital, NICT, TCL, LGE, Sharp,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Convida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Wireless, CATT, CATR, ITRI, CMCC, Orange, Xiaomi, China Unicom,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Sequans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, China Telecom, Sony, Fraunhofer IIS, Hughes, Vodafone,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[ZTE], [OPPO]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63FF17-7F8A-440B-89DE-4474D5C47E64}"/>
              </a:ext>
            </a:extLst>
          </p:cNvPr>
          <p:cNvGrpSpPr/>
          <p:nvPr/>
        </p:nvGrpSpPr>
        <p:grpSpPr>
          <a:xfrm>
            <a:off x="907404" y="4725143"/>
            <a:ext cx="8784976" cy="1944216"/>
            <a:chOff x="1271464" y="3851756"/>
            <a:chExt cx="8928992" cy="2552086"/>
          </a:xfrm>
        </p:grpSpPr>
        <p:cxnSp>
          <p:nvCxnSpPr>
            <p:cNvPr id="5" name="直接箭头连接符 4">
              <a:extLst>
                <a:ext uri="{FF2B5EF4-FFF2-40B4-BE49-F238E27FC236}">
                  <a16:creationId xmlns:a16="http://schemas.microsoft.com/office/drawing/2014/main" id="{531B5A4C-E34C-4991-BCB1-A2B7F86CF792}"/>
                </a:ext>
              </a:extLst>
            </p:cNvPr>
            <p:cNvCxnSpPr/>
            <p:nvPr/>
          </p:nvCxnSpPr>
          <p:spPr>
            <a:xfrm>
              <a:off x="1271464" y="4869160"/>
              <a:ext cx="892899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5187CE9-A31C-4E0B-99DA-B8CFCC1C2D67}"/>
                </a:ext>
              </a:extLst>
            </p:cNvPr>
            <p:cNvSpPr/>
            <p:nvPr/>
          </p:nvSpPr>
          <p:spPr>
            <a:xfrm>
              <a:off x="299965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5088BF7-D5DC-4726-ABFD-E36E28EF4ADF}"/>
                </a:ext>
              </a:extLst>
            </p:cNvPr>
            <p:cNvSpPr/>
            <p:nvPr/>
          </p:nvSpPr>
          <p:spPr>
            <a:xfrm>
              <a:off x="357572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7D4D598-C0A9-4BA4-AF51-A461EC3E16B2}"/>
                </a:ext>
              </a:extLst>
            </p:cNvPr>
            <p:cNvSpPr/>
            <p:nvPr/>
          </p:nvSpPr>
          <p:spPr>
            <a:xfrm>
              <a:off x="415178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3CC625-8FEB-443F-BE10-A7E803E8C611}"/>
                </a:ext>
              </a:extLst>
            </p:cNvPr>
            <p:cNvSpPr/>
            <p:nvPr/>
          </p:nvSpPr>
          <p:spPr>
            <a:xfrm>
              <a:off x="4727848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E49D739-2AC4-4ED2-82F6-D339A25DED02}"/>
                </a:ext>
              </a:extLst>
            </p:cNvPr>
            <p:cNvSpPr/>
            <p:nvPr/>
          </p:nvSpPr>
          <p:spPr>
            <a:xfrm>
              <a:off x="5663952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A253BE3-8319-43F8-A118-D9C336BBCBA0}"/>
                </a:ext>
              </a:extLst>
            </p:cNvPr>
            <p:cNvSpPr/>
            <p:nvPr/>
          </p:nvSpPr>
          <p:spPr>
            <a:xfrm>
              <a:off x="6240016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BB180D4-6E28-4913-8E79-C3A98C155683}"/>
                </a:ext>
              </a:extLst>
            </p:cNvPr>
            <p:cNvSpPr/>
            <p:nvPr/>
          </p:nvSpPr>
          <p:spPr>
            <a:xfrm>
              <a:off x="6816080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24DE5F9-20A8-406A-B0FF-C8B8C7DE2BC5}"/>
                </a:ext>
              </a:extLst>
            </p:cNvPr>
            <p:cNvSpPr/>
            <p:nvPr/>
          </p:nvSpPr>
          <p:spPr>
            <a:xfrm>
              <a:off x="7392144" y="4437112"/>
              <a:ext cx="432048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C2D86C47-5CF9-4977-B9A7-6DBBA995DB23}"/>
                </a:ext>
              </a:extLst>
            </p:cNvPr>
            <p:cNvCxnSpPr/>
            <p:nvPr/>
          </p:nvCxnSpPr>
          <p:spPr>
            <a:xfrm flipV="1">
              <a:off x="2999656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177ECCA9-916A-4FB0-9C10-75EE96B9CCF0}"/>
                </a:ext>
              </a:extLst>
            </p:cNvPr>
            <p:cNvCxnSpPr/>
            <p:nvPr/>
          </p:nvCxnSpPr>
          <p:spPr>
            <a:xfrm>
              <a:off x="2999656" y="4221088"/>
              <a:ext cx="2664296" cy="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90C9558E-4B3B-490D-B435-1274BF58F5B5}"/>
                </a:ext>
              </a:extLst>
            </p:cNvPr>
            <p:cNvCxnSpPr/>
            <p:nvPr/>
          </p:nvCxnSpPr>
          <p:spPr>
            <a:xfrm flipV="1">
              <a:off x="5663952" y="3933056"/>
              <a:ext cx="0" cy="936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EC337BA-43FB-4B5F-B08C-6F343BA49616}"/>
                </a:ext>
              </a:extLst>
            </p:cNvPr>
            <p:cNvSpPr/>
            <p:nvPr/>
          </p:nvSpPr>
          <p:spPr>
            <a:xfrm>
              <a:off x="4223792" y="3851756"/>
              <a:ext cx="3177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</a:t>
              </a:r>
              <a:endParaRPr lang="zh-CN" altLang="en-US" sz="2000" dirty="0"/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32209FE0-D618-48AA-928A-EB738C624583}"/>
                </a:ext>
              </a:extLst>
            </p:cNvPr>
            <p:cNvCxnSpPr/>
            <p:nvPr/>
          </p:nvCxnSpPr>
          <p:spPr>
            <a:xfrm flipV="1">
              <a:off x="2639616" y="4941168"/>
              <a:ext cx="0" cy="432048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等腰三角形 18">
              <a:extLst>
                <a:ext uri="{FF2B5EF4-FFF2-40B4-BE49-F238E27FC236}">
                  <a16:creationId xmlns:a16="http://schemas.microsoft.com/office/drawing/2014/main" id="{70518AF5-53A6-422F-BC68-B28148021FF8}"/>
                </a:ext>
              </a:extLst>
            </p:cNvPr>
            <p:cNvSpPr/>
            <p:nvPr/>
          </p:nvSpPr>
          <p:spPr>
            <a:xfrm>
              <a:off x="30716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:a16="http://schemas.microsoft.com/office/drawing/2014/main" id="{2195FF55-EC53-4852-AEE6-2EAC78C2FB5E}"/>
                </a:ext>
              </a:extLst>
            </p:cNvPr>
            <p:cNvSpPr/>
            <p:nvPr/>
          </p:nvSpPr>
          <p:spPr>
            <a:xfrm>
              <a:off x="3719736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:a16="http://schemas.microsoft.com/office/drawing/2014/main" id="{0A603FC8-FFDE-4159-8B55-C04DA96777F1}"/>
                </a:ext>
              </a:extLst>
            </p:cNvPr>
            <p:cNvSpPr/>
            <p:nvPr/>
          </p:nvSpPr>
          <p:spPr>
            <a:xfrm>
              <a:off x="4295800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:a16="http://schemas.microsoft.com/office/drawing/2014/main" id="{E205661F-CDE6-4778-9EF9-D25950B064E0}"/>
                </a:ext>
              </a:extLst>
            </p:cNvPr>
            <p:cNvSpPr/>
            <p:nvPr/>
          </p:nvSpPr>
          <p:spPr>
            <a:xfrm>
              <a:off x="4871864" y="5157192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箭头连接符 22">
              <a:extLst>
                <a:ext uri="{FF2B5EF4-FFF2-40B4-BE49-F238E27FC236}">
                  <a16:creationId xmlns:a16="http://schemas.microsoft.com/office/drawing/2014/main" id="{55FB55F9-BF07-4D35-9049-4254BA51C50A}"/>
                </a:ext>
              </a:extLst>
            </p:cNvPr>
            <p:cNvCxnSpPr/>
            <p:nvPr/>
          </p:nvCxnSpPr>
          <p:spPr>
            <a:xfrm flipV="1">
              <a:off x="3143672" y="5517232"/>
              <a:ext cx="0" cy="36004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等腰三角形 23">
              <a:extLst>
                <a:ext uri="{FF2B5EF4-FFF2-40B4-BE49-F238E27FC236}">
                  <a16:creationId xmlns:a16="http://schemas.microsoft.com/office/drawing/2014/main" id="{6FB4A171-E1B0-4D35-B5FE-069AC1643282}"/>
                </a:ext>
              </a:extLst>
            </p:cNvPr>
            <p:cNvSpPr/>
            <p:nvPr/>
          </p:nvSpPr>
          <p:spPr>
            <a:xfrm>
              <a:off x="3719736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:a16="http://schemas.microsoft.com/office/drawing/2014/main" id="{82615E06-8266-4B65-9210-F478235CB048}"/>
                </a:ext>
              </a:extLst>
            </p:cNvPr>
            <p:cNvSpPr/>
            <p:nvPr/>
          </p:nvSpPr>
          <p:spPr>
            <a:xfrm>
              <a:off x="4295800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:a16="http://schemas.microsoft.com/office/drawing/2014/main" id="{1725FD18-A629-46D3-A9B7-5108139521C7}"/>
                </a:ext>
              </a:extLst>
            </p:cNvPr>
            <p:cNvSpPr/>
            <p:nvPr/>
          </p:nvSpPr>
          <p:spPr>
            <a:xfrm>
              <a:off x="4871864" y="5589240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25E91612-36AC-48F5-8AFB-4B6E8F34DED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63752" y="5949282"/>
              <a:ext cx="0" cy="45456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>
              <a:extLst>
                <a:ext uri="{FF2B5EF4-FFF2-40B4-BE49-F238E27FC236}">
                  <a16:creationId xmlns:a16="http://schemas.microsoft.com/office/drawing/2014/main" id="{3290ABD2-4826-409A-BAAC-266E120FF107}"/>
                </a:ext>
              </a:extLst>
            </p:cNvPr>
            <p:cNvSpPr/>
            <p:nvPr/>
          </p:nvSpPr>
          <p:spPr>
            <a:xfrm>
              <a:off x="4295800" y="5989766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id="{717A05FD-2CCC-4F93-BD42-CB252F63D39C}"/>
                </a:ext>
              </a:extLst>
            </p:cNvPr>
            <p:cNvSpPr/>
            <p:nvPr/>
          </p:nvSpPr>
          <p:spPr>
            <a:xfrm>
              <a:off x="4871864" y="5989766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id="{06A0EE3A-4E5F-419D-A7BC-C8AEEDFE31A0}"/>
                </a:ext>
              </a:extLst>
            </p:cNvPr>
            <p:cNvSpPr txBox="1"/>
            <p:nvPr/>
          </p:nvSpPr>
          <p:spPr>
            <a:xfrm>
              <a:off x="8040216" y="4077072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/>
                <a:t>…</a:t>
              </a:r>
              <a:endParaRPr lang="zh-CN" altLang="en-US" sz="4800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431A224-906F-4F83-8AC4-E8E683B5AEE6}"/>
              </a:ext>
            </a:extLst>
          </p:cNvPr>
          <p:cNvGrpSpPr/>
          <p:nvPr/>
        </p:nvGrpSpPr>
        <p:grpSpPr>
          <a:xfrm>
            <a:off x="9692380" y="5791471"/>
            <a:ext cx="2406167" cy="822851"/>
            <a:chOff x="7662755" y="5647908"/>
            <a:chExt cx="2406167" cy="822851"/>
          </a:xfrm>
        </p:grpSpPr>
        <p:cxnSp>
          <p:nvCxnSpPr>
            <p:cNvPr id="36" name="直接箭头连接符 35">
              <a:extLst>
                <a:ext uri="{FF2B5EF4-FFF2-40B4-BE49-F238E27FC236}">
                  <a16:creationId xmlns:a16="http://schemas.microsoft.com/office/drawing/2014/main" id="{A7E16599-BA22-42E8-A927-8FBFE6148713}"/>
                </a:ext>
              </a:extLst>
            </p:cNvPr>
            <p:cNvCxnSpPr/>
            <p:nvPr/>
          </p:nvCxnSpPr>
          <p:spPr>
            <a:xfrm flipV="1">
              <a:off x="7733601" y="5647908"/>
              <a:ext cx="0" cy="31648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0C1E73E-87F3-4687-AB35-F0FC76DAFCAD}"/>
                </a:ext>
              </a:extLst>
            </p:cNvPr>
            <p:cNvSpPr/>
            <p:nvPr/>
          </p:nvSpPr>
          <p:spPr>
            <a:xfrm>
              <a:off x="8087834" y="5647908"/>
              <a:ext cx="1555699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Packet arrival</a:t>
              </a:r>
              <a:endParaRPr lang="zh-CN" altLang="en-US" sz="2000" dirty="0"/>
            </a:p>
          </p:txBody>
        </p:sp>
        <p:sp>
          <p:nvSpPr>
            <p:cNvPr id="38" name="等腰三角形 37">
              <a:extLst>
                <a:ext uri="{FF2B5EF4-FFF2-40B4-BE49-F238E27FC236}">
                  <a16:creationId xmlns:a16="http://schemas.microsoft.com/office/drawing/2014/main" id="{A4CC6292-FD3F-4A87-A7DF-C0FA85FA1250}"/>
                </a:ext>
              </a:extLst>
            </p:cNvPr>
            <p:cNvSpPr/>
            <p:nvPr/>
          </p:nvSpPr>
          <p:spPr>
            <a:xfrm>
              <a:off x="7662755" y="6217575"/>
              <a:ext cx="212540" cy="189889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1B7D8F9-8D17-4B91-988A-FC9249D423D5}"/>
                </a:ext>
              </a:extLst>
            </p:cNvPr>
            <p:cNvSpPr/>
            <p:nvPr/>
          </p:nvSpPr>
          <p:spPr>
            <a:xfrm>
              <a:off x="8087834" y="6119056"/>
              <a:ext cx="1981088" cy="351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/>
                <a:t>Real transmission</a:t>
              </a:r>
              <a:endParaRPr lang="zh-CN" altLang="en-US" sz="2000" dirty="0"/>
            </a:p>
          </p:txBody>
        </p:sp>
      </p:grp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9636DB39-4A7F-45F8-BEFC-840F9F45F0E5}"/>
              </a:ext>
            </a:extLst>
          </p:cNvPr>
          <p:cNvSpPr/>
          <p:nvPr/>
        </p:nvSpPr>
        <p:spPr>
          <a:xfrm>
            <a:off x="5339334" y="6253398"/>
            <a:ext cx="212540" cy="18988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51181223-464D-490C-A913-60A9C3F3D326}"/>
              </a:ext>
            </a:extLst>
          </p:cNvPr>
          <p:cNvSpPr/>
          <p:nvPr/>
        </p:nvSpPr>
        <p:spPr>
          <a:xfrm>
            <a:off x="5935614" y="6242863"/>
            <a:ext cx="212540" cy="18988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19C1D612-BB99-49CE-8E4D-6C0231DA7AE1}"/>
              </a:ext>
            </a:extLst>
          </p:cNvPr>
          <p:cNvSpPr/>
          <p:nvPr/>
        </p:nvSpPr>
        <p:spPr>
          <a:xfrm>
            <a:off x="6502386" y="6242863"/>
            <a:ext cx="212540" cy="18988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id="{38F087F5-DDE5-4209-9975-8627926E367B}"/>
              </a:ext>
            </a:extLst>
          </p:cNvPr>
          <p:cNvSpPr/>
          <p:nvPr/>
        </p:nvSpPr>
        <p:spPr>
          <a:xfrm>
            <a:off x="7069159" y="6242863"/>
            <a:ext cx="212540" cy="18988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弧形 46">
            <a:extLst>
              <a:ext uri="{FF2B5EF4-FFF2-40B4-BE49-F238E27FC236}">
                <a16:creationId xmlns:a16="http://schemas.microsoft.com/office/drawing/2014/main" id="{7E1DDA73-60EB-4F49-9076-4397DA19B4E3}"/>
              </a:ext>
            </a:extLst>
          </p:cNvPr>
          <p:cNvSpPr/>
          <p:nvPr/>
        </p:nvSpPr>
        <p:spPr>
          <a:xfrm flipV="1">
            <a:off x="2990989" y="6323069"/>
            <a:ext cx="909798" cy="313768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id="{95567587-E3E7-4EB0-8384-45A7A968EBC4}"/>
              </a:ext>
            </a:extLst>
          </p:cNvPr>
          <p:cNvSpPr/>
          <p:nvPr/>
        </p:nvSpPr>
        <p:spPr>
          <a:xfrm flipV="1">
            <a:off x="1559496" y="6262530"/>
            <a:ext cx="3779838" cy="406829"/>
          </a:xfrm>
          <a:prstGeom prst="arc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864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57C835-735A-4FF0-B843-F2B2A390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 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E4CF21-3CC0-4725-AB45-3132670B68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475" y="1832349"/>
            <a:ext cx="10921253" cy="4351338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For UL transmission without UL grant, the HARQ ID associated with the K repetitions of a TB is derived from the following equation:</a:t>
            </a:r>
            <a:endParaRPr lang="zh-CN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/>
              <a:t>HARQ Process ID = floor (</a:t>
            </a:r>
            <a:r>
              <a:rPr lang="en-US" altLang="zh-CN" sz="2000" i="1" dirty="0">
                <a:latin typeface="Arial" panose="020B0604020202020204" pitchFamily="34" charset="0"/>
                <a:cs typeface="Arial" panose="020B0604020202020204" pitchFamily="34" charset="0"/>
              </a:rPr>
              <a:t>X / UL-TWG-periodicity)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mod </a:t>
            </a:r>
            <a:r>
              <a:rPr lang="en-US" altLang="zh-CN" sz="2000" i="1" dirty="0">
                <a:latin typeface="Arial" panose="020B0604020202020204" pitchFamily="34" charset="0"/>
                <a:cs typeface="Arial" panose="020B0604020202020204" pitchFamily="34" charset="0"/>
              </a:rPr>
              <a:t>UL-TWG-</a:t>
            </a:r>
            <a:r>
              <a:rPr lang="en-US" altLang="zh-CN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numbHARQproc</a:t>
            </a:r>
            <a:endParaRPr lang="en-US" altLang="zh-CN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Where e.g., X= (SFN *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SlotPerFrame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*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SymbolPerSlot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Slot_index_In_SF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*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SymbolPerSlot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altLang="zh-CN" sz="1600" i="1" dirty="0" err="1">
                <a:latin typeface="Arial" panose="020B0604020202020204" pitchFamily="34" charset="0"/>
                <a:cs typeface="Arial" panose="020B0604020202020204" pitchFamily="34" charset="0"/>
              </a:rPr>
              <a:t>Symbol_Index_In_Slot</a:t>
            </a: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i="1" dirty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refers to the first transmission occasion of repetition bundle takes place.</a:t>
            </a:r>
          </a:p>
        </p:txBody>
      </p:sp>
    </p:spTree>
    <p:extLst>
      <p:ext uri="{BB962C8B-B14F-4D97-AF65-F5344CB8AC3E}">
        <p14:creationId xmlns:p14="http://schemas.microsoft.com/office/powerpoint/2010/main" val="605864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71B7FB-11D6-4D37-8DA1-8CBEC309D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LTE HARQ ID determination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BF5069-4D92-41C4-A639-34789A4481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altLang="zh-CN" dirty="0"/>
              <a:t>HARQ Process ID = [floor(CURRENT_TTI/</a:t>
            </a:r>
            <a:r>
              <a:rPr lang="en-GB" altLang="zh-CN" i="1" dirty="0" err="1"/>
              <a:t>semiPersistSchedIntervalDL</a:t>
            </a:r>
            <a:r>
              <a:rPr lang="en-GB" altLang="zh-CN" dirty="0"/>
              <a:t>)] modulo </a:t>
            </a:r>
            <a:r>
              <a:rPr lang="en-GB" altLang="zh-CN" i="1" dirty="0" err="1"/>
              <a:t>numberOfConfSPS</a:t>
            </a:r>
            <a:r>
              <a:rPr lang="en-GB" altLang="zh-CN" i="1" dirty="0"/>
              <a:t>-Processes</a:t>
            </a:r>
            <a:r>
              <a:rPr lang="en-GB" altLang="zh-CN" dirty="0"/>
              <a:t>,</a:t>
            </a:r>
            <a:endParaRPr lang="zh-CN" altLang="zh-CN" dirty="0"/>
          </a:p>
          <a:p>
            <a:pPr lvl="1" hangingPunct="0"/>
            <a:r>
              <a:rPr lang="en-GB" altLang="zh-CN" dirty="0"/>
              <a:t>where CURRENT_TTI=[(SFN * 10) + subframe number].</a:t>
            </a:r>
            <a:endParaRPr lang="zh-CN" altLang="zh-CN" dirty="0"/>
          </a:p>
          <a:p>
            <a:pPr lvl="1" hangingPunct="0"/>
            <a:r>
              <a:rPr lang="en-GB" altLang="zh-CN" dirty="0"/>
              <a:t>CURRENT_TTI refers to the TTI where first transmission of repetition bundle takes place.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79275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351</Words>
  <Application>Microsoft Office PowerPoint</Application>
  <PresentationFormat>宽屏</PresentationFormat>
  <Paragraphs>31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ＭＳ Ｐゴシック</vt:lpstr>
      <vt:lpstr>游ゴシック</vt:lpstr>
      <vt:lpstr>游ゴシック Light</vt:lpstr>
      <vt:lpstr>等线</vt:lpstr>
      <vt:lpstr>等线 Light</vt:lpstr>
      <vt:lpstr>Arial</vt:lpstr>
      <vt:lpstr>Calibri</vt:lpstr>
      <vt:lpstr>Calibri Light</vt:lpstr>
      <vt:lpstr>Office Theme</vt:lpstr>
      <vt:lpstr>Proposals for 7.3.3.4</vt:lpstr>
      <vt:lpstr>Proposal 1</vt:lpstr>
      <vt:lpstr>Proposal 1</vt:lpstr>
      <vt:lpstr>Proposal 2</vt:lpstr>
      <vt:lpstr>Proposal 3</vt:lpstr>
      <vt:lpstr>LTE HARQ ID determination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for PDCCH structure</dc:title>
  <dc:creator>Fred TAKEDA</dc:creator>
  <cp:lastModifiedBy>WANG Lihui</cp:lastModifiedBy>
  <cp:revision>143</cp:revision>
  <dcterms:created xsi:type="dcterms:W3CDTF">2017-11-28T02:06:03Z</dcterms:created>
  <dcterms:modified xsi:type="dcterms:W3CDTF">2017-12-01T20:34:32Z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(3)G1321diE91jyJoaFeM6jK2GSanGcKZB4ArsXV/6OS4ZUnYaMxSKYjbAZceYkDkGPQ4mf3wDS
ciSBf2LuOcaEX6nbG+7MNgubNJA2DZl4Ka3uDcnbpRHmzRVGDecx9an9f9bmrjFfRT3Xvjwj
KZ5ZU3zOyUJY9JlZ4nW3tFUaZggQkxgoRkHOLTcNk1C4cMEBYLDK14vlrLJkvLhPMCD6XxL8
HvdeOuueNtIlZBDz1O</vt:lpwstr>
  </property>
  <property fmtid="{D5CDD505-2E9C-101B-9397-08002B2CF9AE}" pid="3" name="_2015_ms_pID_7253431">
    <vt:lpwstr>C96cYTcCqL0wYZ67cBLdomic+hldJKrs2XGBKyqmEO1CJXSyPURArn
y4LULy2sAIODSVVLkX9Tl99SBZ9IWQvIcrV/lKX4llVq7cDBdL704HKfDEum94apqSXaWz62
xgQrPoKho+mu9V9z8+g64LHt2DdJYYCKs2nNuJ8FpqJcrwt2XRWjNuBgIwNYcgloVlKQ1g8z
uc4tc0ogwRtoW2gmr6UBnaKWAUE/+UNeYfuT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1512097889</vt:lpwstr>
  </property>
  <property fmtid="{D5CDD505-2E9C-101B-9397-08002B2CF9AE}" pid="8" name="_2015_ms_pID_7253432">
    <vt:lpwstr>Ww==</vt:lpwstr>
  </property>
</Properties>
</file>