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7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br>
              <a:rPr lang="en-US" dirty="0"/>
            </a:br>
            <a:r>
              <a:rPr lang="en-US" dirty="0" smtClean="0"/>
              <a:t>Table for </a:t>
            </a:r>
            <a:r>
              <a:rPr lang="en-US" dirty="0"/>
              <a:t>TBS Determination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R1-1721679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69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27</a:t>
            </a:r>
            <a:r>
              <a:rPr lang="en-US" altLang="ja-JP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– 1</a:t>
            </a:r>
            <a:r>
              <a:rPr lang="en-US" altLang="ja-JP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7.4.1.2</a:t>
            </a:r>
            <a:endParaRPr lang="ja-JP" altLang="en-US" sz="180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81000" y="1814155"/>
            <a:ext cx="8763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indent="-457200">
              <a:spcBef>
                <a:spcPts val="0"/>
              </a:spcBef>
              <a:spcAft>
                <a:spcPts val="0"/>
              </a:spcAft>
            </a:pPr>
            <a:r>
              <a:rPr lang="en-GB" sz="2400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</a:t>
            </a:r>
            <a:endParaRPr lang="en-US" sz="2400" dirty="0" smtClean="0">
              <a:latin typeface="Times"/>
              <a:ea typeface="Batang"/>
              <a:cs typeface="Times New Roman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MS Mincho" pitchFamily="49" charset="-128"/>
                <a:cs typeface="Times New Roman" pitchFamily="18" charset="0"/>
              </a:rPr>
              <a:t>If </a:t>
            </a: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</a:t>
            </a:r>
            <a:r>
              <a:rPr kumimoji="0" lang="en-GB" altLang="ko-KR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 &lt;= </a:t>
            </a: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info,threshold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	Use </a:t>
            </a: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</a:t>
            </a: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 to find the closest TBS value in a TBS look-up table that is not less than </a:t>
            </a: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</a:t>
            </a: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;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else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	Use </a:t>
            </a: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</a:t>
            </a: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 as the input to the TBS formula to derive the TBS value.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End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N</a:t>
            </a:r>
            <a:r>
              <a:rPr kumimoji="0" lang="en-GB" altLang="ko-KR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info,threshold</a:t>
            </a:r>
            <a:r>
              <a:rPr kumimoji="0" lang="en-GB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" charset="0"/>
                <a:cs typeface="Times New Roman" pitchFamily="18" charset="0"/>
              </a:rPr>
              <a:t>  = 3824 (bits)</a:t>
            </a:r>
            <a:endParaRPr kumimoji="0" lang="en-GB" altLang="ko-K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Apply quantization to </a:t>
                </a:r>
                <a:r>
                  <a:rPr lang="en-US" dirty="0" err="1" smtClean="0"/>
                  <a:t>N</a:t>
                </a:r>
                <a:r>
                  <a:rPr lang="en-US" baseline="-25000" dirty="0" err="1" smtClean="0"/>
                  <a:t>info</a:t>
                </a:r>
                <a:endParaRPr lang="en-US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⁡(24, 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𝑓𝑙𝑜𝑜𝑟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𝑖𝑛𝑓𝑜</m:t>
                                </m:r>
                              </m:sub>
                            </m:sSub>
                          </m:num>
                          <m:den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  <a:endParaRPr lang="en-US" i="1" dirty="0"/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d>
                      <m:dPr>
                        <m:begChr m:val="⌊"/>
                        <m:endChr m:val="⌋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𝑖𝑛𝑓𝑜</m:t>
                                </m:r>
                              </m:sub>
                            </m:sSub>
                          </m:e>
                        </m:fun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GB" altLang="ko-KR" dirty="0"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Use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GB" altLang="ko-KR" dirty="0"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 to find the closest TBS value in a TBS look-up table that is not </a:t>
                </a:r>
                <a:r>
                  <a:rPr lang="en-GB" altLang="ko-KR" dirty="0" smtClean="0">
                    <a:solidFill>
                      <a:srgbClr val="FF0000"/>
                    </a:solidFill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less</a:t>
                </a:r>
                <a:r>
                  <a:rPr lang="en-GB" altLang="ko-KR" baseline="30000" dirty="0" smtClean="0">
                    <a:solidFill>
                      <a:srgbClr val="FF0000"/>
                    </a:solidFill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*</a:t>
                </a:r>
                <a:r>
                  <a:rPr lang="en-GB" altLang="ko-KR" dirty="0" smtClean="0"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 </a:t>
                </a:r>
                <a:r>
                  <a:rPr lang="en-GB" altLang="ko-KR" dirty="0" smtClean="0"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en-GB" altLang="ko-KR" baseline="30000" dirty="0">
                    <a:solidFill>
                      <a:srgbClr val="FF0000"/>
                    </a:solidFill>
                    <a:latin typeface="Times New Roman" pitchFamily="18" charset="0"/>
                    <a:ea typeface="Times" charset="0"/>
                    <a:cs typeface="Times New Roman" pitchFamily="18" charset="0"/>
                  </a:rPr>
                  <a:t>*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Typo fixed in the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agreement reflected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here in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this final draft </a:t>
                </a:r>
                <a:endParaRPr lang="en-US" sz="2000" dirty="0">
                  <a:solidFill>
                    <a:srgbClr val="FF0000"/>
                  </a:solidFill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6434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151308"/>
              </p:ext>
            </p:extLst>
          </p:nvPr>
        </p:nvGraphicFramePr>
        <p:xfrm>
          <a:off x="914400" y="1371600"/>
          <a:ext cx="7086599" cy="5431138"/>
        </p:xfrm>
        <a:graphic>
          <a:graphicData uri="http://schemas.openxmlformats.org/drawingml/2006/table">
            <a:tbl>
              <a:tblPr/>
              <a:tblGrid>
                <a:gridCol w="597733"/>
                <a:gridCol w="1172479"/>
                <a:gridCol w="597733"/>
                <a:gridCol w="1174780"/>
                <a:gridCol w="597733"/>
                <a:gridCol w="1174780"/>
                <a:gridCol w="597733"/>
                <a:gridCol w="1173628"/>
              </a:tblGrid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index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TBS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index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TBS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index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TBS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index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TBS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strike="sngStrike" kern="0" baseline="0" dirty="0">
                          <a:solidFill>
                            <a:srgbClr val="FF0000"/>
                          </a:solidFill>
                          <a:latin typeface="Arial Unicode MS"/>
                          <a:ea typeface="SimSun"/>
                        </a:rPr>
                        <a:t>1</a:t>
                      </a:r>
                      <a:endParaRPr lang="en-US" sz="1100" strike="sngStrike" kern="100" baseline="0" dirty="0">
                        <a:solidFill>
                          <a:srgbClr val="FF0000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strike="sngStrike" kern="0" baseline="0" dirty="0">
                          <a:solidFill>
                            <a:srgbClr val="FF0000"/>
                          </a:solidFill>
                          <a:latin typeface="Arial Unicode MS"/>
                          <a:ea typeface="SimSun"/>
                        </a:rPr>
                        <a:t>16</a:t>
                      </a:r>
                      <a:endParaRPr lang="en-US" sz="1100" strike="sngStrike" kern="100" baseline="0" dirty="0">
                        <a:solidFill>
                          <a:srgbClr val="FF0000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320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1256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91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3496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336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1288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3624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352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1320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93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3752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368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1352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0" dirty="0" smtClean="0">
                          <a:solidFill>
                            <a:srgbClr val="FF0000"/>
                          </a:solidFill>
                          <a:latin typeface="Arial Unicode MS"/>
                          <a:ea typeface="SimSun"/>
                          <a:cs typeface="+mn-cs"/>
                        </a:rPr>
                        <a:t>3824</a:t>
                      </a:r>
                      <a:r>
                        <a:rPr lang="en-US" sz="900" kern="0" baseline="30000" dirty="0" smtClean="0">
                          <a:solidFill>
                            <a:srgbClr val="FF0000"/>
                          </a:solidFill>
                          <a:latin typeface="Arial Unicode MS"/>
                          <a:ea typeface="SimSun"/>
                          <a:cs typeface="+mn-cs"/>
                        </a:rPr>
                        <a:t>*</a:t>
                      </a:r>
                      <a:endParaRPr lang="en-US" sz="900" kern="0" baseline="30000" dirty="0">
                        <a:solidFill>
                          <a:srgbClr val="FF0000"/>
                        </a:solidFill>
                        <a:latin typeface="Arial Unicode MS"/>
                        <a:ea typeface="SimSun"/>
                        <a:cs typeface="+mn-cs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384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1416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408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1480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432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1544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456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1608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480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1672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504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1736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528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1800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552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1864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576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1928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608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2024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640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2088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136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672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2152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144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704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2216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152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736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2280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160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49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768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79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2408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109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168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808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2472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176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848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2536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111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184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888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2600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192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928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2664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113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208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984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2728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224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1032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2792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115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240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1064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2856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256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1128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2976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117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63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272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1160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3104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118</a:t>
                      </a:r>
                      <a:endParaRPr lang="en-US" sz="1100" kern="10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99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29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288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59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1192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89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3240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119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304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60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1224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  <a:cs typeface="+mn-cs"/>
                        </a:rPr>
                        <a:t>90</a:t>
                      </a: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0" dirty="0" smtClean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  <a:cs typeface="+mn-cs"/>
                        </a:rPr>
                        <a:t>3368</a:t>
                      </a: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0" dirty="0">
                          <a:solidFill>
                            <a:srgbClr val="000000"/>
                          </a:solidFill>
                          <a:latin typeface="Arial Unicode MS"/>
                          <a:ea typeface="SimSun"/>
                        </a:rPr>
                        <a:t>120</a:t>
                      </a:r>
                      <a:endParaRPr lang="en-US" sz="1100" kern="100" dirty="0">
                        <a:latin typeface="Times New Roman"/>
                        <a:ea typeface="SimSun"/>
                      </a:endParaRPr>
                    </a:p>
                  </a:txBody>
                  <a:tcPr marL="8732" marR="8732" marT="8732" marB="8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8732" marR="8732" marT="8732" marB="873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dirty="0" smtClean="0"/>
              <a:t>Merged table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352800" y="940672"/>
            <a:ext cx="57752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*entries changed in the agreement reflected here in this final draft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MCS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BG1 and BG2 MCS support using LTE 256QAM MCS table: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60" y="2844188"/>
            <a:ext cx="3991610" cy="2928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70" y="2844188"/>
            <a:ext cx="3991610" cy="2966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4266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</TotalTime>
  <Words>291</Words>
  <Application>Microsoft Office PowerPoint</Application>
  <PresentationFormat>On-screen Show (4:3)</PresentationFormat>
  <Paragraphs>248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 Unicode MS</vt:lpstr>
      <vt:lpstr>Batang</vt:lpstr>
      <vt:lpstr>맑은 고딕</vt:lpstr>
      <vt:lpstr>MS Mincho</vt:lpstr>
      <vt:lpstr>SimSun</vt:lpstr>
      <vt:lpstr>Arial</vt:lpstr>
      <vt:lpstr>Calibri</vt:lpstr>
      <vt:lpstr>Cambria Math</vt:lpstr>
      <vt:lpstr>Times</vt:lpstr>
      <vt:lpstr>Times New Roman</vt:lpstr>
      <vt:lpstr>Office Theme</vt:lpstr>
      <vt:lpstr>Way Forward on  Table for TBS Determination</vt:lpstr>
      <vt:lpstr>Background</vt:lpstr>
      <vt:lpstr>Proposal</vt:lpstr>
      <vt:lpstr>Proposal</vt:lpstr>
      <vt:lpstr>MCS support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Roy Chen (陳儒雅)</dc:creator>
  <cp:lastModifiedBy>Timothy Fisher-Jeffes</cp:lastModifiedBy>
  <cp:revision>36</cp:revision>
  <dcterms:created xsi:type="dcterms:W3CDTF">2006-08-16T00:00:00Z</dcterms:created>
  <dcterms:modified xsi:type="dcterms:W3CDTF">2017-12-01T17:42:50Z</dcterms:modified>
</cp:coreProperties>
</file>