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4" r:id="rId3"/>
    <p:sldId id="265" r:id="rId4"/>
    <p:sldId id="267" r:id="rId5"/>
    <p:sldId id="268" r:id="rId6"/>
    <p:sldId id="269" r:id="rId7"/>
    <p:sldId id="260" r:id="rId8"/>
    <p:sldId id="266" r:id="rId9"/>
    <p:sldId id="261" r:id="rId10"/>
  </p:sldIdLst>
  <p:sldSz cx="9144000" cy="6858000" type="screen4x3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4"/>
            <p14:sldId id="265"/>
            <p14:sldId id="267"/>
            <p14:sldId id="268"/>
            <p14:sldId id="269"/>
            <p14:sldId id="260"/>
            <p14:sldId id="26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BA17"/>
    <a:srgbClr val="9FB7D3"/>
    <a:srgbClr val="8BC5FF"/>
    <a:srgbClr val="99CCFF"/>
    <a:srgbClr val="6A8FBF"/>
    <a:srgbClr val="00A9D4"/>
    <a:srgbClr val="007B78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5319" autoAdjust="0"/>
  </p:normalViewPr>
  <p:slideViewPr>
    <p:cSldViewPr snapToGrid="0" snapToObjects="1">
      <p:cViewPr varScale="1">
        <p:scale>
          <a:sx n="78" d="100"/>
          <a:sy n="78" d="100"/>
        </p:scale>
        <p:origin x="1002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2017-11-30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2017-11-30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2017-11-30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E06BB-D28B-4D85-B725-86E3A85CA7C3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2017-11-30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58D78C-F306-4E37-9B02-B337E20F3DD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081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2017-11-30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63DD0B9-71A4-4B5F-9474-2AEBAD8145A2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039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31014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2017-11-30  |  Page </a:t>
            </a:r>
            <a:fld id="{2F4FFD05-4CB4-44A2-8101-9A537458AF0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Thursday evening summary of PTRS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B64B2F8-2596-4531-AC91-E75C594CA6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972"/>
            <a:ext cx="8825248" cy="25053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#91 			          </a:t>
            </a:r>
            <a:r>
              <a:rPr lang="sv-SE" dirty="0"/>
              <a:t>R1-1721637</a:t>
            </a:r>
          </a:p>
          <a:p>
            <a:pPr eaLnBrk="1" hangingPunct="1">
              <a:defRPr/>
            </a:pPr>
            <a:r>
              <a:rPr lang="en-US" altLang="zh-CN" sz="2000" dirty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/>
          </a:p>
          <a:p>
            <a:r>
              <a:rPr lang="x-none" altLang="zh-CN" sz="2000" dirty="0"/>
              <a:t>Agenda Item:	</a:t>
            </a:r>
            <a:r>
              <a:rPr lang="en-US" altLang="zh-CN" sz="2000" dirty="0"/>
              <a:t>7</a:t>
            </a:r>
            <a:r>
              <a:rPr lang="x-none" altLang="zh-CN" sz="2000" dirty="0"/>
              <a:t>.2.</a:t>
            </a:r>
            <a:r>
              <a:rPr lang="en-US" altLang="zh-CN" sz="2000" dirty="0"/>
              <a:t>3</a:t>
            </a:r>
            <a:r>
              <a:rPr lang="x-none" altLang="zh-CN" sz="2000" dirty="0"/>
              <a:t>.</a:t>
            </a:r>
            <a:r>
              <a:rPr lang="en-US" altLang="zh-CN" sz="2000" dirty="0"/>
              <a:t>4</a:t>
            </a:r>
            <a:endParaRPr lang="en-GB" altLang="zh-CN" sz="24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23D23-70B5-4816-A836-D09DD1679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38938-BD47-41EB-914D-A6E898444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1" y="1565221"/>
            <a:ext cx="8351839" cy="3852000"/>
          </a:xfrm>
        </p:spPr>
        <p:txBody>
          <a:bodyPr/>
          <a:lstStyle/>
          <a:p>
            <a:r>
              <a:rPr lang="en-US" dirty="0"/>
              <a:t>The</a:t>
            </a:r>
            <a:r>
              <a:rPr lang="en-US" b="1" dirty="0"/>
              <a:t> </a:t>
            </a:r>
            <a:r>
              <a:rPr lang="en-GB" dirty="0"/>
              <a:t>RRC parameters “</a:t>
            </a:r>
            <a:r>
              <a:rPr lang="en-GB" i="1" dirty="0"/>
              <a:t>DL-PTRS-RE-offset</a:t>
            </a:r>
            <a:r>
              <a:rPr lang="en-GB" dirty="0"/>
              <a:t>”  and “</a:t>
            </a:r>
            <a:r>
              <a:rPr lang="en-GB" i="1" dirty="0"/>
              <a:t>UL-PTRS-RE-offset</a:t>
            </a:r>
            <a:r>
              <a:rPr lang="en-GB" dirty="0"/>
              <a:t>” indicates a PTRS subcarrier within the </a:t>
            </a:r>
            <a:r>
              <a:rPr lang="en-US" dirty="0"/>
              <a:t>subset of subcarriers used by a DMRS port for CP-OFDM as follows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07C38A-BF24-46AC-B968-03125C119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720253"/>
              </p:ext>
            </p:extLst>
          </p:nvPr>
        </p:nvGraphicFramePr>
        <p:xfrm>
          <a:off x="632086" y="3190514"/>
          <a:ext cx="3593924" cy="19426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556">
                  <a:extLst>
                    <a:ext uri="{9D8B030D-6E8A-4147-A177-3AD203B41FA5}">
                      <a16:colId xmlns:a16="http://schemas.microsoft.com/office/drawing/2014/main" val="4195269598"/>
                    </a:ext>
                  </a:extLst>
                </a:gridCol>
                <a:gridCol w="600592">
                  <a:extLst>
                    <a:ext uri="{9D8B030D-6E8A-4147-A177-3AD203B41FA5}">
                      <a16:colId xmlns:a16="http://schemas.microsoft.com/office/drawing/2014/main" val="1259799201"/>
                    </a:ext>
                  </a:extLst>
                </a:gridCol>
                <a:gridCol w="600592">
                  <a:extLst>
                    <a:ext uri="{9D8B030D-6E8A-4147-A177-3AD203B41FA5}">
                      <a16:colId xmlns:a16="http://schemas.microsoft.com/office/drawing/2014/main" val="1136608053"/>
                    </a:ext>
                  </a:extLst>
                </a:gridCol>
                <a:gridCol w="600592">
                  <a:extLst>
                    <a:ext uri="{9D8B030D-6E8A-4147-A177-3AD203B41FA5}">
                      <a16:colId xmlns:a16="http://schemas.microsoft.com/office/drawing/2014/main" val="596293055"/>
                    </a:ext>
                  </a:extLst>
                </a:gridCol>
                <a:gridCol w="600592">
                  <a:extLst>
                    <a:ext uri="{9D8B030D-6E8A-4147-A177-3AD203B41FA5}">
                      <a16:colId xmlns:a16="http://schemas.microsoft.com/office/drawing/2014/main" val="1358550020"/>
                    </a:ext>
                  </a:extLst>
                </a:gridCol>
              </a:tblGrid>
              <a:tr h="23146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effectLst/>
                        </a:rPr>
                        <a:t>PTRS-RE-offset by RRC for DMRS config type 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Sub-carrier index for PT-RS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971240"/>
                  </a:ext>
                </a:extLst>
              </a:tr>
              <a:tr h="7853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1002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port 1003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6711015"/>
                  </a:ext>
                </a:extLst>
              </a:tr>
              <a:tr h="2314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00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6723732"/>
                  </a:ext>
                </a:extLst>
              </a:tr>
              <a:tr h="2314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01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5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1756734"/>
                  </a:ext>
                </a:extLst>
              </a:tr>
              <a:tr h="2314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10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7509420"/>
                  </a:ext>
                </a:extLst>
              </a:tr>
              <a:tr h="2314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11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3567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84A621-B608-4884-BAAE-5206BA570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11918"/>
              </p:ext>
            </p:extLst>
          </p:nvPr>
        </p:nvGraphicFramePr>
        <p:xfrm>
          <a:off x="4356185" y="3190515"/>
          <a:ext cx="4268833" cy="19426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5445">
                  <a:extLst>
                    <a:ext uri="{9D8B030D-6E8A-4147-A177-3AD203B41FA5}">
                      <a16:colId xmlns:a16="http://schemas.microsoft.com/office/drawing/2014/main" val="3651952355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731442028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3461082401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1979935478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1154097138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2327038524"/>
                    </a:ext>
                  </a:extLst>
                </a:gridCol>
                <a:gridCol w="533898">
                  <a:extLst>
                    <a:ext uri="{9D8B030D-6E8A-4147-A177-3AD203B41FA5}">
                      <a16:colId xmlns:a16="http://schemas.microsoft.com/office/drawing/2014/main" val="2705380734"/>
                    </a:ext>
                  </a:extLst>
                </a:gridCol>
              </a:tblGrid>
              <a:tr h="21585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 dirty="0">
                          <a:effectLst/>
                        </a:rPr>
                        <a:t>PTRS-RE-offset by RRC for DMRS config Type 2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 dirty="0">
                          <a:effectLst/>
                        </a:rPr>
                        <a:t>Sub-carrier index for PT-RS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243547"/>
                  </a:ext>
                </a:extLst>
              </a:tr>
              <a:tr h="8634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>
                          <a:effectLst/>
                        </a:rPr>
                        <a:t>DMRS port 1000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1001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1002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1003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1004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1005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3333361"/>
                  </a:ext>
                </a:extLst>
              </a:tr>
              <a:tr h="2158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00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4725173"/>
                  </a:ext>
                </a:extLst>
              </a:tr>
              <a:tr h="2158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01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6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400" kern="1200">
                          <a:effectLst/>
                        </a:rPr>
                        <a:t>8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6641050"/>
                  </a:ext>
                </a:extLst>
              </a:tr>
              <a:tr h="2158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6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7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8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9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359702"/>
                  </a:ext>
                </a:extLst>
              </a:tr>
              <a:tr h="2158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11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7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9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>
                          <a:effectLst/>
                        </a:rPr>
                        <a:t>11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pc="10" dirty="0">
                          <a:effectLst/>
                        </a:rPr>
                        <a:t>4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1276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376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E1837-603A-4FEF-B64D-E52766E90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64776-CDA2-459E-9B9F-03B80BAA9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CP-OFDM in DL and UL and unless configured by higher layer parameters, the RE-level offset is implicitly associated with the index of the DMRS port that is associated with the PTRS port as follows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CD122B6-CA12-46DB-9F38-23A8D3064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791224"/>
              </p:ext>
            </p:extLst>
          </p:nvPr>
        </p:nvGraphicFramePr>
        <p:xfrm>
          <a:off x="543697" y="3956569"/>
          <a:ext cx="3351835" cy="1655889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045195">
                  <a:extLst>
                    <a:ext uri="{9D8B030D-6E8A-4147-A177-3AD203B41FA5}">
                      <a16:colId xmlns:a16="http://schemas.microsoft.com/office/drawing/2014/main" val="1555253247"/>
                    </a:ext>
                  </a:extLst>
                </a:gridCol>
                <a:gridCol w="576660">
                  <a:extLst>
                    <a:ext uri="{9D8B030D-6E8A-4147-A177-3AD203B41FA5}">
                      <a16:colId xmlns:a16="http://schemas.microsoft.com/office/drawing/2014/main" val="994920672"/>
                    </a:ext>
                  </a:extLst>
                </a:gridCol>
                <a:gridCol w="576660">
                  <a:extLst>
                    <a:ext uri="{9D8B030D-6E8A-4147-A177-3AD203B41FA5}">
                      <a16:colId xmlns:a16="http://schemas.microsoft.com/office/drawing/2014/main" val="212772926"/>
                    </a:ext>
                  </a:extLst>
                </a:gridCol>
                <a:gridCol w="576660">
                  <a:extLst>
                    <a:ext uri="{9D8B030D-6E8A-4147-A177-3AD203B41FA5}">
                      <a16:colId xmlns:a16="http://schemas.microsoft.com/office/drawing/2014/main" val="119935388"/>
                    </a:ext>
                  </a:extLst>
                </a:gridCol>
                <a:gridCol w="576660">
                  <a:extLst>
                    <a:ext uri="{9D8B030D-6E8A-4147-A177-3AD203B41FA5}">
                      <a16:colId xmlns:a16="http://schemas.microsoft.com/office/drawing/2014/main" val="3401834902"/>
                    </a:ext>
                  </a:extLst>
                </a:gridCol>
              </a:tblGrid>
              <a:tr h="579564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DMRS port for DMRS </a:t>
                      </a:r>
                      <a:r>
                        <a:rPr lang="sv-SE" sz="1400" dirty="0" err="1">
                          <a:effectLst/>
                        </a:rPr>
                        <a:t>config</a:t>
                      </a:r>
                      <a:r>
                        <a:rPr lang="sv-SE" sz="1400" dirty="0">
                          <a:effectLst/>
                        </a:rPr>
                        <a:t> </a:t>
                      </a:r>
                      <a:r>
                        <a:rPr lang="sv-SE" sz="1400" dirty="0" err="1">
                          <a:effectLst/>
                        </a:rPr>
                        <a:t>Type</a:t>
                      </a:r>
                      <a:r>
                        <a:rPr lang="sv-SE" sz="1400" dirty="0">
                          <a:effectLst/>
                        </a:rPr>
                        <a:t> 1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1002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1003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77127161"/>
                  </a:ext>
                </a:extLst>
              </a:tr>
              <a:tr h="57956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RE-level offset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51766697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8C26651-FEA6-492E-822E-A468F15BA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075109"/>
              </p:ext>
            </p:extLst>
          </p:nvPr>
        </p:nvGraphicFramePr>
        <p:xfrm>
          <a:off x="4202991" y="3957792"/>
          <a:ext cx="4142795" cy="156322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61127">
                  <a:extLst>
                    <a:ext uri="{9D8B030D-6E8A-4147-A177-3AD203B41FA5}">
                      <a16:colId xmlns:a16="http://schemas.microsoft.com/office/drawing/2014/main" val="96138790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360840289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416740816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307598054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240045830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22197305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601416343"/>
                    </a:ext>
                  </a:extLst>
                </a:gridCol>
              </a:tblGrid>
              <a:tr h="103880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DMRS port for DMRS </a:t>
                      </a:r>
                      <a:r>
                        <a:rPr lang="sv-SE" sz="1200" dirty="0" err="1">
                          <a:effectLst/>
                        </a:rPr>
                        <a:t>Type</a:t>
                      </a:r>
                      <a:r>
                        <a:rPr lang="sv-SE" sz="1200" dirty="0">
                          <a:effectLst/>
                        </a:rPr>
                        <a:t> 2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1005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927110543"/>
                  </a:ext>
                </a:extLst>
              </a:tr>
              <a:tr h="5244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RE-level offset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0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3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325740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256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E487-6E1B-449C-8F84-A2B56EABC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DDCF6-925B-47E9-9769-2BF2C2097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UL CP-OFDM with intra-slot frequency hopping,</a:t>
            </a:r>
          </a:p>
          <a:p>
            <a:pPr lvl="1"/>
            <a:r>
              <a:rPr lang="en-US" dirty="0"/>
              <a:t>in each hop, </a:t>
            </a:r>
          </a:p>
          <a:p>
            <a:pPr lvl="1"/>
            <a:r>
              <a:rPr lang="en-US" dirty="0"/>
              <a:t>on the subcarrier S where PTRS is mapped,</a:t>
            </a:r>
          </a:p>
          <a:p>
            <a:pPr lvl="1"/>
            <a:r>
              <a:rPr lang="en-US" dirty="0"/>
              <a:t>the PTRS symbols in the hop are obtained by repeating the first front-loaded DMRS symbol on subcarrier S in the hop</a:t>
            </a:r>
            <a:endParaRPr lang="sv-SE" dirty="0"/>
          </a:p>
          <a:p>
            <a:pPr lvl="1"/>
            <a:r>
              <a:rPr lang="en-US" dirty="0"/>
              <a:t>where the DMRS symbol is taken before applying FD-OCC</a:t>
            </a:r>
          </a:p>
        </p:txBody>
      </p:sp>
    </p:spTree>
    <p:extLst>
      <p:ext uri="{BB962C8B-B14F-4D97-AF65-F5344CB8AC3E}">
        <p14:creationId xmlns:p14="http://schemas.microsoft.com/office/powerpoint/2010/main" val="332328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F472D8-8511-4EFF-9EF7-E47DD38D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512347" cy="3852000"/>
          </a:xfrm>
        </p:spPr>
        <p:txBody>
          <a:bodyPr/>
          <a:lstStyle/>
          <a:p>
            <a:pPr latinLnBrk="1"/>
            <a:r>
              <a:rPr lang="en-US" sz="2000" dirty="0"/>
              <a:t>PDSCH to PTRS </a:t>
            </a:r>
            <a:r>
              <a:rPr lang="en-US" altLang="zh-CN" sz="2000" dirty="0"/>
              <a:t>EPRE ratio per layer </a:t>
            </a:r>
            <a:r>
              <a:rPr lang="en-US" sz="2000" dirty="0"/>
              <a:t>= – 10*log10(N</a:t>
            </a:r>
            <a:r>
              <a:rPr lang="en-US" sz="2000" baseline="-25000" dirty="0"/>
              <a:t>PTRS</a:t>
            </a:r>
            <a:r>
              <a:rPr lang="en-US" sz="2000" dirty="0"/>
              <a:t>) - A</a:t>
            </a:r>
            <a:endParaRPr lang="sv-SE" sz="2000" dirty="0"/>
          </a:p>
          <a:p>
            <a:pPr latinLnBrk="1"/>
            <a:r>
              <a:rPr lang="en-US" altLang="zh-CN" sz="2000" dirty="0"/>
              <a:t>Where the parameter A is given by the table below using the RRC parameter is </a:t>
            </a:r>
            <a:r>
              <a:rPr lang="sv-SE" sz="2000" i="1" dirty="0"/>
              <a:t>DL-PTRS-EPRE-ratio</a:t>
            </a:r>
            <a:r>
              <a:rPr lang="sv-SE" sz="2000" dirty="0"/>
              <a:t>, with default value </a:t>
            </a:r>
            <a:r>
              <a:rPr lang="sv-SE" sz="2000" dirty="0" err="1"/>
              <a:t>of</a:t>
            </a:r>
            <a:r>
              <a:rPr lang="sv-SE" sz="2000" dirty="0"/>
              <a:t> 00</a:t>
            </a: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8B2B72-2A19-4F4D-B5AE-BFA0861CB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PTRS power boosting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42A640-52DA-44F7-951C-6F11BF2D6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00056"/>
              </p:ext>
            </p:extLst>
          </p:nvPr>
        </p:nvGraphicFramePr>
        <p:xfrm>
          <a:off x="1426751" y="3487447"/>
          <a:ext cx="542848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581">
                  <a:extLst>
                    <a:ext uri="{9D8B030D-6E8A-4147-A177-3AD203B41FA5}">
                      <a16:colId xmlns:a16="http://schemas.microsoft.com/office/drawing/2014/main" val="4247304971"/>
                    </a:ext>
                  </a:extLst>
                </a:gridCol>
                <a:gridCol w="518933">
                  <a:extLst>
                    <a:ext uri="{9D8B030D-6E8A-4147-A177-3AD203B41FA5}">
                      <a16:colId xmlns:a16="http://schemas.microsoft.com/office/drawing/2014/main" val="111102043"/>
                    </a:ext>
                  </a:extLst>
                </a:gridCol>
                <a:gridCol w="816754">
                  <a:extLst>
                    <a:ext uri="{9D8B030D-6E8A-4147-A177-3AD203B41FA5}">
                      <a16:colId xmlns:a16="http://schemas.microsoft.com/office/drawing/2014/main" val="1680699867"/>
                    </a:ext>
                  </a:extLst>
                </a:gridCol>
                <a:gridCol w="667844">
                  <a:extLst>
                    <a:ext uri="{9D8B030D-6E8A-4147-A177-3AD203B41FA5}">
                      <a16:colId xmlns:a16="http://schemas.microsoft.com/office/drawing/2014/main" val="1938793924"/>
                    </a:ext>
                  </a:extLst>
                </a:gridCol>
                <a:gridCol w="667844">
                  <a:extLst>
                    <a:ext uri="{9D8B030D-6E8A-4147-A177-3AD203B41FA5}">
                      <a16:colId xmlns:a16="http://schemas.microsoft.com/office/drawing/2014/main" val="1935858873"/>
                    </a:ext>
                  </a:extLst>
                </a:gridCol>
                <a:gridCol w="667844">
                  <a:extLst>
                    <a:ext uri="{9D8B030D-6E8A-4147-A177-3AD203B41FA5}">
                      <a16:colId xmlns:a16="http://schemas.microsoft.com/office/drawing/2014/main" val="470821279"/>
                    </a:ext>
                  </a:extLst>
                </a:gridCol>
                <a:gridCol w="667844">
                  <a:extLst>
                    <a:ext uri="{9D8B030D-6E8A-4147-A177-3AD203B41FA5}">
                      <a16:colId xmlns:a16="http://schemas.microsoft.com/office/drawing/2014/main" val="3245434046"/>
                    </a:ext>
                  </a:extLst>
                </a:gridCol>
                <a:gridCol w="667844">
                  <a:extLst>
                    <a:ext uri="{9D8B030D-6E8A-4147-A177-3AD203B41FA5}">
                      <a16:colId xmlns:a16="http://schemas.microsoft.com/office/drawing/2014/main" val="2017253583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r>
                        <a:rPr lang="en-US" dirty="0"/>
                        <a:t>A [dB]</a:t>
                      </a: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en-US" dirty="0"/>
                        <a:t># PDSCH layers in DMRS group*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193498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1017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RRC parameter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4.77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7.78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37497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39806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032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760060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4D3012B-48FB-4634-9669-598BE243A11D}"/>
              </a:ext>
            </a:extLst>
          </p:cNvPr>
          <p:cNvSpPr txBox="1"/>
          <p:nvPr/>
        </p:nvSpPr>
        <p:spPr>
          <a:xfrm>
            <a:off x="1248032" y="5772973"/>
            <a:ext cx="7166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*The number of PDSCH layers within the DMRS group associated with the PTRS</a:t>
            </a:r>
          </a:p>
        </p:txBody>
      </p:sp>
    </p:spTree>
    <p:extLst>
      <p:ext uri="{BB962C8B-B14F-4D97-AF65-F5344CB8AC3E}">
        <p14:creationId xmlns:p14="http://schemas.microsoft.com/office/powerpoint/2010/main" val="3197602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F472D8-8511-4EFF-9EF7-E47DD38D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512347" cy="3852000"/>
          </a:xfrm>
        </p:spPr>
        <p:txBody>
          <a:bodyPr/>
          <a:lstStyle/>
          <a:p>
            <a:pPr latinLnBrk="1"/>
            <a:r>
              <a:rPr lang="en-US" sz="2000" dirty="0"/>
              <a:t>When one UL PTRS port is transmitted</a:t>
            </a:r>
          </a:p>
          <a:p>
            <a:pPr lvl="1" latinLnBrk="1"/>
            <a:r>
              <a:rPr lang="en-US" sz="1800" dirty="0"/>
              <a:t>PUSCH to PTRS power ratio per layer per RE  =  - A</a:t>
            </a:r>
            <a:endParaRPr lang="sv-SE" sz="1800" dirty="0"/>
          </a:p>
          <a:p>
            <a:pPr lvl="1" latinLnBrk="1"/>
            <a:r>
              <a:rPr lang="en-US" sz="1800" dirty="0"/>
              <a:t>Where A is given by the table </a:t>
            </a:r>
            <a:r>
              <a:rPr lang="en-US" sz="1800"/>
              <a:t>below using </a:t>
            </a:r>
            <a:r>
              <a:rPr lang="en-US" sz="1800" dirty="0"/>
              <a:t>the RRC parameter is </a:t>
            </a:r>
            <a:r>
              <a:rPr lang="sv-SE" sz="1800" i="1" dirty="0"/>
              <a:t>UL-PTRS-EPRE-ratio</a:t>
            </a:r>
            <a:r>
              <a:rPr lang="sv-SE" sz="1800" dirty="0"/>
              <a:t>, with default value of </a:t>
            </a:r>
            <a:r>
              <a:rPr lang="en-US" altLang="zh-CN" sz="1800" dirty="0"/>
              <a:t>00</a:t>
            </a:r>
            <a:r>
              <a:rPr lang="sv-SE" sz="1800" dirty="0"/>
              <a:t> </a:t>
            </a: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8B2B72-2A19-4F4D-B5AE-BFA0861CB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PTRS power boosting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42A640-52DA-44F7-951C-6F11BF2D6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890522"/>
              </p:ext>
            </p:extLst>
          </p:nvPr>
        </p:nvGraphicFramePr>
        <p:xfrm>
          <a:off x="2051221" y="3397925"/>
          <a:ext cx="420635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4490">
                  <a:extLst>
                    <a:ext uri="{9D8B030D-6E8A-4147-A177-3AD203B41FA5}">
                      <a16:colId xmlns:a16="http://schemas.microsoft.com/office/drawing/2014/main" val="4247304971"/>
                    </a:ext>
                  </a:extLst>
                </a:gridCol>
                <a:gridCol w="533331">
                  <a:extLst>
                    <a:ext uri="{9D8B030D-6E8A-4147-A177-3AD203B41FA5}">
                      <a16:colId xmlns:a16="http://schemas.microsoft.com/office/drawing/2014/main" val="111102043"/>
                    </a:ext>
                  </a:extLst>
                </a:gridCol>
                <a:gridCol w="839416">
                  <a:extLst>
                    <a:ext uri="{9D8B030D-6E8A-4147-A177-3AD203B41FA5}">
                      <a16:colId xmlns:a16="http://schemas.microsoft.com/office/drawing/2014/main" val="1680699867"/>
                    </a:ext>
                  </a:extLst>
                </a:gridCol>
                <a:gridCol w="686374">
                  <a:extLst>
                    <a:ext uri="{9D8B030D-6E8A-4147-A177-3AD203B41FA5}">
                      <a16:colId xmlns:a16="http://schemas.microsoft.com/office/drawing/2014/main" val="1938793924"/>
                    </a:ext>
                  </a:extLst>
                </a:gridCol>
                <a:gridCol w="686374">
                  <a:extLst>
                    <a:ext uri="{9D8B030D-6E8A-4147-A177-3AD203B41FA5}">
                      <a16:colId xmlns:a16="http://schemas.microsoft.com/office/drawing/2014/main" val="1935858873"/>
                    </a:ext>
                  </a:extLst>
                </a:gridCol>
                <a:gridCol w="686374">
                  <a:extLst>
                    <a:ext uri="{9D8B030D-6E8A-4147-A177-3AD203B41FA5}">
                      <a16:colId xmlns:a16="http://schemas.microsoft.com/office/drawing/2014/main" val="470821279"/>
                    </a:ext>
                  </a:extLst>
                </a:gridCol>
              </a:tblGrid>
              <a:tr h="370840">
                <a:tc rowSpan="2" gridSpan="2">
                  <a:txBody>
                    <a:bodyPr/>
                    <a:lstStyle/>
                    <a:p>
                      <a:r>
                        <a:rPr lang="en-US" dirty="0"/>
                        <a:t>A [dB]</a:t>
                      </a: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# PUSCH layers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193498"/>
                  </a:ext>
                </a:extLst>
              </a:tr>
              <a:tr h="37084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10175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RRC parameter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4.77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537497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01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39806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032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i="1" dirty="0"/>
                        <a:t>Reserved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7600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780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/>
              <a:t>InterDigital</a:t>
            </a:r>
            <a:r>
              <a:rPr lang="en-US" sz="2000" dirty="0"/>
              <a:t> (Moon-</a:t>
            </a:r>
            <a:r>
              <a:rPr lang="en-US" sz="2000" dirty="0" err="1"/>
              <a:t>il</a:t>
            </a:r>
            <a:r>
              <a:rPr lang="en-US" sz="2000" dirty="0"/>
              <a:t>) “WF on RB-offset”</a:t>
            </a:r>
          </a:p>
          <a:p>
            <a:r>
              <a:rPr lang="en-US" sz="2000" dirty="0"/>
              <a:t>Mitsubishi (Cristina) “Remaining issues on PTRS for </a:t>
            </a:r>
            <a:r>
              <a:rPr lang="en-US" sz="2000" dirty="0" err="1"/>
              <a:t>DFTsOFDM</a:t>
            </a:r>
            <a:r>
              <a:rPr lang="en-US" sz="2000" dirty="0"/>
              <a:t>”</a:t>
            </a:r>
          </a:p>
          <a:p>
            <a:r>
              <a:rPr lang="en-US" sz="2000" dirty="0"/>
              <a:t>R1-1721626 Huawei (Xi), “WF on PTRS”</a:t>
            </a:r>
          </a:p>
          <a:p>
            <a:r>
              <a:rPr lang="en-US" sz="2000" dirty="0"/>
              <a:t>“Handling of TD-OCC and PTRS”</a:t>
            </a:r>
          </a:p>
          <a:p>
            <a:r>
              <a:rPr lang="en-US" sz="2000" dirty="0"/>
              <a:t>Vivo,  “WF on UL PTRS port indication”</a:t>
            </a:r>
          </a:p>
          <a:p>
            <a:r>
              <a:rPr lang="en-US" sz="2000" dirty="0"/>
              <a:t>R1-1721516 Huawei (Xi), “WF on placement of PTRS for DFT-s-OFDM”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3981AC-C477-4C80-BBDC-E63FAF290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PTRS be present before RRC? </a:t>
            </a:r>
          </a:p>
          <a:p>
            <a:pPr lvl="1"/>
            <a:r>
              <a:rPr lang="en-US" dirty="0"/>
              <a:t>If Yes, then default densities </a:t>
            </a:r>
            <a:r>
              <a:rPr lang="en-US" dirty="0" err="1"/>
              <a:t>etc</a:t>
            </a:r>
            <a:r>
              <a:rPr lang="en-US" dirty="0"/>
              <a:t> are needed</a:t>
            </a:r>
          </a:p>
          <a:p>
            <a:r>
              <a:rPr lang="en-GB" dirty="0"/>
              <a:t>Default values of the presence thresholds</a:t>
            </a:r>
            <a:r>
              <a:rPr lang="sv-SE" dirty="0"/>
              <a:t>, i.e.</a:t>
            </a:r>
            <a:endParaRPr lang="en-GB" dirty="0"/>
          </a:p>
          <a:p>
            <a:pPr lvl="1"/>
            <a:r>
              <a:rPr lang="en-GB" dirty="0"/>
              <a:t>ptrsthMCS1DL, ptrsthRB0DL,</a:t>
            </a:r>
          </a:p>
          <a:p>
            <a:pPr lvl="1"/>
            <a:r>
              <a:rPr lang="en-GB" dirty="0"/>
              <a:t>ptrsthMCS1UL, ptrsthRB0UL, </a:t>
            </a:r>
            <a:endParaRPr lang="sv-SE" dirty="0"/>
          </a:p>
          <a:p>
            <a:r>
              <a:rPr lang="en-GB" dirty="0"/>
              <a:t>How to include information about the DMRS to PTRS association in UL grant for codebook based transmission.</a:t>
            </a:r>
            <a:endParaRPr lang="sv-SE" dirty="0"/>
          </a:p>
          <a:p>
            <a:pPr lvl="1"/>
            <a:r>
              <a:rPr lang="en-US" dirty="0"/>
              <a:t>Agreement so far: The actual number of UL PTRS port(s) to transmit is determined based on TPMI and/or TRI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704399-197C-4B75-BA67-16208F89D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Remaining critical issues</a:t>
            </a:r>
          </a:p>
        </p:txBody>
      </p:sp>
    </p:spTree>
    <p:extLst>
      <p:ext uri="{BB962C8B-B14F-4D97-AF65-F5344CB8AC3E}">
        <p14:creationId xmlns:p14="http://schemas.microsoft.com/office/powerpoint/2010/main" val="592448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387</TotalTime>
  <Words>557</Words>
  <Application>Microsoft Office PowerPoint</Application>
  <PresentationFormat>On-screen Show (4:3)</PresentationFormat>
  <Paragraphs>183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SimSun</vt:lpstr>
      <vt:lpstr>SimSun</vt:lpstr>
      <vt:lpstr>Arial</vt:lpstr>
      <vt:lpstr>Calibri</vt:lpstr>
      <vt:lpstr>Ericsson Capital TT</vt:lpstr>
      <vt:lpstr>Times New Roman</vt:lpstr>
      <vt:lpstr>PresentationTemplate2011</vt:lpstr>
      <vt:lpstr>Thursday evening summary of PTRS</vt:lpstr>
      <vt:lpstr>Proposal</vt:lpstr>
      <vt:lpstr>Proposal</vt:lpstr>
      <vt:lpstr>Proposal</vt:lpstr>
      <vt:lpstr>PTRS power boosting</vt:lpstr>
      <vt:lpstr>PTRS power boosting</vt:lpstr>
      <vt:lpstr>Way forwards</vt:lpstr>
      <vt:lpstr>Remaining critical issues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keywords/>
  <dc:description>Rev PA1</dc:description>
  <cp:lastModifiedBy>Mattias Frenne</cp:lastModifiedBy>
  <cp:revision>30</cp:revision>
  <dcterms:created xsi:type="dcterms:W3CDTF">2017-12-01T00:08:47Z</dcterms:created>
  <dcterms:modified xsi:type="dcterms:W3CDTF">2017-12-01T19:16:25Z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2017-11-30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2017-11-30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