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 id="257" r:id="rId3"/>
    <p:sldId id="256" r:id="rId4"/>
    <p:sldId id="264" r:id="rId5"/>
    <p:sldId id="263" r:id="rId6"/>
    <p:sldId id="260" r:id="rId7"/>
    <p:sldId id="266" r:id="rId8"/>
    <p:sldId id="267" r:id="rId9"/>
    <p:sldId id="268" r:id="rId10"/>
    <p:sldId id="269" r:id="rId11"/>
    <p:sldId id="270" r:id="rId12"/>
    <p:sldId id="271" r:id="rId13"/>
    <p:sldId id="272"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6" d="100"/>
          <a:sy n="116" d="100"/>
        </p:scale>
        <p:origin x="-1494"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8086D96-A5E4-4D57-B4AC-948173BDFFB2}" type="datetimeFigureOut">
              <a:rPr lang="en-US" smtClean="0"/>
              <a:t>11/30/2017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F8DC7E-4172-480C-BA8D-5A4C6C55B0FC}" type="slidenum">
              <a:rPr lang="en-US" smtClean="0"/>
              <a:t>‹#›</a:t>
            </a:fld>
            <a:endParaRPr lang="en-US"/>
          </a:p>
        </p:txBody>
      </p:sp>
    </p:spTree>
    <p:extLst>
      <p:ext uri="{BB962C8B-B14F-4D97-AF65-F5344CB8AC3E}">
        <p14:creationId xmlns:p14="http://schemas.microsoft.com/office/powerpoint/2010/main" val="7202649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8086D96-A5E4-4D57-B4AC-948173BDFFB2}" type="datetimeFigureOut">
              <a:rPr lang="en-US" smtClean="0"/>
              <a:t>11/30/2017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F8DC7E-4172-480C-BA8D-5A4C6C55B0FC}" type="slidenum">
              <a:rPr lang="en-US" smtClean="0"/>
              <a:t>‹#›</a:t>
            </a:fld>
            <a:endParaRPr lang="en-US"/>
          </a:p>
        </p:txBody>
      </p:sp>
    </p:spTree>
    <p:extLst>
      <p:ext uri="{BB962C8B-B14F-4D97-AF65-F5344CB8AC3E}">
        <p14:creationId xmlns:p14="http://schemas.microsoft.com/office/powerpoint/2010/main" val="36332359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8086D96-A5E4-4D57-B4AC-948173BDFFB2}" type="datetimeFigureOut">
              <a:rPr lang="en-US" smtClean="0"/>
              <a:t>11/30/2017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F8DC7E-4172-480C-BA8D-5A4C6C55B0FC}" type="slidenum">
              <a:rPr lang="en-US" smtClean="0"/>
              <a:t>‹#›</a:t>
            </a:fld>
            <a:endParaRPr lang="en-US"/>
          </a:p>
        </p:txBody>
      </p:sp>
    </p:spTree>
    <p:extLst>
      <p:ext uri="{BB962C8B-B14F-4D97-AF65-F5344CB8AC3E}">
        <p14:creationId xmlns:p14="http://schemas.microsoft.com/office/powerpoint/2010/main" val="1324877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8086D96-A5E4-4D57-B4AC-948173BDFFB2}" type="datetimeFigureOut">
              <a:rPr lang="en-US" smtClean="0"/>
              <a:t>11/30/2017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F8DC7E-4172-480C-BA8D-5A4C6C55B0FC}" type="slidenum">
              <a:rPr lang="en-US" smtClean="0"/>
              <a:t>‹#›</a:t>
            </a:fld>
            <a:endParaRPr lang="en-US"/>
          </a:p>
        </p:txBody>
      </p:sp>
    </p:spTree>
    <p:extLst>
      <p:ext uri="{BB962C8B-B14F-4D97-AF65-F5344CB8AC3E}">
        <p14:creationId xmlns:p14="http://schemas.microsoft.com/office/powerpoint/2010/main" val="26809726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8086D96-A5E4-4D57-B4AC-948173BDFFB2}" type="datetimeFigureOut">
              <a:rPr lang="en-US" smtClean="0"/>
              <a:t>11/30/2017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F8DC7E-4172-480C-BA8D-5A4C6C55B0FC}" type="slidenum">
              <a:rPr lang="en-US" smtClean="0"/>
              <a:t>‹#›</a:t>
            </a:fld>
            <a:endParaRPr lang="en-US"/>
          </a:p>
        </p:txBody>
      </p:sp>
    </p:spTree>
    <p:extLst>
      <p:ext uri="{BB962C8B-B14F-4D97-AF65-F5344CB8AC3E}">
        <p14:creationId xmlns:p14="http://schemas.microsoft.com/office/powerpoint/2010/main" val="6217323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8086D96-A5E4-4D57-B4AC-948173BDFFB2}" type="datetimeFigureOut">
              <a:rPr lang="en-US" smtClean="0"/>
              <a:t>11/30/2017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F8DC7E-4172-480C-BA8D-5A4C6C55B0FC}" type="slidenum">
              <a:rPr lang="en-US" smtClean="0"/>
              <a:t>‹#›</a:t>
            </a:fld>
            <a:endParaRPr lang="en-US"/>
          </a:p>
        </p:txBody>
      </p:sp>
    </p:spTree>
    <p:extLst>
      <p:ext uri="{BB962C8B-B14F-4D97-AF65-F5344CB8AC3E}">
        <p14:creationId xmlns:p14="http://schemas.microsoft.com/office/powerpoint/2010/main" val="4108413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8086D96-A5E4-4D57-B4AC-948173BDFFB2}" type="datetimeFigureOut">
              <a:rPr lang="en-US" smtClean="0"/>
              <a:t>11/30/2017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9F8DC7E-4172-480C-BA8D-5A4C6C55B0FC}" type="slidenum">
              <a:rPr lang="en-US" smtClean="0"/>
              <a:t>‹#›</a:t>
            </a:fld>
            <a:endParaRPr lang="en-US"/>
          </a:p>
        </p:txBody>
      </p:sp>
    </p:spTree>
    <p:extLst>
      <p:ext uri="{BB962C8B-B14F-4D97-AF65-F5344CB8AC3E}">
        <p14:creationId xmlns:p14="http://schemas.microsoft.com/office/powerpoint/2010/main" val="6282412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8086D96-A5E4-4D57-B4AC-948173BDFFB2}" type="datetimeFigureOut">
              <a:rPr lang="en-US" smtClean="0"/>
              <a:t>11/30/2017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9F8DC7E-4172-480C-BA8D-5A4C6C55B0FC}" type="slidenum">
              <a:rPr lang="en-US" smtClean="0"/>
              <a:t>‹#›</a:t>
            </a:fld>
            <a:endParaRPr lang="en-US"/>
          </a:p>
        </p:txBody>
      </p:sp>
    </p:spTree>
    <p:extLst>
      <p:ext uri="{BB962C8B-B14F-4D97-AF65-F5344CB8AC3E}">
        <p14:creationId xmlns:p14="http://schemas.microsoft.com/office/powerpoint/2010/main" val="42889282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8086D96-A5E4-4D57-B4AC-948173BDFFB2}" type="datetimeFigureOut">
              <a:rPr lang="en-US" smtClean="0"/>
              <a:t>11/30/2017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9F8DC7E-4172-480C-BA8D-5A4C6C55B0FC}" type="slidenum">
              <a:rPr lang="en-US" smtClean="0"/>
              <a:t>‹#›</a:t>
            </a:fld>
            <a:endParaRPr lang="en-US"/>
          </a:p>
        </p:txBody>
      </p:sp>
    </p:spTree>
    <p:extLst>
      <p:ext uri="{BB962C8B-B14F-4D97-AF65-F5344CB8AC3E}">
        <p14:creationId xmlns:p14="http://schemas.microsoft.com/office/powerpoint/2010/main" val="8819127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8086D96-A5E4-4D57-B4AC-948173BDFFB2}" type="datetimeFigureOut">
              <a:rPr lang="en-US" smtClean="0"/>
              <a:t>11/30/2017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F8DC7E-4172-480C-BA8D-5A4C6C55B0FC}" type="slidenum">
              <a:rPr lang="en-US" smtClean="0"/>
              <a:t>‹#›</a:t>
            </a:fld>
            <a:endParaRPr lang="en-US"/>
          </a:p>
        </p:txBody>
      </p:sp>
    </p:spTree>
    <p:extLst>
      <p:ext uri="{BB962C8B-B14F-4D97-AF65-F5344CB8AC3E}">
        <p14:creationId xmlns:p14="http://schemas.microsoft.com/office/powerpoint/2010/main" val="37813391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8086D96-A5E4-4D57-B4AC-948173BDFFB2}" type="datetimeFigureOut">
              <a:rPr lang="en-US" smtClean="0"/>
              <a:t>11/30/2017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F8DC7E-4172-480C-BA8D-5A4C6C55B0FC}" type="slidenum">
              <a:rPr lang="en-US" smtClean="0"/>
              <a:t>‹#›</a:t>
            </a:fld>
            <a:endParaRPr lang="en-US"/>
          </a:p>
        </p:txBody>
      </p:sp>
    </p:spTree>
    <p:extLst>
      <p:ext uri="{BB962C8B-B14F-4D97-AF65-F5344CB8AC3E}">
        <p14:creationId xmlns:p14="http://schemas.microsoft.com/office/powerpoint/2010/main" val="29596151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8086D96-A5E4-4D57-B4AC-948173BDFFB2}" type="datetimeFigureOut">
              <a:rPr lang="en-US" smtClean="0"/>
              <a:t>11/30/2017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F8DC7E-4172-480C-BA8D-5A4C6C55B0FC}" type="slidenum">
              <a:rPr lang="en-US" smtClean="0"/>
              <a:t>‹#›</a:t>
            </a:fld>
            <a:endParaRPr lang="en-US"/>
          </a:p>
        </p:txBody>
      </p:sp>
    </p:spTree>
    <p:extLst>
      <p:ext uri="{BB962C8B-B14F-4D97-AF65-F5344CB8AC3E}">
        <p14:creationId xmlns:p14="http://schemas.microsoft.com/office/powerpoint/2010/main" val="42153512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381000"/>
            <a:ext cx="8305800" cy="1200329"/>
          </a:xfrm>
          <a:prstGeom prst="rect">
            <a:avLst/>
          </a:prstGeom>
        </p:spPr>
        <p:txBody>
          <a:bodyPr wrap="square">
            <a:spAutoFit/>
          </a:bodyPr>
          <a:lstStyle/>
          <a:p>
            <a:r>
              <a:rPr lang="en-US" sz="2400" b="1" dirty="0"/>
              <a:t>3GPP TSG RAN WG1#91	</a:t>
            </a:r>
            <a:r>
              <a:rPr lang="en-US" sz="2400" b="1" dirty="0" smtClean="0"/>
              <a:t>			</a:t>
            </a:r>
            <a:r>
              <a:rPr lang="en-US" sz="2400" b="1" dirty="0"/>
              <a:t>R1-1721627</a:t>
            </a:r>
            <a:endParaRPr lang="en-US" sz="2400" b="1" dirty="0"/>
          </a:p>
          <a:p>
            <a:r>
              <a:rPr lang="en-US" sz="2400" b="1" dirty="0"/>
              <a:t>Reno, USA, November 27th – December 1st, 2017</a:t>
            </a:r>
          </a:p>
          <a:p>
            <a:r>
              <a:rPr kumimoji="1" lang="en-US" altLang="ja-JP" sz="2400" b="1" dirty="0" smtClean="0"/>
              <a:t>Agenda </a:t>
            </a:r>
            <a:r>
              <a:rPr kumimoji="1" lang="en-US" altLang="ja-JP" sz="2400" b="1" dirty="0"/>
              <a:t>item: </a:t>
            </a:r>
            <a:r>
              <a:rPr kumimoji="1" lang="en-US" altLang="ja-JP" sz="2400" b="1" dirty="0" smtClean="0"/>
              <a:t>7.1.2.2</a:t>
            </a:r>
            <a:endParaRPr kumimoji="1" lang="ja-JP" altLang="en-US" sz="2400" b="1" dirty="0"/>
          </a:p>
        </p:txBody>
      </p:sp>
      <p:sp>
        <p:nvSpPr>
          <p:cNvPr id="2" name="TextBox 1"/>
          <p:cNvSpPr txBox="1"/>
          <p:nvPr/>
        </p:nvSpPr>
        <p:spPr>
          <a:xfrm>
            <a:off x="381000" y="2132856"/>
            <a:ext cx="8382000" cy="1323439"/>
          </a:xfrm>
          <a:prstGeom prst="rect">
            <a:avLst/>
          </a:prstGeom>
          <a:noFill/>
        </p:spPr>
        <p:txBody>
          <a:bodyPr wrap="square" rtlCol="0">
            <a:spAutoFit/>
          </a:bodyPr>
          <a:lstStyle/>
          <a:p>
            <a:pPr algn="ctr"/>
            <a:r>
              <a:rPr lang="en-GB" sz="4000" dirty="0" smtClean="0">
                <a:solidFill>
                  <a:schemeClr val="tx1">
                    <a:lumMod val="95000"/>
                    <a:lumOff val="5000"/>
                  </a:schemeClr>
                </a:solidFill>
              </a:rPr>
              <a:t>Summary </a:t>
            </a:r>
            <a:r>
              <a:rPr lang="en-GB" sz="4000" dirty="0" smtClean="0">
                <a:solidFill>
                  <a:schemeClr val="tx1">
                    <a:lumMod val="95000"/>
                    <a:lumOff val="5000"/>
                  </a:schemeClr>
                </a:solidFill>
              </a:rPr>
              <a:t>of Offline Discussion </a:t>
            </a:r>
            <a:r>
              <a:rPr lang="en-GB" sz="4000" dirty="0" smtClean="0">
                <a:solidFill>
                  <a:schemeClr val="tx1">
                    <a:lumMod val="95000"/>
                    <a:lumOff val="5000"/>
                  </a:schemeClr>
                </a:solidFill>
              </a:rPr>
              <a:t>on </a:t>
            </a:r>
            <a:r>
              <a:rPr lang="en-US" sz="4000" dirty="0" smtClean="0">
                <a:solidFill>
                  <a:schemeClr val="tx1">
                    <a:lumMod val="95000"/>
                    <a:lumOff val="5000"/>
                  </a:schemeClr>
                </a:solidFill>
              </a:rPr>
              <a:t>Frequency Offset </a:t>
            </a:r>
            <a:r>
              <a:rPr lang="en-US" sz="4000" dirty="0" smtClean="0">
                <a:solidFill>
                  <a:schemeClr val="tx1">
                    <a:lumMod val="95000"/>
                    <a:lumOff val="5000"/>
                  </a:schemeClr>
                </a:solidFill>
              </a:rPr>
              <a:t>Indication</a:t>
            </a:r>
            <a:endParaRPr lang="en-US" sz="4000" dirty="0">
              <a:solidFill>
                <a:schemeClr val="tx1">
                  <a:lumMod val="95000"/>
                  <a:lumOff val="5000"/>
                </a:schemeClr>
              </a:solidFill>
            </a:endParaRPr>
          </a:p>
        </p:txBody>
      </p:sp>
      <p:sp>
        <p:nvSpPr>
          <p:cNvPr id="3" name="TextBox 2"/>
          <p:cNvSpPr txBox="1"/>
          <p:nvPr/>
        </p:nvSpPr>
        <p:spPr>
          <a:xfrm>
            <a:off x="329292" y="4941168"/>
            <a:ext cx="8458200" cy="523220"/>
          </a:xfrm>
          <a:prstGeom prst="rect">
            <a:avLst/>
          </a:prstGeom>
          <a:noFill/>
        </p:spPr>
        <p:txBody>
          <a:bodyPr wrap="square" rtlCol="0">
            <a:spAutoFit/>
          </a:bodyPr>
          <a:lstStyle/>
          <a:p>
            <a:pPr algn="ctr"/>
            <a:r>
              <a:rPr lang="en-US" altLang="zh-CN" sz="2800" dirty="0" smtClean="0"/>
              <a:t>Samsung</a:t>
            </a:r>
            <a:endParaRPr kumimoji="1" lang="ja-JP" altLang="en-US" sz="2800" dirty="0"/>
          </a:p>
        </p:txBody>
      </p:sp>
    </p:spTree>
    <p:extLst>
      <p:ext uri="{BB962C8B-B14F-4D97-AF65-F5344CB8AC3E}">
        <p14:creationId xmlns:p14="http://schemas.microsoft.com/office/powerpoint/2010/main" val="408867927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228600"/>
            <a:ext cx="7696200" cy="461665"/>
          </a:xfrm>
          <a:prstGeom prst="rect">
            <a:avLst/>
          </a:prstGeom>
          <a:noFill/>
        </p:spPr>
        <p:txBody>
          <a:bodyPr wrap="square" rtlCol="0">
            <a:spAutoFit/>
          </a:bodyPr>
          <a:lstStyle/>
          <a:p>
            <a:pPr algn="ctr"/>
            <a:r>
              <a:rPr lang="en-US" sz="2400" dirty="0" smtClean="0">
                <a:solidFill>
                  <a:schemeClr val="tx1">
                    <a:lumMod val="95000"/>
                    <a:lumOff val="5000"/>
                  </a:schemeClr>
                </a:solidFill>
              </a:rPr>
              <a:t>Summary for SS SCS = 120 kHz, CORESET SCS = 60 kHz</a:t>
            </a:r>
            <a:endParaRPr lang="en-US" sz="2400" dirty="0">
              <a:solidFill>
                <a:schemeClr val="tx1">
                  <a:lumMod val="95000"/>
                  <a:lumOff val="5000"/>
                </a:schemeClr>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4126280487"/>
              </p:ext>
            </p:extLst>
          </p:nvPr>
        </p:nvGraphicFramePr>
        <p:xfrm>
          <a:off x="1447800" y="990600"/>
          <a:ext cx="6629399" cy="3383280"/>
        </p:xfrm>
        <a:graphic>
          <a:graphicData uri="http://schemas.openxmlformats.org/drawingml/2006/table">
            <a:tbl>
              <a:tblPr firstRow="1" bandRow="1">
                <a:tableStyleId>{5940675A-B579-460E-94D1-54222C63F5DA}</a:tableStyleId>
              </a:tblPr>
              <a:tblGrid>
                <a:gridCol w="1342315"/>
                <a:gridCol w="1342315"/>
                <a:gridCol w="1314923"/>
                <a:gridCol w="1314923"/>
                <a:gridCol w="1314923"/>
              </a:tblGrid>
              <a:tr h="593337">
                <a:tc>
                  <a:txBody>
                    <a:bodyPr/>
                    <a:lstStyle/>
                    <a:p>
                      <a:pPr algn="ctr"/>
                      <a:r>
                        <a:rPr lang="en-US" sz="1400" dirty="0" smtClean="0"/>
                        <a:t>Multiplexing pattern</a:t>
                      </a:r>
                      <a:endParaRPr lang="en-US" sz="1400" dirty="0"/>
                    </a:p>
                  </a:txBody>
                  <a:tcPr/>
                </a:tc>
                <a:tc>
                  <a:txBody>
                    <a:bodyPr/>
                    <a:lstStyle/>
                    <a:p>
                      <a:pPr algn="ctr"/>
                      <a:r>
                        <a:rPr lang="en-US" sz="1400" dirty="0" smtClean="0"/>
                        <a:t>CORESET BW</a:t>
                      </a:r>
                    </a:p>
                    <a:p>
                      <a:pPr algn="ctr"/>
                      <a:r>
                        <a:rPr lang="en-US" sz="1400" dirty="0" smtClean="0"/>
                        <a:t>(PRB in CORESET numerology)</a:t>
                      </a:r>
                      <a:endParaRPr lang="en-US" sz="1400" dirty="0"/>
                    </a:p>
                  </a:txBody>
                  <a:tcPr/>
                </a:tc>
                <a:tc>
                  <a:txBody>
                    <a:bodyPr/>
                    <a:lstStyle/>
                    <a:p>
                      <a:pPr algn="ctr"/>
                      <a:r>
                        <a:rPr lang="en-US" sz="1400" dirty="0" smtClean="0"/>
                        <a:t>Number of symbols for CORESET</a:t>
                      </a:r>
                      <a:endParaRPr lang="en-US" sz="1400" dirty="0"/>
                    </a:p>
                  </a:txBody>
                  <a:tcPr/>
                </a:tc>
                <a:tc>
                  <a:txBody>
                    <a:bodyPr/>
                    <a:lstStyle/>
                    <a:p>
                      <a:pPr algn="ctr"/>
                      <a:r>
                        <a:rPr lang="en-US" sz="1400" dirty="0" smtClean="0"/>
                        <a:t>Number</a:t>
                      </a:r>
                      <a:r>
                        <a:rPr lang="en-US" sz="1400" baseline="0" dirty="0" smtClean="0"/>
                        <a:t> of </a:t>
                      </a:r>
                      <a:r>
                        <a:rPr lang="en-US" sz="1400" dirty="0" smtClean="0"/>
                        <a:t>configurations </a:t>
                      </a:r>
                      <a:r>
                        <a:rPr lang="en-US" sz="1400" dirty="0" smtClean="0"/>
                        <a:t>of frequency offset</a:t>
                      </a:r>
                      <a:endParaRPr lang="en-US" sz="1400" dirty="0"/>
                    </a:p>
                  </a:txBody>
                  <a:tcPr/>
                </a:tc>
                <a:tc>
                  <a:txBody>
                    <a:bodyPr/>
                    <a:lstStyle/>
                    <a:p>
                      <a:pPr algn="ctr"/>
                      <a:r>
                        <a:rPr lang="en-US" sz="1400" dirty="0" smtClean="0"/>
                        <a:t>Number of configurations</a:t>
                      </a:r>
                      <a:endParaRPr lang="en-US" sz="1400" dirty="0"/>
                    </a:p>
                  </a:txBody>
                  <a:tcPr/>
                </a:tc>
              </a:tr>
              <a:tr h="240631">
                <a:tc>
                  <a:txBody>
                    <a:bodyPr/>
                    <a:lstStyle/>
                    <a:p>
                      <a:pPr algn="ctr"/>
                      <a:r>
                        <a:rPr lang="en-US" sz="1400" dirty="0" smtClean="0"/>
                        <a:t>TDM</a:t>
                      </a:r>
                      <a:endParaRPr lang="en-US" sz="1400" dirty="0"/>
                    </a:p>
                  </a:txBody>
                  <a:tcPr/>
                </a:tc>
                <a:tc>
                  <a:txBody>
                    <a:bodyPr/>
                    <a:lstStyle/>
                    <a:p>
                      <a:pPr algn="ctr"/>
                      <a:r>
                        <a:rPr lang="en-US" sz="1400" dirty="0" smtClean="0"/>
                        <a:t>48</a:t>
                      </a:r>
                      <a:endParaRPr lang="en-US" sz="1400" dirty="0"/>
                    </a:p>
                  </a:txBody>
                  <a:tcPr/>
                </a:tc>
                <a:tc>
                  <a:txBody>
                    <a:bodyPr/>
                    <a:lstStyle/>
                    <a:p>
                      <a:pPr algn="ctr"/>
                      <a:r>
                        <a:rPr lang="en-US" sz="1400" dirty="0" smtClean="0"/>
                        <a:t>1,</a:t>
                      </a:r>
                      <a:r>
                        <a:rPr lang="en-US" sz="1400" baseline="0" dirty="0" smtClean="0"/>
                        <a:t> 2</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4</a:t>
                      </a:r>
                      <a:endParaRPr lang="en-US" sz="1400" dirty="0"/>
                    </a:p>
                  </a:txBody>
                  <a:tcPr/>
                </a:tc>
              </a:tr>
              <a:tr h="240631">
                <a:tc>
                  <a:txBody>
                    <a:bodyPr/>
                    <a:lstStyle/>
                    <a:p>
                      <a:pPr algn="ctr"/>
                      <a:r>
                        <a:rPr lang="en-US" sz="1400" dirty="0" smtClean="0"/>
                        <a:t>TDM</a:t>
                      </a:r>
                      <a:endParaRPr lang="en-US" sz="1400" dirty="0"/>
                    </a:p>
                  </a:txBody>
                  <a:tcPr/>
                </a:tc>
                <a:tc>
                  <a:txBody>
                    <a:bodyPr/>
                    <a:lstStyle/>
                    <a:p>
                      <a:pPr algn="ctr"/>
                      <a:r>
                        <a:rPr lang="en-US" sz="1400" dirty="0" smtClean="0"/>
                        <a:t>96</a:t>
                      </a:r>
                      <a:endParaRPr lang="en-US" sz="1400" dirty="0"/>
                    </a:p>
                  </a:txBody>
                  <a:tcPr/>
                </a:tc>
                <a:tc>
                  <a:txBody>
                    <a:bodyPr/>
                    <a:lstStyle/>
                    <a:p>
                      <a:pPr algn="ctr"/>
                      <a:r>
                        <a:rPr lang="en-US" sz="1400" dirty="0" smtClean="0">
                          <a:solidFill>
                            <a:schemeClr val="tx1"/>
                          </a:solidFill>
                        </a:rPr>
                        <a:t>1, [2]</a:t>
                      </a:r>
                      <a:endParaRPr lang="en-US" sz="1400" dirty="0">
                        <a:solidFill>
                          <a:schemeClr val="tx1"/>
                        </a:solidFill>
                      </a:endParaRPr>
                    </a:p>
                  </a:txBody>
                  <a:tcPr/>
                </a:tc>
                <a:tc>
                  <a:txBody>
                    <a:bodyPr/>
                    <a:lstStyle/>
                    <a:p>
                      <a:pPr algn="ctr"/>
                      <a:r>
                        <a:rPr lang="en-US" sz="1400" dirty="0" smtClean="0"/>
                        <a:t>1</a:t>
                      </a:r>
                      <a:endParaRPr lang="en-US" sz="1400" dirty="0"/>
                    </a:p>
                  </a:txBody>
                  <a:tcPr/>
                </a:tc>
                <a:tc>
                  <a:txBody>
                    <a:bodyPr/>
                    <a:lstStyle/>
                    <a:p>
                      <a:pPr algn="ctr"/>
                      <a:r>
                        <a:rPr lang="en-US" sz="1400" dirty="0" smtClean="0"/>
                        <a:t>[2]</a:t>
                      </a:r>
                      <a:endParaRPr lang="en-US" sz="1400" dirty="0"/>
                    </a:p>
                  </a:txBody>
                  <a:tcPr/>
                </a:tc>
              </a:tr>
              <a:tr h="240631">
                <a:tc>
                  <a:txBody>
                    <a:bodyPr/>
                    <a:lstStyle/>
                    <a:p>
                      <a:pPr algn="ctr"/>
                      <a:r>
                        <a:rPr lang="en-US" sz="1400" dirty="0" smtClean="0"/>
                        <a:t>FDM</a:t>
                      </a:r>
                      <a:endParaRPr lang="en-US" sz="14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Not</a:t>
                      </a:r>
                      <a:r>
                        <a:rPr lang="en-US" sz="1400" baseline="0" dirty="0" smtClean="0"/>
                        <a:t> support</a:t>
                      </a:r>
                      <a:endParaRPr lang="en-US" sz="1400" dirty="0" smtClean="0"/>
                    </a:p>
                  </a:txBody>
                  <a:tcPr/>
                </a:tc>
                <a:tc>
                  <a:txBody>
                    <a:bodyPr/>
                    <a:lstStyle/>
                    <a:p>
                      <a:pPr algn="ctr"/>
                      <a:r>
                        <a:rPr lang="en-US" sz="1400" dirty="0" smtClean="0"/>
                        <a:t>-</a:t>
                      </a:r>
                      <a:endParaRPr lang="en-US" sz="1400" dirty="0"/>
                    </a:p>
                  </a:txBody>
                  <a:tcPr/>
                </a:tc>
                <a:tc>
                  <a:txBody>
                    <a:bodyPr/>
                    <a:lstStyle/>
                    <a:p>
                      <a:pPr algn="ctr"/>
                      <a:r>
                        <a:rPr lang="en-US" sz="1400" dirty="0" smtClean="0"/>
                        <a:t>-</a:t>
                      </a:r>
                      <a:endParaRPr lang="en-US" sz="14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a:t>
                      </a:r>
                      <a:endParaRPr lang="en-US" sz="1400" dirty="0" smtClean="0"/>
                    </a:p>
                  </a:txBody>
                  <a:tcPr/>
                </a:tc>
              </a:tr>
              <a:tr h="240631">
                <a:tc>
                  <a:txBody>
                    <a:bodyPr/>
                    <a:lstStyle/>
                    <a:p>
                      <a:pPr algn="ctr"/>
                      <a:r>
                        <a:rPr lang="en-US" sz="1400" dirty="0" smtClean="0"/>
                        <a:t>FDM</a:t>
                      </a:r>
                      <a:endParaRPr lang="en-US" sz="14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[90]</a:t>
                      </a:r>
                    </a:p>
                  </a:txBody>
                  <a:tcPr/>
                </a:tc>
                <a:tc>
                  <a:txBody>
                    <a:bodyPr/>
                    <a:lstStyle/>
                    <a:p>
                      <a:pPr algn="ctr"/>
                      <a:r>
                        <a:rPr lang="en-US" sz="1400" dirty="0" smtClean="0"/>
                        <a:t>1</a:t>
                      </a:r>
                      <a:endParaRPr lang="en-US" sz="1400" dirty="0"/>
                    </a:p>
                  </a:txBody>
                  <a:tcPr/>
                </a:tc>
                <a:tc>
                  <a:txBody>
                    <a:bodyPr/>
                    <a:lstStyle/>
                    <a:p>
                      <a:pPr algn="ctr"/>
                      <a:r>
                        <a:rPr lang="en-US" sz="1400" dirty="0" smtClean="0"/>
                        <a:t>3</a:t>
                      </a:r>
                      <a:endParaRPr lang="en-US" sz="14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[3]</a:t>
                      </a:r>
                      <a:endParaRPr lang="en-US" sz="1400" dirty="0" smtClean="0"/>
                    </a:p>
                  </a:txBody>
                  <a:tcPr/>
                </a:tc>
              </a:tr>
              <a:tr h="240631">
                <a:tc>
                  <a:txBody>
                    <a:bodyPr/>
                    <a:lstStyle/>
                    <a:p>
                      <a:pPr algn="ctr"/>
                      <a:r>
                        <a:rPr lang="en-US" sz="1400" dirty="0" smtClean="0"/>
                        <a:t>FDM</a:t>
                      </a:r>
                      <a:endParaRPr lang="en-US" sz="1400" dirty="0"/>
                    </a:p>
                  </a:txBody>
                  <a:tcPr/>
                </a:tc>
                <a:tc>
                  <a:txBody>
                    <a:bodyPr/>
                    <a:lstStyle/>
                    <a:p>
                      <a:pPr algn="ctr"/>
                      <a:r>
                        <a:rPr lang="en-US" sz="1400" dirty="0" smtClean="0"/>
                        <a:t>[48]</a:t>
                      </a:r>
                      <a:endParaRPr lang="en-US" sz="1400" dirty="0"/>
                    </a:p>
                  </a:txBody>
                  <a:tcPr/>
                </a:tc>
                <a:tc>
                  <a:txBody>
                    <a:bodyPr/>
                    <a:lstStyle/>
                    <a:p>
                      <a:pPr algn="ctr"/>
                      <a:r>
                        <a:rPr lang="en-US" sz="1400" dirty="0" smtClean="0"/>
                        <a:t>1</a:t>
                      </a:r>
                      <a:endParaRPr lang="en-US" sz="1400" dirty="0"/>
                    </a:p>
                  </a:txBody>
                  <a:tcPr/>
                </a:tc>
                <a:tc>
                  <a:txBody>
                    <a:bodyPr/>
                    <a:lstStyle/>
                    <a:p>
                      <a:pPr algn="ctr"/>
                      <a:r>
                        <a:rPr lang="en-US" sz="1400" dirty="0" smtClean="0"/>
                        <a:t>3</a:t>
                      </a:r>
                      <a:endParaRPr lang="en-US" sz="1400" dirty="0"/>
                    </a:p>
                  </a:txBody>
                  <a:tcPr/>
                </a:tc>
                <a:tc>
                  <a:txBody>
                    <a:bodyPr/>
                    <a:lstStyle/>
                    <a:p>
                      <a:pPr algn="ctr"/>
                      <a:r>
                        <a:rPr lang="en-US" sz="1400" dirty="0" smtClean="0"/>
                        <a:t>[3]</a:t>
                      </a:r>
                      <a:endParaRPr lang="en-US" sz="1400" dirty="0"/>
                    </a:p>
                  </a:txBody>
                  <a:tcPr/>
                </a:tc>
              </a:tr>
              <a:tr h="240631">
                <a:tc>
                  <a:txBody>
                    <a:bodyPr/>
                    <a:lstStyle/>
                    <a:p>
                      <a:pPr algn="ctr"/>
                      <a:r>
                        <a:rPr lang="en-US" sz="1400" dirty="0" smtClean="0"/>
                        <a:t>FDM</a:t>
                      </a:r>
                      <a:endParaRPr lang="en-US" sz="1400" dirty="0"/>
                    </a:p>
                  </a:txBody>
                  <a:tcPr/>
                </a:tc>
                <a:tc>
                  <a:txBody>
                    <a:bodyPr/>
                    <a:lstStyle/>
                    <a:p>
                      <a:pPr algn="ctr"/>
                      <a:r>
                        <a:rPr lang="en-US" sz="1400" dirty="0" smtClean="0"/>
                        <a:t>[24]</a:t>
                      </a:r>
                      <a:endParaRPr lang="en-US" sz="1400" dirty="0"/>
                    </a:p>
                  </a:txBody>
                  <a:tcPr/>
                </a:tc>
                <a:tc>
                  <a:txBody>
                    <a:bodyPr/>
                    <a:lstStyle/>
                    <a:p>
                      <a:pPr algn="ctr"/>
                      <a:r>
                        <a:rPr lang="en-US" sz="1400" dirty="0" smtClean="0"/>
                        <a:t>1</a:t>
                      </a:r>
                      <a:endParaRPr lang="en-US" sz="1400" dirty="0"/>
                    </a:p>
                  </a:txBody>
                  <a:tcPr/>
                </a:tc>
                <a:tc>
                  <a:txBody>
                    <a:bodyPr/>
                    <a:lstStyle/>
                    <a:p>
                      <a:pPr algn="ctr"/>
                      <a:r>
                        <a:rPr lang="en-US" sz="1400" dirty="0" smtClean="0"/>
                        <a:t>3</a:t>
                      </a:r>
                      <a:endParaRPr lang="en-US" sz="1400" dirty="0"/>
                    </a:p>
                  </a:txBody>
                  <a:tcPr/>
                </a:tc>
                <a:tc>
                  <a:txBody>
                    <a:bodyPr/>
                    <a:lstStyle/>
                    <a:p>
                      <a:pPr algn="ctr"/>
                      <a:r>
                        <a:rPr lang="en-US" sz="1400" dirty="0" smtClean="0"/>
                        <a:t>[3]</a:t>
                      </a:r>
                      <a:endParaRPr lang="en-US" sz="1400" dirty="0"/>
                    </a:p>
                  </a:txBody>
                  <a:tcPr/>
                </a:tc>
              </a:tr>
              <a:tr h="240631">
                <a:tc>
                  <a:txBody>
                    <a:bodyPr/>
                    <a:lstStyle/>
                    <a:p>
                      <a:pPr algn="ctr"/>
                      <a:r>
                        <a:rPr lang="en-US" sz="1400" dirty="0" smtClean="0"/>
                        <a:t>FDM</a:t>
                      </a:r>
                      <a:endParaRPr lang="en-US" sz="1400" dirty="0"/>
                    </a:p>
                  </a:txBody>
                  <a:tcPr/>
                </a:tc>
                <a:tc>
                  <a:txBody>
                    <a:bodyPr/>
                    <a:lstStyle/>
                    <a:p>
                      <a:pPr algn="ctr"/>
                      <a:r>
                        <a:rPr lang="en-US" sz="1400" dirty="0" smtClean="0"/>
                        <a:t>[48]</a:t>
                      </a:r>
                      <a:endParaRPr lang="en-US" sz="1400" dirty="0"/>
                    </a:p>
                  </a:txBody>
                  <a:tcPr/>
                </a:tc>
                <a:tc>
                  <a:txBody>
                    <a:bodyPr/>
                    <a:lstStyle/>
                    <a:p>
                      <a:pPr algn="ctr"/>
                      <a:r>
                        <a:rPr lang="en-US" sz="1400" dirty="0" smtClean="0"/>
                        <a:t>1, </a:t>
                      </a:r>
                      <a:r>
                        <a:rPr lang="en-US" sz="1400" dirty="0" smtClean="0"/>
                        <a:t>2</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[4]</a:t>
                      </a:r>
                      <a:endParaRPr lang="en-US" sz="1400" dirty="0"/>
                    </a:p>
                  </a:txBody>
                  <a:tcPr/>
                </a:tc>
              </a:tr>
              <a:tr h="240631">
                <a:tc gridSpan="4">
                  <a:txBody>
                    <a:bodyPr/>
                    <a:lstStyle/>
                    <a:p>
                      <a:pPr algn="ctr"/>
                      <a:r>
                        <a:rPr lang="en-US" sz="1400" dirty="0" smtClean="0"/>
                        <a:t>Total</a:t>
                      </a:r>
                      <a:endParaRPr lang="en-US" sz="1400" dirty="0"/>
                    </a:p>
                  </a:txBody>
                  <a:tcPr/>
                </a:tc>
                <a:tc hMerge="1">
                  <a:txBody>
                    <a:bodyPr/>
                    <a:lstStyle/>
                    <a:p>
                      <a:pPr algn="ctr"/>
                      <a:endParaRPr lang="en-US" sz="1400" dirty="0"/>
                    </a:p>
                  </a:txBody>
                  <a:tcPr/>
                </a:tc>
                <a:tc hMerge="1">
                  <a:txBody>
                    <a:bodyPr/>
                    <a:lstStyle/>
                    <a:p>
                      <a:pPr algn="ctr"/>
                      <a:endParaRPr lang="en-US" sz="1400" dirty="0"/>
                    </a:p>
                  </a:txBody>
                  <a:tcPr/>
                </a:tc>
                <a:tc hMerge="1">
                  <a:txBody>
                    <a:bodyPr/>
                    <a:lstStyle/>
                    <a:p>
                      <a:pPr algn="ctr"/>
                      <a:endParaRPr lang="en-US" sz="1400" dirty="0"/>
                    </a:p>
                  </a:txBody>
                  <a:tcPr/>
                </a:tc>
                <a:tc>
                  <a:txBody>
                    <a:bodyPr/>
                    <a:lstStyle/>
                    <a:p>
                      <a:pPr algn="ctr"/>
                      <a:endParaRPr lang="en-US" sz="1400" dirty="0"/>
                    </a:p>
                  </a:txBody>
                  <a:tcPr/>
                </a:tc>
              </a:tr>
            </a:tbl>
          </a:graphicData>
        </a:graphic>
      </p:graphicFrame>
    </p:spTree>
    <p:extLst>
      <p:ext uri="{BB962C8B-B14F-4D97-AF65-F5344CB8AC3E}">
        <p14:creationId xmlns:p14="http://schemas.microsoft.com/office/powerpoint/2010/main" val="40326204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228600"/>
            <a:ext cx="7696200" cy="461665"/>
          </a:xfrm>
          <a:prstGeom prst="rect">
            <a:avLst/>
          </a:prstGeom>
          <a:noFill/>
        </p:spPr>
        <p:txBody>
          <a:bodyPr wrap="square" rtlCol="0">
            <a:spAutoFit/>
          </a:bodyPr>
          <a:lstStyle/>
          <a:p>
            <a:pPr algn="ctr"/>
            <a:r>
              <a:rPr lang="en-US" sz="2400" dirty="0" smtClean="0">
                <a:solidFill>
                  <a:schemeClr val="tx1">
                    <a:lumMod val="95000"/>
                    <a:lumOff val="5000"/>
                  </a:schemeClr>
                </a:solidFill>
              </a:rPr>
              <a:t>Summary for SS SCS = 120 kHz, CORESET SCS = 120 kHz</a:t>
            </a:r>
            <a:endParaRPr lang="en-US" sz="2400" dirty="0">
              <a:solidFill>
                <a:schemeClr val="tx1">
                  <a:lumMod val="95000"/>
                  <a:lumOff val="5000"/>
                </a:schemeClr>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1575438628"/>
              </p:ext>
            </p:extLst>
          </p:nvPr>
        </p:nvGraphicFramePr>
        <p:xfrm>
          <a:off x="1447800" y="990600"/>
          <a:ext cx="6629399" cy="2773680"/>
        </p:xfrm>
        <a:graphic>
          <a:graphicData uri="http://schemas.openxmlformats.org/drawingml/2006/table">
            <a:tbl>
              <a:tblPr firstRow="1" bandRow="1">
                <a:tableStyleId>{5940675A-B579-460E-94D1-54222C63F5DA}</a:tableStyleId>
              </a:tblPr>
              <a:tblGrid>
                <a:gridCol w="1342315"/>
                <a:gridCol w="1342315"/>
                <a:gridCol w="1314923"/>
                <a:gridCol w="1314923"/>
                <a:gridCol w="1314923"/>
              </a:tblGrid>
              <a:tr h="593337">
                <a:tc>
                  <a:txBody>
                    <a:bodyPr/>
                    <a:lstStyle/>
                    <a:p>
                      <a:pPr algn="ctr"/>
                      <a:r>
                        <a:rPr lang="en-US" sz="1400" dirty="0" smtClean="0"/>
                        <a:t>Multiplexing pattern</a:t>
                      </a:r>
                      <a:endParaRPr lang="en-US" sz="1400" dirty="0"/>
                    </a:p>
                  </a:txBody>
                  <a:tcPr/>
                </a:tc>
                <a:tc>
                  <a:txBody>
                    <a:bodyPr/>
                    <a:lstStyle/>
                    <a:p>
                      <a:pPr algn="ctr"/>
                      <a:r>
                        <a:rPr lang="en-US" sz="1400" dirty="0" smtClean="0"/>
                        <a:t>CORESET BW</a:t>
                      </a:r>
                    </a:p>
                    <a:p>
                      <a:pPr algn="ctr"/>
                      <a:r>
                        <a:rPr lang="en-US" sz="1400" dirty="0" smtClean="0"/>
                        <a:t>(PRB in CORESET numerology)</a:t>
                      </a:r>
                      <a:endParaRPr lang="en-US" sz="1400" dirty="0"/>
                    </a:p>
                  </a:txBody>
                  <a:tcPr/>
                </a:tc>
                <a:tc>
                  <a:txBody>
                    <a:bodyPr/>
                    <a:lstStyle/>
                    <a:p>
                      <a:pPr algn="ctr"/>
                      <a:r>
                        <a:rPr lang="en-US" sz="1400" dirty="0" smtClean="0"/>
                        <a:t>Number of symbols for CORESET</a:t>
                      </a:r>
                      <a:endParaRPr lang="en-US" sz="1400" dirty="0"/>
                    </a:p>
                  </a:txBody>
                  <a:tcPr/>
                </a:tc>
                <a:tc>
                  <a:txBody>
                    <a:bodyPr/>
                    <a:lstStyle/>
                    <a:p>
                      <a:pPr algn="ctr"/>
                      <a:r>
                        <a:rPr lang="en-US" sz="1400" dirty="0" smtClean="0"/>
                        <a:t>Number</a:t>
                      </a:r>
                      <a:r>
                        <a:rPr lang="en-US" sz="1400" baseline="0" dirty="0" smtClean="0"/>
                        <a:t> of </a:t>
                      </a:r>
                      <a:r>
                        <a:rPr lang="en-US" sz="1400" dirty="0" smtClean="0"/>
                        <a:t>configurations </a:t>
                      </a:r>
                      <a:r>
                        <a:rPr lang="en-US" sz="1400" dirty="0" smtClean="0"/>
                        <a:t>of frequency offset</a:t>
                      </a:r>
                      <a:endParaRPr lang="en-US" sz="1400" dirty="0"/>
                    </a:p>
                  </a:txBody>
                  <a:tcPr/>
                </a:tc>
                <a:tc>
                  <a:txBody>
                    <a:bodyPr/>
                    <a:lstStyle/>
                    <a:p>
                      <a:pPr algn="ctr"/>
                      <a:r>
                        <a:rPr lang="en-US" sz="1400" dirty="0" smtClean="0"/>
                        <a:t>Number of configurations</a:t>
                      </a:r>
                      <a:endParaRPr lang="en-US" sz="1400" dirty="0"/>
                    </a:p>
                  </a:txBody>
                  <a:tcPr/>
                </a:tc>
              </a:tr>
              <a:tr h="240631">
                <a:tc>
                  <a:txBody>
                    <a:bodyPr/>
                    <a:lstStyle/>
                    <a:p>
                      <a:pPr algn="ctr"/>
                      <a:r>
                        <a:rPr lang="en-US" sz="1400" dirty="0" smtClean="0"/>
                        <a:t>TDM</a:t>
                      </a:r>
                      <a:endParaRPr lang="en-US" sz="1400" dirty="0"/>
                    </a:p>
                  </a:txBody>
                  <a:tcPr/>
                </a:tc>
                <a:tc>
                  <a:txBody>
                    <a:bodyPr/>
                    <a:lstStyle/>
                    <a:p>
                      <a:pPr algn="ctr"/>
                      <a:r>
                        <a:rPr lang="en-US" sz="1400" dirty="0" smtClean="0"/>
                        <a:t>24</a:t>
                      </a:r>
                      <a:endParaRPr lang="en-US" sz="1400" dirty="0"/>
                    </a:p>
                  </a:txBody>
                  <a:tcPr/>
                </a:tc>
                <a:tc>
                  <a:txBody>
                    <a:bodyPr/>
                    <a:lstStyle/>
                    <a:p>
                      <a:pPr algn="ctr"/>
                      <a:r>
                        <a:rPr lang="en-US" sz="1400" dirty="0" smtClean="0"/>
                        <a:t>1,</a:t>
                      </a:r>
                      <a:r>
                        <a:rPr lang="en-US" sz="1400" baseline="0" dirty="0" smtClean="0"/>
                        <a:t> 2</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4</a:t>
                      </a:r>
                      <a:endParaRPr lang="en-US" sz="1400" dirty="0"/>
                    </a:p>
                  </a:txBody>
                  <a:tcPr/>
                </a:tc>
              </a:tr>
              <a:tr h="240631">
                <a:tc>
                  <a:txBody>
                    <a:bodyPr/>
                    <a:lstStyle/>
                    <a:p>
                      <a:pPr algn="ctr"/>
                      <a:r>
                        <a:rPr lang="en-US" sz="1400" dirty="0" smtClean="0"/>
                        <a:t>TDM</a:t>
                      </a:r>
                      <a:endParaRPr lang="en-US" sz="1400" dirty="0"/>
                    </a:p>
                  </a:txBody>
                  <a:tcPr/>
                </a:tc>
                <a:tc>
                  <a:txBody>
                    <a:bodyPr/>
                    <a:lstStyle/>
                    <a:p>
                      <a:pPr algn="ctr"/>
                      <a:r>
                        <a:rPr lang="en-US" sz="1400" dirty="0" smtClean="0"/>
                        <a:t>48</a:t>
                      </a:r>
                      <a:endParaRPr lang="en-US" sz="1400" dirty="0"/>
                    </a:p>
                  </a:txBody>
                  <a:tcPr/>
                </a:tc>
                <a:tc>
                  <a:txBody>
                    <a:bodyPr/>
                    <a:lstStyle/>
                    <a:p>
                      <a:pPr algn="ctr"/>
                      <a:r>
                        <a:rPr lang="en-US" sz="1400" dirty="0" smtClean="0">
                          <a:solidFill>
                            <a:schemeClr val="tx1"/>
                          </a:solidFill>
                        </a:rPr>
                        <a:t>1, [2]</a:t>
                      </a:r>
                      <a:endParaRPr lang="en-US" sz="1400" dirty="0">
                        <a:solidFill>
                          <a:schemeClr val="tx1"/>
                        </a:solidFill>
                      </a:endParaRPr>
                    </a:p>
                  </a:txBody>
                  <a:tcPr/>
                </a:tc>
                <a:tc>
                  <a:txBody>
                    <a:bodyPr/>
                    <a:lstStyle/>
                    <a:p>
                      <a:pPr algn="ctr"/>
                      <a:r>
                        <a:rPr lang="en-US" sz="1400" dirty="0" smtClean="0"/>
                        <a:t>1</a:t>
                      </a:r>
                      <a:endParaRPr lang="en-US" sz="1400" dirty="0"/>
                    </a:p>
                  </a:txBody>
                  <a:tcPr/>
                </a:tc>
                <a:tc>
                  <a:txBody>
                    <a:bodyPr/>
                    <a:lstStyle/>
                    <a:p>
                      <a:pPr algn="ctr"/>
                      <a:r>
                        <a:rPr lang="en-US" sz="1400" dirty="0" smtClean="0"/>
                        <a:t>[2]</a:t>
                      </a:r>
                      <a:endParaRPr lang="en-US" sz="1400" dirty="0"/>
                    </a:p>
                  </a:txBody>
                  <a:tcPr/>
                </a:tc>
              </a:tr>
              <a:tr h="240631">
                <a:tc>
                  <a:txBody>
                    <a:bodyPr/>
                    <a:lstStyle/>
                    <a:p>
                      <a:pPr algn="ctr"/>
                      <a:r>
                        <a:rPr lang="en-US" sz="1400" dirty="0" smtClean="0"/>
                        <a:t>FDM</a:t>
                      </a:r>
                      <a:endParaRPr lang="en-US" sz="1400" dirty="0"/>
                    </a:p>
                  </a:txBody>
                  <a:tcPr/>
                </a:tc>
                <a:tc>
                  <a:txBody>
                    <a:bodyPr/>
                    <a:lstStyle/>
                    <a:p>
                      <a:pPr algn="ctr"/>
                      <a:r>
                        <a:rPr lang="en-US" sz="1400" dirty="0" smtClean="0"/>
                        <a:t>[42]</a:t>
                      </a:r>
                      <a:endParaRPr lang="en-US" sz="1400" dirty="0"/>
                    </a:p>
                  </a:txBody>
                  <a:tcPr/>
                </a:tc>
                <a:tc>
                  <a:txBody>
                    <a:bodyPr/>
                    <a:lstStyle/>
                    <a:p>
                      <a:pPr algn="ctr"/>
                      <a:r>
                        <a:rPr lang="en-US" sz="1400" dirty="0" smtClean="0"/>
                        <a:t>1</a:t>
                      </a:r>
                      <a:r>
                        <a:rPr lang="en-US" sz="1400" baseline="0" dirty="0" smtClean="0"/>
                        <a:t>, </a:t>
                      </a:r>
                      <a:r>
                        <a:rPr lang="en-US" sz="1400" dirty="0" smtClean="0"/>
                        <a:t>2</a:t>
                      </a:r>
                      <a:endParaRPr lang="en-US" sz="1400" dirty="0"/>
                    </a:p>
                  </a:txBody>
                  <a:tcPr/>
                </a:tc>
                <a:tc>
                  <a:txBody>
                    <a:bodyPr/>
                    <a:lstStyle/>
                    <a:p>
                      <a:pPr algn="ctr"/>
                      <a:r>
                        <a:rPr lang="en-US" sz="1400" dirty="0" smtClean="0"/>
                        <a:t>3</a:t>
                      </a:r>
                      <a:endParaRPr lang="en-US" sz="14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a:t>
                      </a:r>
                      <a:endParaRPr lang="en-US" sz="1400" dirty="0" smtClean="0"/>
                    </a:p>
                  </a:txBody>
                  <a:tcPr/>
                </a:tc>
              </a:tr>
              <a:tr h="240631">
                <a:tc>
                  <a:txBody>
                    <a:bodyPr/>
                    <a:lstStyle/>
                    <a:p>
                      <a:pPr algn="ctr"/>
                      <a:r>
                        <a:rPr lang="en-US" sz="1400" dirty="0" smtClean="0"/>
                        <a:t>FDM</a:t>
                      </a:r>
                      <a:endParaRPr lang="en-US" sz="1400" dirty="0"/>
                    </a:p>
                  </a:txBody>
                  <a:tcPr/>
                </a:tc>
                <a:tc>
                  <a:txBody>
                    <a:bodyPr/>
                    <a:lstStyle/>
                    <a:p>
                      <a:pPr algn="ctr"/>
                      <a:r>
                        <a:rPr lang="en-US" sz="1400" dirty="0" smtClean="0"/>
                        <a:t>[24]</a:t>
                      </a:r>
                      <a:endParaRPr lang="en-US" sz="1400" dirty="0"/>
                    </a:p>
                  </a:txBody>
                  <a:tcPr/>
                </a:tc>
                <a:tc>
                  <a:txBody>
                    <a:bodyPr/>
                    <a:lstStyle/>
                    <a:p>
                      <a:pPr algn="ctr"/>
                      <a:r>
                        <a:rPr lang="en-US" sz="1400" baseline="0" dirty="0" smtClean="0"/>
                        <a:t>1, </a:t>
                      </a:r>
                      <a:r>
                        <a:rPr lang="en-US" sz="1400" dirty="0" smtClean="0"/>
                        <a:t>2</a:t>
                      </a:r>
                      <a:endParaRPr lang="en-US" sz="1400" dirty="0"/>
                    </a:p>
                  </a:txBody>
                  <a:tcPr/>
                </a:tc>
                <a:tc>
                  <a:txBody>
                    <a:bodyPr/>
                    <a:lstStyle/>
                    <a:p>
                      <a:pPr algn="ctr"/>
                      <a:r>
                        <a:rPr lang="en-US" sz="1400" dirty="0" smtClean="0"/>
                        <a:t>3</a:t>
                      </a:r>
                      <a:endParaRPr lang="en-US" sz="14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[6]</a:t>
                      </a:r>
                      <a:endParaRPr lang="en-US" sz="1400" dirty="0" smtClean="0"/>
                    </a:p>
                  </a:txBody>
                  <a:tcPr/>
                </a:tc>
              </a:tr>
              <a:tr h="240631">
                <a:tc>
                  <a:txBody>
                    <a:bodyPr/>
                    <a:lstStyle/>
                    <a:p>
                      <a:pPr algn="ctr"/>
                      <a:r>
                        <a:rPr lang="en-US" sz="1400" dirty="0" smtClean="0"/>
                        <a:t>FDM</a:t>
                      </a:r>
                      <a:endParaRPr lang="en-US" sz="1400" dirty="0"/>
                    </a:p>
                  </a:txBody>
                  <a:tcPr/>
                </a:tc>
                <a:tc>
                  <a:txBody>
                    <a:bodyPr/>
                    <a:lstStyle/>
                    <a:p>
                      <a:pPr algn="ctr"/>
                      <a:r>
                        <a:rPr lang="en-US" sz="1400" dirty="0" smtClean="0"/>
                        <a:t>[24]</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[2]</a:t>
                      </a:r>
                      <a:endParaRPr lang="en-US" sz="1400" dirty="0"/>
                    </a:p>
                  </a:txBody>
                  <a:tcPr/>
                </a:tc>
              </a:tr>
              <a:tr h="240631">
                <a:tc gridSpan="4">
                  <a:txBody>
                    <a:bodyPr/>
                    <a:lstStyle/>
                    <a:p>
                      <a:pPr algn="ctr"/>
                      <a:r>
                        <a:rPr lang="en-US" sz="1400" dirty="0" smtClean="0"/>
                        <a:t>Total</a:t>
                      </a:r>
                      <a:endParaRPr lang="en-US" sz="1400" dirty="0"/>
                    </a:p>
                  </a:txBody>
                  <a:tcPr/>
                </a:tc>
                <a:tc hMerge="1">
                  <a:txBody>
                    <a:bodyPr/>
                    <a:lstStyle/>
                    <a:p>
                      <a:pPr algn="ctr"/>
                      <a:endParaRPr lang="en-US" sz="1400" dirty="0"/>
                    </a:p>
                  </a:txBody>
                  <a:tcPr/>
                </a:tc>
                <a:tc hMerge="1">
                  <a:txBody>
                    <a:bodyPr/>
                    <a:lstStyle/>
                    <a:p>
                      <a:pPr algn="ctr"/>
                      <a:endParaRPr lang="en-US" sz="1400" dirty="0"/>
                    </a:p>
                  </a:txBody>
                  <a:tcPr/>
                </a:tc>
                <a:tc hMerge="1">
                  <a:txBody>
                    <a:bodyPr/>
                    <a:lstStyle/>
                    <a:p>
                      <a:pPr algn="ctr"/>
                      <a:endParaRPr lang="en-US" sz="1400" dirty="0"/>
                    </a:p>
                  </a:txBody>
                  <a:tcPr/>
                </a:tc>
                <a:tc>
                  <a:txBody>
                    <a:bodyPr/>
                    <a:lstStyle/>
                    <a:p>
                      <a:pPr algn="ctr"/>
                      <a:endParaRPr lang="en-US" sz="1400" dirty="0"/>
                    </a:p>
                  </a:txBody>
                  <a:tcPr/>
                </a:tc>
              </a:tr>
            </a:tbl>
          </a:graphicData>
        </a:graphic>
      </p:graphicFrame>
    </p:spTree>
    <p:extLst>
      <p:ext uri="{BB962C8B-B14F-4D97-AF65-F5344CB8AC3E}">
        <p14:creationId xmlns:p14="http://schemas.microsoft.com/office/powerpoint/2010/main" val="21054430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228600"/>
            <a:ext cx="7696200" cy="461665"/>
          </a:xfrm>
          <a:prstGeom prst="rect">
            <a:avLst/>
          </a:prstGeom>
          <a:noFill/>
        </p:spPr>
        <p:txBody>
          <a:bodyPr wrap="square" rtlCol="0">
            <a:spAutoFit/>
          </a:bodyPr>
          <a:lstStyle/>
          <a:p>
            <a:pPr algn="ctr"/>
            <a:r>
              <a:rPr lang="en-US" sz="2400" dirty="0" smtClean="0">
                <a:solidFill>
                  <a:schemeClr val="tx1">
                    <a:lumMod val="95000"/>
                    <a:lumOff val="5000"/>
                  </a:schemeClr>
                </a:solidFill>
              </a:rPr>
              <a:t>Summary for SS SCS = 240 kHz, CORESET SCS = 60 kHz</a:t>
            </a:r>
            <a:endParaRPr lang="en-US" sz="2400" dirty="0">
              <a:solidFill>
                <a:schemeClr val="tx1">
                  <a:lumMod val="95000"/>
                  <a:lumOff val="5000"/>
                </a:schemeClr>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1492808027"/>
              </p:ext>
            </p:extLst>
          </p:nvPr>
        </p:nvGraphicFramePr>
        <p:xfrm>
          <a:off x="1447800" y="990600"/>
          <a:ext cx="6629399" cy="1859280"/>
        </p:xfrm>
        <a:graphic>
          <a:graphicData uri="http://schemas.openxmlformats.org/drawingml/2006/table">
            <a:tbl>
              <a:tblPr firstRow="1" bandRow="1">
                <a:tableStyleId>{5940675A-B579-460E-94D1-54222C63F5DA}</a:tableStyleId>
              </a:tblPr>
              <a:tblGrid>
                <a:gridCol w="1342315"/>
                <a:gridCol w="1342315"/>
                <a:gridCol w="1314923"/>
                <a:gridCol w="1314923"/>
                <a:gridCol w="1314923"/>
              </a:tblGrid>
              <a:tr h="593337">
                <a:tc>
                  <a:txBody>
                    <a:bodyPr/>
                    <a:lstStyle/>
                    <a:p>
                      <a:pPr algn="ctr"/>
                      <a:r>
                        <a:rPr lang="en-US" sz="1400" dirty="0" smtClean="0"/>
                        <a:t>Multiplexing pattern</a:t>
                      </a:r>
                      <a:endParaRPr lang="en-US" sz="1400" dirty="0"/>
                    </a:p>
                  </a:txBody>
                  <a:tcPr/>
                </a:tc>
                <a:tc>
                  <a:txBody>
                    <a:bodyPr/>
                    <a:lstStyle/>
                    <a:p>
                      <a:pPr algn="ctr"/>
                      <a:r>
                        <a:rPr lang="en-US" sz="1400" dirty="0" smtClean="0"/>
                        <a:t>CORESET BW</a:t>
                      </a:r>
                    </a:p>
                    <a:p>
                      <a:pPr algn="ctr"/>
                      <a:r>
                        <a:rPr lang="en-US" sz="1400" dirty="0" smtClean="0"/>
                        <a:t>(PRB in CORESET numerology)</a:t>
                      </a:r>
                      <a:endParaRPr lang="en-US" sz="1400" dirty="0"/>
                    </a:p>
                  </a:txBody>
                  <a:tcPr/>
                </a:tc>
                <a:tc>
                  <a:txBody>
                    <a:bodyPr/>
                    <a:lstStyle/>
                    <a:p>
                      <a:pPr algn="ctr"/>
                      <a:r>
                        <a:rPr lang="en-US" sz="1400" dirty="0" smtClean="0"/>
                        <a:t>Number of symbols for CORESET</a:t>
                      </a:r>
                      <a:endParaRPr lang="en-US" sz="1400" dirty="0"/>
                    </a:p>
                  </a:txBody>
                  <a:tcPr/>
                </a:tc>
                <a:tc>
                  <a:txBody>
                    <a:bodyPr/>
                    <a:lstStyle/>
                    <a:p>
                      <a:pPr algn="ctr"/>
                      <a:r>
                        <a:rPr lang="en-US" sz="1400" dirty="0" smtClean="0"/>
                        <a:t>Number</a:t>
                      </a:r>
                      <a:r>
                        <a:rPr lang="en-US" sz="1400" baseline="0" dirty="0" smtClean="0"/>
                        <a:t> of </a:t>
                      </a:r>
                      <a:r>
                        <a:rPr lang="en-US" sz="1400" dirty="0" smtClean="0"/>
                        <a:t>configurations </a:t>
                      </a:r>
                      <a:r>
                        <a:rPr lang="en-US" sz="1400" dirty="0" smtClean="0"/>
                        <a:t>of frequency offset</a:t>
                      </a:r>
                      <a:endParaRPr lang="en-US" sz="1400" dirty="0"/>
                    </a:p>
                  </a:txBody>
                  <a:tcPr/>
                </a:tc>
                <a:tc>
                  <a:txBody>
                    <a:bodyPr/>
                    <a:lstStyle/>
                    <a:p>
                      <a:pPr algn="ctr"/>
                      <a:r>
                        <a:rPr lang="en-US" sz="1400" dirty="0" smtClean="0"/>
                        <a:t>Number of configurations</a:t>
                      </a:r>
                      <a:endParaRPr lang="en-US" sz="1400" dirty="0"/>
                    </a:p>
                  </a:txBody>
                  <a:tcPr/>
                </a:tc>
              </a:tr>
              <a:tr h="240631">
                <a:tc>
                  <a:txBody>
                    <a:bodyPr/>
                    <a:lstStyle/>
                    <a:p>
                      <a:pPr algn="ctr"/>
                      <a:r>
                        <a:rPr lang="en-US" sz="1400" dirty="0" smtClean="0"/>
                        <a:t>TDM</a:t>
                      </a:r>
                      <a:endParaRPr lang="en-US" sz="1400" dirty="0"/>
                    </a:p>
                  </a:txBody>
                  <a:tcPr/>
                </a:tc>
                <a:tc>
                  <a:txBody>
                    <a:bodyPr/>
                    <a:lstStyle/>
                    <a:p>
                      <a:pPr algn="ctr"/>
                      <a:r>
                        <a:rPr lang="en-US" sz="1400" dirty="0" smtClean="0"/>
                        <a:t>96</a:t>
                      </a:r>
                      <a:endParaRPr lang="en-US" sz="1400" dirty="0"/>
                    </a:p>
                  </a:txBody>
                  <a:tcPr/>
                </a:tc>
                <a:tc>
                  <a:txBody>
                    <a:bodyPr/>
                    <a:lstStyle/>
                    <a:p>
                      <a:pPr algn="ctr"/>
                      <a:r>
                        <a:rPr lang="en-US" sz="1400" dirty="0" smtClean="0"/>
                        <a:t>1,</a:t>
                      </a:r>
                      <a:r>
                        <a:rPr lang="en-US" sz="1400" baseline="0" dirty="0" smtClean="0"/>
                        <a:t> [2]</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[4]</a:t>
                      </a:r>
                      <a:endParaRPr lang="en-US" sz="1400" dirty="0"/>
                    </a:p>
                  </a:txBody>
                  <a:tcPr/>
                </a:tc>
              </a:tr>
              <a:tr h="240631">
                <a:tc>
                  <a:txBody>
                    <a:bodyPr/>
                    <a:lstStyle/>
                    <a:p>
                      <a:pPr algn="ctr"/>
                      <a:r>
                        <a:rPr lang="en-US" sz="1400" dirty="0" smtClean="0"/>
                        <a:t>FDM</a:t>
                      </a:r>
                      <a:endParaRPr lang="en-US" sz="1400" dirty="0"/>
                    </a:p>
                  </a:txBody>
                  <a:tcPr/>
                </a:tc>
                <a:tc>
                  <a:txBody>
                    <a:bodyPr/>
                    <a:lstStyle/>
                    <a:p>
                      <a:pPr algn="ctr"/>
                      <a:r>
                        <a:rPr lang="en-US" sz="1400" dirty="0" smtClean="0"/>
                        <a:t>Not support</a:t>
                      </a:r>
                      <a:endParaRPr lang="en-US" sz="1400" dirty="0"/>
                    </a:p>
                  </a:txBody>
                  <a:tcPr/>
                </a:tc>
                <a:tc>
                  <a:txBody>
                    <a:bodyPr/>
                    <a:lstStyle/>
                    <a:p>
                      <a:pPr algn="ctr"/>
                      <a:r>
                        <a:rPr lang="en-US" sz="1400" dirty="0" smtClean="0"/>
                        <a:t>-</a:t>
                      </a:r>
                      <a:endParaRPr lang="en-US" sz="1400" dirty="0"/>
                    </a:p>
                  </a:txBody>
                  <a:tcPr/>
                </a:tc>
                <a:tc>
                  <a:txBody>
                    <a:bodyPr/>
                    <a:lstStyle/>
                    <a:p>
                      <a:pPr algn="ctr"/>
                      <a:r>
                        <a:rPr lang="en-US" sz="1400" dirty="0" smtClean="0"/>
                        <a:t>-</a:t>
                      </a:r>
                      <a:endParaRPr lang="en-US" sz="14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a:t>
                      </a:r>
                      <a:endParaRPr lang="en-US" sz="1400" dirty="0" smtClean="0"/>
                    </a:p>
                  </a:txBody>
                  <a:tcPr/>
                </a:tc>
              </a:tr>
              <a:tr h="240631">
                <a:tc gridSpan="4">
                  <a:txBody>
                    <a:bodyPr/>
                    <a:lstStyle/>
                    <a:p>
                      <a:pPr algn="ctr"/>
                      <a:r>
                        <a:rPr lang="en-US" sz="1400" dirty="0" smtClean="0"/>
                        <a:t>Total</a:t>
                      </a:r>
                      <a:endParaRPr lang="en-US" sz="1400" dirty="0"/>
                    </a:p>
                  </a:txBody>
                  <a:tcPr/>
                </a:tc>
                <a:tc hMerge="1">
                  <a:txBody>
                    <a:bodyPr/>
                    <a:lstStyle/>
                    <a:p>
                      <a:pPr algn="ctr"/>
                      <a:endParaRPr lang="en-US" sz="1400" dirty="0"/>
                    </a:p>
                  </a:txBody>
                  <a:tcPr/>
                </a:tc>
                <a:tc hMerge="1">
                  <a:txBody>
                    <a:bodyPr/>
                    <a:lstStyle/>
                    <a:p>
                      <a:pPr algn="ctr"/>
                      <a:endParaRPr lang="en-US" sz="1400" dirty="0"/>
                    </a:p>
                  </a:txBody>
                  <a:tcPr/>
                </a:tc>
                <a:tc hMerge="1">
                  <a:txBody>
                    <a:bodyPr/>
                    <a:lstStyle/>
                    <a:p>
                      <a:pPr algn="ctr"/>
                      <a:endParaRPr lang="en-US" sz="1400" dirty="0"/>
                    </a:p>
                  </a:txBody>
                  <a:tcPr/>
                </a:tc>
                <a:tc>
                  <a:txBody>
                    <a:bodyPr/>
                    <a:lstStyle/>
                    <a:p>
                      <a:pPr algn="ctr"/>
                      <a:endParaRPr lang="en-US" sz="1400" dirty="0"/>
                    </a:p>
                  </a:txBody>
                  <a:tcPr/>
                </a:tc>
              </a:tr>
            </a:tbl>
          </a:graphicData>
        </a:graphic>
      </p:graphicFrame>
    </p:spTree>
    <p:extLst>
      <p:ext uri="{BB962C8B-B14F-4D97-AF65-F5344CB8AC3E}">
        <p14:creationId xmlns:p14="http://schemas.microsoft.com/office/powerpoint/2010/main" val="28751919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228600"/>
            <a:ext cx="7696200" cy="461665"/>
          </a:xfrm>
          <a:prstGeom prst="rect">
            <a:avLst/>
          </a:prstGeom>
          <a:noFill/>
        </p:spPr>
        <p:txBody>
          <a:bodyPr wrap="square" rtlCol="0">
            <a:spAutoFit/>
          </a:bodyPr>
          <a:lstStyle/>
          <a:p>
            <a:pPr algn="ctr"/>
            <a:r>
              <a:rPr lang="en-US" sz="2400" dirty="0" smtClean="0">
                <a:solidFill>
                  <a:schemeClr val="tx1">
                    <a:lumMod val="95000"/>
                    <a:lumOff val="5000"/>
                  </a:schemeClr>
                </a:solidFill>
              </a:rPr>
              <a:t>Summary for SS SCS = 240 kHz, CORESET SCS = 120 kHz</a:t>
            </a:r>
            <a:endParaRPr lang="en-US" sz="2400" dirty="0">
              <a:solidFill>
                <a:schemeClr val="tx1">
                  <a:lumMod val="95000"/>
                  <a:lumOff val="5000"/>
                </a:schemeClr>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1171567260"/>
              </p:ext>
            </p:extLst>
          </p:nvPr>
        </p:nvGraphicFramePr>
        <p:xfrm>
          <a:off x="1447800" y="990600"/>
          <a:ext cx="6629399" cy="2164080"/>
        </p:xfrm>
        <a:graphic>
          <a:graphicData uri="http://schemas.openxmlformats.org/drawingml/2006/table">
            <a:tbl>
              <a:tblPr firstRow="1" bandRow="1">
                <a:tableStyleId>{5940675A-B579-460E-94D1-54222C63F5DA}</a:tableStyleId>
              </a:tblPr>
              <a:tblGrid>
                <a:gridCol w="1342315"/>
                <a:gridCol w="1342315"/>
                <a:gridCol w="1314923"/>
                <a:gridCol w="1314923"/>
                <a:gridCol w="1314923"/>
              </a:tblGrid>
              <a:tr h="593337">
                <a:tc>
                  <a:txBody>
                    <a:bodyPr/>
                    <a:lstStyle/>
                    <a:p>
                      <a:pPr algn="ctr"/>
                      <a:r>
                        <a:rPr lang="en-US" sz="1400" dirty="0" smtClean="0"/>
                        <a:t>Multiplexing pattern</a:t>
                      </a:r>
                      <a:endParaRPr lang="en-US" sz="1400" dirty="0"/>
                    </a:p>
                  </a:txBody>
                  <a:tcPr/>
                </a:tc>
                <a:tc>
                  <a:txBody>
                    <a:bodyPr/>
                    <a:lstStyle/>
                    <a:p>
                      <a:pPr algn="ctr"/>
                      <a:r>
                        <a:rPr lang="en-US" sz="1400" dirty="0" smtClean="0"/>
                        <a:t>CORESET BW</a:t>
                      </a:r>
                    </a:p>
                    <a:p>
                      <a:pPr algn="ctr"/>
                      <a:r>
                        <a:rPr lang="en-US" sz="1400" dirty="0" smtClean="0"/>
                        <a:t>(PRB in CORESET numerology)</a:t>
                      </a:r>
                      <a:endParaRPr lang="en-US" sz="1400" dirty="0"/>
                    </a:p>
                  </a:txBody>
                  <a:tcPr/>
                </a:tc>
                <a:tc>
                  <a:txBody>
                    <a:bodyPr/>
                    <a:lstStyle/>
                    <a:p>
                      <a:pPr algn="ctr"/>
                      <a:r>
                        <a:rPr lang="en-US" sz="1400" dirty="0" smtClean="0"/>
                        <a:t>Number of symbols for CORESET</a:t>
                      </a:r>
                      <a:endParaRPr lang="en-US" sz="1400" dirty="0"/>
                    </a:p>
                  </a:txBody>
                  <a:tcPr/>
                </a:tc>
                <a:tc>
                  <a:txBody>
                    <a:bodyPr/>
                    <a:lstStyle/>
                    <a:p>
                      <a:pPr algn="ctr"/>
                      <a:r>
                        <a:rPr lang="en-US" sz="1400" dirty="0" smtClean="0"/>
                        <a:t>Number</a:t>
                      </a:r>
                      <a:r>
                        <a:rPr lang="en-US" sz="1400" baseline="0" dirty="0" smtClean="0"/>
                        <a:t> of </a:t>
                      </a:r>
                      <a:r>
                        <a:rPr lang="en-US" sz="1400" dirty="0" smtClean="0"/>
                        <a:t>configurations </a:t>
                      </a:r>
                      <a:r>
                        <a:rPr lang="en-US" sz="1400" dirty="0" smtClean="0"/>
                        <a:t>of frequency offset</a:t>
                      </a:r>
                      <a:endParaRPr lang="en-US" sz="1400" dirty="0"/>
                    </a:p>
                  </a:txBody>
                  <a:tcPr/>
                </a:tc>
                <a:tc>
                  <a:txBody>
                    <a:bodyPr/>
                    <a:lstStyle/>
                    <a:p>
                      <a:pPr algn="ctr"/>
                      <a:r>
                        <a:rPr lang="en-US" sz="1400" dirty="0" smtClean="0"/>
                        <a:t>Number of configurations</a:t>
                      </a:r>
                      <a:endParaRPr lang="en-US" sz="1400" dirty="0"/>
                    </a:p>
                  </a:txBody>
                  <a:tcPr/>
                </a:tc>
              </a:tr>
              <a:tr h="240631">
                <a:tc>
                  <a:txBody>
                    <a:bodyPr/>
                    <a:lstStyle/>
                    <a:p>
                      <a:pPr algn="ctr"/>
                      <a:r>
                        <a:rPr lang="en-US" sz="1400" dirty="0" smtClean="0"/>
                        <a:t>TDM</a:t>
                      </a:r>
                      <a:endParaRPr lang="en-US" sz="1400" dirty="0"/>
                    </a:p>
                  </a:txBody>
                  <a:tcPr/>
                </a:tc>
                <a:tc>
                  <a:txBody>
                    <a:bodyPr/>
                    <a:lstStyle/>
                    <a:p>
                      <a:pPr algn="ctr"/>
                      <a:r>
                        <a:rPr lang="en-US" sz="1400" dirty="0" smtClean="0"/>
                        <a:t>48</a:t>
                      </a:r>
                      <a:endParaRPr lang="en-US" sz="1400" dirty="0"/>
                    </a:p>
                  </a:txBody>
                  <a:tcPr/>
                </a:tc>
                <a:tc>
                  <a:txBody>
                    <a:bodyPr/>
                    <a:lstStyle/>
                    <a:p>
                      <a:pPr algn="ctr"/>
                      <a:r>
                        <a:rPr lang="en-US" sz="1400" baseline="0" dirty="0" smtClean="0"/>
                        <a:t>1, [2]</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[4]</a:t>
                      </a:r>
                      <a:endParaRPr lang="en-US" sz="1400" dirty="0"/>
                    </a:p>
                  </a:txBody>
                  <a:tcPr/>
                </a:tc>
              </a:tr>
              <a:tr h="240631">
                <a:tc>
                  <a:txBody>
                    <a:bodyPr/>
                    <a:lstStyle/>
                    <a:p>
                      <a:pPr algn="ctr"/>
                      <a:r>
                        <a:rPr lang="en-US" sz="1400" dirty="0" smtClean="0"/>
                        <a:t>FDM</a:t>
                      </a:r>
                      <a:endParaRPr lang="en-US" sz="1400" dirty="0"/>
                    </a:p>
                  </a:txBody>
                  <a:tcPr/>
                </a:tc>
                <a:tc>
                  <a:txBody>
                    <a:bodyPr/>
                    <a:lstStyle/>
                    <a:p>
                      <a:pPr algn="ctr"/>
                      <a:r>
                        <a:rPr lang="en-US" sz="1400" dirty="0" smtClean="0"/>
                        <a:t>Not support</a:t>
                      </a:r>
                      <a:endParaRPr lang="en-US" sz="1400" dirty="0"/>
                    </a:p>
                  </a:txBody>
                  <a:tcPr/>
                </a:tc>
                <a:tc>
                  <a:txBody>
                    <a:bodyPr/>
                    <a:lstStyle/>
                    <a:p>
                      <a:pPr algn="ctr"/>
                      <a:r>
                        <a:rPr lang="en-US" sz="1400" dirty="0" smtClean="0"/>
                        <a:t>-</a:t>
                      </a:r>
                      <a:endParaRPr lang="en-US" sz="1400" dirty="0"/>
                    </a:p>
                  </a:txBody>
                  <a:tcPr/>
                </a:tc>
                <a:tc>
                  <a:txBody>
                    <a:bodyPr/>
                    <a:lstStyle/>
                    <a:p>
                      <a:pPr algn="ctr"/>
                      <a:r>
                        <a:rPr lang="en-US" sz="1400" dirty="0" smtClean="0"/>
                        <a:t>-</a:t>
                      </a:r>
                      <a:endParaRPr lang="en-US" sz="14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a:t>
                      </a:r>
                      <a:endParaRPr lang="en-US" sz="1400" dirty="0" smtClean="0"/>
                    </a:p>
                  </a:txBody>
                  <a:tcPr/>
                </a:tc>
              </a:tr>
              <a:tr h="240631">
                <a:tc>
                  <a:txBody>
                    <a:bodyPr/>
                    <a:lstStyle/>
                    <a:p>
                      <a:pPr algn="ctr"/>
                      <a:r>
                        <a:rPr lang="en-US" sz="1400" dirty="0" smtClean="0"/>
                        <a:t>FDM</a:t>
                      </a:r>
                      <a:endParaRPr lang="en-US" sz="1400" dirty="0"/>
                    </a:p>
                  </a:txBody>
                  <a:tcPr/>
                </a:tc>
                <a:tc>
                  <a:txBody>
                    <a:bodyPr/>
                    <a:lstStyle/>
                    <a:p>
                      <a:pPr algn="ctr"/>
                      <a:r>
                        <a:rPr lang="en-US" sz="1400" dirty="0" smtClean="0"/>
                        <a:t>[24]</a:t>
                      </a:r>
                      <a:endParaRPr lang="en-US" sz="1400" dirty="0"/>
                    </a:p>
                  </a:txBody>
                  <a:tcPr/>
                </a:tc>
                <a:tc>
                  <a:txBody>
                    <a:bodyPr/>
                    <a:lstStyle/>
                    <a:p>
                      <a:pPr algn="ctr"/>
                      <a:r>
                        <a:rPr lang="en-US" sz="1400" dirty="0" smtClean="0"/>
                        <a:t>1</a:t>
                      </a:r>
                      <a:endParaRPr lang="en-US" sz="1400" dirty="0"/>
                    </a:p>
                  </a:txBody>
                  <a:tcPr/>
                </a:tc>
                <a:tc>
                  <a:txBody>
                    <a:bodyPr/>
                    <a:lstStyle/>
                    <a:p>
                      <a:pPr algn="ctr"/>
                      <a:r>
                        <a:rPr lang="en-US" sz="1400" dirty="0" smtClean="0"/>
                        <a:t>3</a:t>
                      </a:r>
                      <a:endParaRPr lang="en-US" sz="14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smtClean="0"/>
                        <a:t>[3]</a:t>
                      </a:r>
                      <a:endParaRPr lang="en-US" sz="1400" dirty="0" smtClean="0"/>
                    </a:p>
                  </a:txBody>
                  <a:tcPr/>
                </a:tc>
              </a:tr>
              <a:tr h="240631">
                <a:tc gridSpan="4">
                  <a:txBody>
                    <a:bodyPr/>
                    <a:lstStyle/>
                    <a:p>
                      <a:pPr algn="ctr"/>
                      <a:r>
                        <a:rPr lang="en-US" sz="1400" dirty="0" smtClean="0"/>
                        <a:t>Total</a:t>
                      </a:r>
                      <a:endParaRPr lang="en-US" sz="1400" dirty="0"/>
                    </a:p>
                  </a:txBody>
                  <a:tcPr/>
                </a:tc>
                <a:tc hMerge="1">
                  <a:txBody>
                    <a:bodyPr/>
                    <a:lstStyle/>
                    <a:p>
                      <a:pPr algn="ctr"/>
                      <a:endParaRPr lang="en-US" sz="1400" dirty="0"/>
                    </a:p>
                  </a:txBody>
                  <a:tcPr/>
                </a:tc>
                <a:tc hMerge="1">
                  <a:txBody>
                    <a:bodyPr/>
                    <a:lstStyle/>
                    <a:p>
                      <a:pPr algn="ctr"/>
                      <a:endParaRPr lang="en-US" sz="1400" dirty="0"/>
                    </a:p>
                  </a:txBody>
                  <a:tcPr/>
                </a:tc>
                <a:tc hMerge="1">
                  <a:txBody>
                    <a:bodyPr/>
                    <a:lstStyle/>
                    <a:p>
                      <a:pPr algn="ctr"/>
                      <a:endParaRPr lang="en-US" sz="1400" dirty="0"/>
                    </a:p>
                  </a:txBody>
                  <a:tcPr/>
                </a:tc>
                <a:tc>
                  <a:txBody>
                    <a:bodyPr/>
                    <a:lstStyle/>
                    <a:p>
                      <a:pPr algn="ctr"/>
                      <a:endParaRPr lang="en-US" sz="1400" dirty="0"/>
                    </a:p>
                  </a:txBody>
                  <a:tcPr/>
                </a:tc>
              </a:tr>
            </a:tbl>
          </a:graphicData>
        </a:graphic>
      </p:graphicFrame>
    </p:spTree>
    <p:extLst>
      <p:ext uri="{BB962C8B-B14F-4D97-AF65-F5344CB8AC3E}">
        <p14:creationId xmlns:p14="http://schemas.microsoft.com/office/powerpoint/2010/main" val="25615466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457200" y="1335706"/>
            <a:ext cx="8229600" cy="5369658"/>
          </a:xfrm>
        </p:spPr>
        <p:txBody>
          <a:bodyPr>
            <a:normAutofit/>
          </a:bodyPr>
          <a:lstStyle/>
          <a:p>
            <a:r>
              <a:rPr lang="en-US" sz="1800" dirty="0" smtClean="0"/>
              <a:t>RAN4 Agreement </a:t>
            </a:r>
            <a:r>
              <a:rPr lang="en-US" sz="1800" dirty="0"/>
              <a:t>on spectral utilization for below </a:t>
            </a:r>
            <a:r>
              <a:rPr lang="en-US" sz="1800" dirty="0" smtClean="0"/>
              <a:t>6GHz (</a:t>
            </a:r>
            <a:r>
              <a:rPr lang="en-US" altLang="zh-CN" sz="1800" b="1" dirty="0">
                <a:latin typeface="Calibri" pitchFamily="34" charset="0"/>
              </a:rPr>
              <a:t>R4-1709075</a:t>
            </a:r>
            <a:r>
              <a:rPr lang="en-US" sz="1800" dirty="0" smtClean="0"/>
              <a:t>)</a:t>
            </a:r>
          </a:p>
          <a:p>
            <a:endParaRPr lang="en-US" sz="1800" dirty="0"/>
          </a:p>
          <a:p>
            <a:endParaRPr lang="en-US" sz="1800" dirty="0" smtClean="0"/>
          </a:p>
          <a:p>
            <a:endParaRPr lang="en-US" sz="1800" dirty="0"/>
          </a:p>
          <a:p>
            <a:endParaRPr lang="en-US" sz="1800" dirty="0" smtClean="0"/>
          </a:p>
          <a:p>
            <a:endParaRPr lang="en-US" sz="1800" dirty="0"/>
          </a:p>
          <a:p>
            <a:endParaRPr lang="en-US" sz="1800" dirty="0" smtClean="0"/>
          </a:p>
          <a:p>
            <a:r>
              <a:rPr lang="en-US" sz="1800" dirty="0" smtClean="0"/>
              <a:t>RAN4 </a:t>
            </a:r>
            <a:r>
              <a:rPr lang="en-US" sz="1800" dirty="0"/>
              <a:t>Agreement on spectral utilization for </a:t>
            </a:r>
            <a:r>
              <a:rPr lang="en-US" sz="1800" dirty="0" smtClean="0"/>
              <a:t>above 6GHz (</a:t>
            </a:r>
            <a:r>
              <a:rPr lang="en-US" altLang="zh-CN" sz="1800" b="1" dirty="0">
                <a:latin typeface="Calibri" pitchFamily="34" charset="0"/>
              </a:rPr>
              <a:t>R4-1709075</a:t>
            </a:r>
            <a:r>
              <a:rPr lang="en-US" sz="1800" dirty="0" smtClean="0"/>
              <a:t>)</a:t>
            </a:r>
            <a:endParaRPr lang="en-US" sz="1800" dirty="0"/>
          </a:p>
        </p:txBody>
      </p:sp>
      <p:sp>
        <p:nvSpPr>
          <p:cNvPr id="2" name="Title 1"/>
          <p:cNvSpPr>
            <a:spLocks noGrp="1"/>
          </p:cNvSpPr>
          <p:nvPr>
            <p:ph type="title"/>
          </p:nvPr>
        </p:nvSpPr>
        <p:spPr>
          <a:xfrm>
            <a:off x="457200" y="152400"/>
            <a:ext cx="8229600" cy="1143000"/>
          </a:xfrm>
        </p:spPr>
        <p:txBody>
          <a:bodyPr/>
          <a:lstStyle/>
          <a:p>
            <a:r>
              <a:rPr lang="en-US" dirty="0" smtClean="0"/>
              <a:t>Background</a:t>
            </a:r>
            <a:endParaRPr lang="en-US" dirty="0"/>
          </a:p>
        </p:txBody>
      </p:sp>
      <p:pic>
        <p:nvPicPr>
          <p:cNvPr id="4" name="table"/>
          <p:cNvPicPr>
            <a:picLocks noChangeAspect="1"/>
          </p:cNvPicPr>
          <p:nvPr/>
        </p:nvPicPr>
        <p:blipFill>
          <a:blip r:embed="rId2"/>
          <a:stretch>
            <a:fillRect/>
          </a:stretch>
        </p:blipFill>
        <p:spPr>
          <a:xfrm>
            <a:off x="539552" y="1808820"/>
            <a:ext cx="7974645" cy="1533365"/>
          </a:xfrm>
          <a:prstGeom prst="rect">
            <a:avLst/>
          </a:prstGeom>
        </p:spPr>
      </p:pic>
      <p:pic>
        <p:nvPicPr>
          <p:cNvPr id="5" name="table"/>
          <p:cNvPicPr>
            <a:picLocks noChangeAspect="1"/>
          </p:cNvPicPr>
          <p:nvPr/>
        </p:nvPicPr>
        <p:blipFill>
          <a:blip r:embed="rId3"/>
          <a:stretch>
            <a:fillRect/>
          </a:stretch>
        </p:blipFill>
        <p:spPr>
          <a:xfrm>
            <a:off x="2447764" y="4113076"/>
            <a:ext cx="3888432" cy="1210807"/>
          </a:xfrm>
          <a:prstGeom prst="rect">
            <a:avLst/>
          </a:prstGeom>
        </p:spPr>
      </p:pic>
    </p:spTree>
    <p:extLst>
      <p:ext uri="{BB962C8B-B14F-4D97-AF65-F5344CB8AC3E}">
        <p14:creationId xmlns:p14="http://schemas.microsoft.com/office/powerpoint/2010/main" val="20764288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5800" y="1182469"/>
            <a:ext cx="7696200" cy="646331"/>
          </a:xfrm>
          <a:prstGeom prst="rect">
            <a:avLst/>
          </a:prstGeom>
          <a:noFill/>
        </p:spPr>
        <p:txBody>
          <a:bodyPr wrap="square" rtlCol="0">
            <a:spAutoFit/>
          </a:bodyPr>
          <a:lstStyle/>
          <a:p>
            <a:pPr algn="ctr"/>
            <a:r>
              <a:rPr lang="en-US" dirty="0"/>
              <a:t>R1-1721628</a:t>
            </a:r>
            <a:r>
              <a:rPr lang="en-US" dirty="0" smtClean="0">
                <a:solidFill>
                  <a:schemeClr val="tx1">
                    <a:lumMod val="95000"/>
                    <a:lumOff val="5000"/>
                  </a:schemeClr>
                </a:solidFill>
              </a:rPr>
              <a:t>: </a:t>
            </a:r>
            <a:r>
              <a:rPr lang="en-GB" dirty="0" smtClean="0">
                <a:solidFill>
                  <a:schemeClr val="tx1">
                    <a:lumMod val="95000"/>
                    <a:lumOff val="5000"/>
                  </a:schemeClr>
                </a:solidFill>
              </a:rPr>
              <a:t>Offline Summary </a:t>
            </a:r>
            <a:r>
              <a:rPr lang="en-GB" dirty="0">
                <a:solidFill>
                  <a:schemeClr val="tx1">
                    <a:lumMod val="95000"/>
                    <a:lumOff val="5000"/>
                  </a:schemeClr>
                </a:solidFill>
              </a:rPr>
              <a:t>on </a:t>
            </a:r>
            <a:r>
              <a:rPr lang="en-US" dirty="0">
                <a:solidFill>
                  <a:schemeClr val="tx1">
                    <a:lumMod val="95000"/>
                    <a:lumOff val="5000"/>
                  </a:schemeClr>
                </a:solidFill>
              </a:rPr>
              <a:t>Frequency Offset Indication for TDM Scenario where SS BW and RMSI BW are Confined within Minimum Carrier </a:t>
            </a:r>
            <a:r>
              <a:rPr lang="en-US" dirty="0" smtClean="0">
                <a:solidFill>
                  <a:schemeClr val="tx1">
                    <a:lumMod val="95000"/>
                    <a:lumOff val="5000"/>
                  </a:schemeClr>
                </a:solidFill>
              </a:rPr>
              <a:t>Bandwidth</a:t>
            </a:r>
            <a:endParaRPr lang="en-US" dirty="0">
              <a:solidFill>
                <a:schemeClr val="tx1">
                  <a:lumMod val="95000"/>
                  <a:lumOff val="5000"/>
                </a:schemeClr>
              </a:solidFill>
            </a:endParaRPr>
          </a:p>
        </p:txBody>
      </p:sp>
      <p:sp>
        <p:nvSpPr>
          <p:cNvPr id="5" name="Rectangle 4"/>
          <p:cNvSpPr/>
          <p:nvPr/>
        </p:nvSpPr>
        <p:spPr>
          <a:xfrm>
            <a:off x="762000" y="5715000"/>
            <a:ext cx="5257800" cy="307777"/>
          </a:xfrm>
          <a:prstGeom prst="rect">
            <a:avLst/>
          </a:prstGeom>
        </p:spPr>
        <p:txBody>
          <a:bodyPr wrap="square">
            <a:spAutoFit/>
          </a:bodyPr>
          <a:lstStyle/>
          <a:p>
            <a:pPr lvl="1"/>
            <a:r>
              <a:rPr lang="en-US" sz="1400" dirty="0" smtClean="0"/>
              <a:t>Note: a </a:t>
            </a:r>
            <a:r>
              <a:rPr lang="en-US" sz="1400" dirty="0"/>
              <a:t>= CORESET SCS / SS SCS in the table</a:t>
            </a:r>
            <a:endParaRPr lang="en-US" sz="1400" dirty="0"/>
          </a:p>
        </p:txBody>
      </p:sp>
      <p:graphicFrame>
        <p:nvGraphicFramePr>
          <p:cNvPr id="6" name="Table 5"/>
          <p:cNvGraphicFramePr>
            <a:graphicFrameLocks noGrp="1"/>
          </p:cNvGraphicFramePr>
          <p:nvPr>
            <p:extLst>
              <p:ext uri="{D42A27DB-BD31-4B8C-83A1-F6EECF244321}">
                <p14:modId xmlns:p14="http://schemas.microsoft.com/office/powerpoint/2010/main" val="2346213552"/>
              </p:ext>
            </p:extLst>
          </p:nvPr>
        </p:nvGraphicFramePr>
        <p:xfrm>
          <a:off x="1143000" y="2255520"/>
          <a:ext cx="6290680" cy="3383280"/>
        </p:xfrm>
        <a:graphic>
          <a:graphicData uri="http://schemas.openxmlformats.org/drawingml/2006/table">
            <a:tbl>
              <a:tblPr firstRow="1" bandRow="1">
                <a:tableStyleId>{5940675A-B579-460E-94D1-54222C63F5DA}</a:tableStyleId>
              </a:tblPr>
              <a:tblGrid>
                <a:gridCol w="761652"/>
                <a:gridCol w="874489"/>
                <a:gridCol w="1382257"/>
                <a:gridCol w="1354048"/>
                <a:gridCol w="1918234"/>
              </a:tblGrid>
              <a:tr h="593337">
                <a:tc>
                  <a:txBody>
                    <a:bodyPr/>
                    <a:lstStyle/>
                    <a:p>
                      <a:pPr algn="ctr"/>
                      <a:r>
                        <a:rPr lang="en-US" sz="1400" dirty="0" smtClean="0"/>
                        <a:t>SS SCS</a:t>
                      </a:r>
                    </a:p>
                    <a:p>
                      <a:pPr algn="ctr"/>
                      <a:r>
                        <a:rPr lang="en-US" sz="1400" dirty="0" smtClean="0"/>
                        <a:t>(kHz)</a:t>
                      </a:r>
                      <a:endParaRPr lang="en-US" sz="1400" dirty="0"/>
                    </a:p>
                  </a:txBody>
                  <a:tcPr/>
                </a:tc>
                <a:tc>
                  <a:txBody>
                    <a:bodyPr/>
                    <a:lstStyle/>
                    <a:p>
                      <a:pPr algn="ctr"/>
                      <a:r>
                        <a:rPr lang="en-US" sz="1400" dirty="0" smtClean="0"/>
                        <a:t>CORESET SCS</a:t>
                      </a:r>
                    </a:p>
                    <a:p>
                      <a:pPr algn="ctr"/>
                      <a:r>
                        <a:rPr lang="en-US" sz="1400" dirty="0" smtClean="0"/>
                        <a:t>(kHz)</a:t>
                      </a:r>
                      <a:endParaRPr lang="en-US" sz="1400" dirty="0"/>
                    </a:p>
                  </a:txBody>
                  <a:tcPr/>
                </a:tc>
                <a:tc>
                  <a:txBody>
                    <a:bodyPr/>
                    <a:lstStyle/>
                    <a:p>
                      <a:pPr algn="ctr"/>
                      <a:r>
                        <a:rPr lang="en-US" sz="1400" dirty="0" smtClean="0"/>
                        <a:t>CORESET BW</a:t>
                      </a:r>
                    </a:p>
                    <a:p>
                      <a:pPr algn="ctr"/>
                      <a:r>
                        <a:rPr lang="en-US" sz="1400" dirty="0" smtClean="0"/>
                        <a:t>(PRB in CORESET numerology)</a:t>
                      </a:r>
                      <a:endParaRPr lang="en-US" sz="1400" dirty="0"/>
                    </a:p>
                  </a:txBody>
                  <a:tcPr/>
                </a:tc>
                <a:tc>
                  <a:txBody>
                    <a:bodyPr/>
                    <a:lstStyle/>
                    <a:p>
                      <a:pPr algn="ctr"/>
                      <a:r>
                        <a:rPr lang="en-US" sz="1400" dirty="0" smtClean="0"/>
                        <a:t># configurations of frequency offset</a:t>
                      </a:r>
                      <a:endParaRPr lang="en-US" sz="1400" dirty="0"/>
                    </a:p>
                  </a:txBody>
                  <a:tcPr/>
                </a:tc>
                <a:tc>
                  <a:txBody>
                    <a:bodyPr/>
                    <a:lstStyle/>
                    <a:p>
                      <a:pPr algn="ctr"/>
                      <a:r>
                        <a:rPr lang="en-US" sz="1400" dirty="0" smtClean="0"/>
                        <a:t>Center frequency</a:t>
                      </a:r>
                      <a:r>
                        <a:rPr lang="en-US" sz="1400" baseline="0" dirty="0" smtClean="0"/>
                        <a:t> o</a:t>
                      </a:r>
                      <a:r>
                        <a:rPr lang="en-US" sz="1400" dirty="0" smtClean="0"/>
                        <a:t>ffset value</a:t>
                      </a:r>
                      <a:r>
                        <a:rPr lang="en-US" sz="1400" baseline="0" dirty="0" smtClean="0"/>
                        <a:t> in </a:t>
                      </a:r>
                      <a:r>
                        <a:rPr lang="en-US" sz="1400" dirty="0" smtClean="0"/>
                        <a:t>PRB of CORESET numerology</a:t>
                      </a:r>
                      <a:endParaRPr lang="en-US" sz="1400" dirty="0"/>
                    </a:p>
                  </a:txBody>
                  <a:tcPr/>
                </a:tc>
              </a:tr>
              <a:tr h="240631">
                <a:tc>
                  <a:txBody>
                    <a:bodyPr/>
                    <a:lstStyle/>
                    <a:p>
                      <a:pPr algn="ctr"/>
                      <a:r>
                        <a:rPr lang="en-US" sz="1400" dirty="0" smtClean="0"/>
                        <a:t>15</a:t>
                      </a:r>
                      <a:endParaRPr lang="en-US" sz="1400" dirty="0"/>
                    </a:p>
                  </a:txBody>
                  <a:tcPr/>
                </a:tc>
                <a:tc>
                  <a:txBody>
                    <a:bodyPr/>
                    <a:lstStyle/>
                    <a:p>
                      <a:pPr algn="ctr"/>
                      <a:r>
                        <a:rPr lang="en-US" sz="1400" dirty="0" smtClean="0"/>
                        <a:t>15</a:t>
                      </a:r>
                      <a:endParaRPr lang="en-US" sz="1400" dirty="0"/>
                    </a:p>
                  </a:txBody>
                  <a:tcPr/>
                </a:tc>
                <a:tc>
                  <a:txBody>
                    <a:bodyPr/>
                    <a:lstStyle/>
                    <a:p>
                      <a:pPr algn="ctr"/>
                      <a:r>
                        <a:rPr lang="en-US" sz="1400" dirty="0" smtClean="0"/>
                        <a:t>24</a:t>
                      </a:r>
                      <a:endParaRPr lang="en-US" sz="1400" dirty="0"/>
                    </a:p>
                  </a:txBody>
                  <a:tcPr/>
                </a:tc>
                <a:tc>
                  <a:txBody>
                    <a:bodyPr/>
                    <a:lstStyle/>
                    <a:p>
                      <a:pPr algn="ctr"/>
                      <a:r>
                        <a:rPr lang="en-US" sz="1400" dirty="0" smtClean="0"/>
                        <a:t>3</a:t>
                      </a:r>
                      <a:endParaRPr lang="en-US" sz="1400" dirty="0"/>
                    </a:p>
                  </a:txBody>
                  <a:tcPr/>
                </a:tc>
                <a:tc>
                  <a:txBody>
                    <a:bodyPr/>
                    <a:lstStyle/>
                    <a:p>
                      <a:pPr algn="ctr"/>
                      <a:r>
                        <a:rPr lang="en-US" sz="1400" dirty="0" smtClean="0"/>
                        <a:t>-2a,</a:t>
                      </a:r>
                      <a:r>
                        <a:rPr lang="en-US" sz="1400" baseline="0" dirty="0" smtClean="0"/>
                        <a:t> 0, 2a</a:t>
                      </a:r>
                      <a:endParaRPr lang="en-US" sz="1400" dirty="0"/>
                    </a:p>
                  </a:txBody>
                  <a:tcPr/>
                </a:tc>
              </a:tr>
              <a:tr h="240631">
                <a:tc>
                  <a:txBody>
                    <a:bodyPr/>
                    <a:lstStyle/>
                    <a:p>
                      <a:pPr algn="ctr"/>
                      <a:r>
                        <a:rPr lang="en-US" sz="1400" dirty="0" smtClean="0"/>
                        <a:t>15</a:t>
                      </a:r>
                      <a:endParaRPr lang="en-US" sz="1400" dirty="0"/>
                    </a:p>
                  </a:txBody>
                  <a:tcPr/>
                </a:tc>
                <a:tc>
                  <a:txBody>
                    <a:bodyPr/>
                    <a:lstStyle/>
                    <a:p>
                      <a:pPr algn="ctr"/>
                      <a:r>
                        <a:rPr lang="en-US" sz="1400" dirty="0" smtClean="0"/>
                        <a:t>30</a:t>
                      </a:r>
                      <a:endParaRPr lang="en-US" sz="1400" dirty="0"/>
                    </a:p>
                  </a:txBody>
                  <a:tcPr/>
                </a:tc>
                <a:tc>
                  <a:txBody>
                    <a:bodyPr/>
                    <a:lstStyle/>
                    <a:p>
                      <a:pPr algn="ctr"/>
                      <a:r>
                        <a:rPr lang="en-US" sz="1400" dirty="0" smtClean="0"/>
                        <a:t>12</a:t>
                      </a:r>
                      <a:endParaRPr lang="en-US" sz="1400" dirty="0"/>
                    </a:p>
                  </a:txBody>
                  <a:tcPr/>
                </a:tc>
                <a:tc gridSpan="2">
                  <a:txBody>
                    <a:bodyPr/>
                    <a:lstStyle/>
                    <a:p>
                      <a:pPr algn="ctr"/>
                      <a:r>
                        <a:rPr lang="en-US" sz="1400" dirty="0" smtClean="0"/>
                        <a:t>Not</a:t>
                      </a:r>
                      <a:r>
                        <a:rPr lang="en-US" sz="1400" baseline="0" dirty="0" smtClean="0"/>
                        <a:t> supported</a:t>
                      </a:r>
                      <a:endParaRPr lang="en-US" sz="1400" dirty="0"/>
                    </a:p>
                  </a:txBody>
                  <a:tcPr/>
                </a:tc>
                <a:tc hMerge="1">
                  <a:txBody>
                    <a:bodyPr/>
                    <a:lstStyle/>
                    <a:p>
                      <a:pPr algn="ctr"/>
                      <a:endParaRPr lang="en-US" sz="1400" dirty="0"/>
                    </a:p>
                  </a:txBody>
                  <a:tcPr/>
                </a:tc>
              </a:tr>
              <a:tr h="240631">
                <a:tc>
                  <a:txBody>
                    <a:bodyPr/>
                    <a:lstStyle/>
                    <a:p>
                      <a:pPr algn="ctr"/>
                      <a:r>
                        <a:rPr lang="en-US" sz="1400" dirty="0" smtClean="0"/>
                        <a:t>30</a:t>
                      </a:r>
                      <a:endParaRPr lang="en-US" sz="1400" dirty="0"/>
                    </a:p>
                  </a:txBody>
                  <a:tcPr/>
                </a:tc>
                <a:tc>
                  <a:txBody>
                    <a:bodyPr/>
                    <a:lstStyle/>
                    <a:p>
                      <a:pPr algn="ctr"/>
                      <a:r>
                        <a:rPr lang="en-US" sz="1400" dirty="0" smtClean="0"/>
                        <a:t>15</a:t>
                      </a:r>
                      <a:endParaRPr lang="en-US" sz="1400" dirty="0"/>
                    </a:p>
                  </a:txBody>
                  <a:tcPr/>
                </a:tc>
                <a:tc>
                  <a:txBody>
                    <a:bodyPr/>
                    <a:lstStyle/>
                    <a:p>
                      <a:pPr algn="ctr"/>
                      <a:r>
                        <a:rPr lang="en-US" sz="1400" dirty="0" smtClean="0"/>
                        <a:t>48</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-a</a:t>
                      </a:r>
                      <a:r>
                        <a:rPr lang="en-US" sz="1400" baseline="0" dirty="0" smtClean="0"/>
                        <a:t>, a</a:t>
                      </a:r>
                      <a:endParaRPr lang="en-US" sz="1400" dirty="0"/>
                    </a:p>
                  </a:txBody>
                  <a:tcPr/>
                </a:tc>
              </a:tr>
              <a:tr h="240631">
                <a:tc>
                  <a:txBody>
                    <a:bodyPr/>
                    <a:lstStyle/>
                    <a:p>
                      <a:pPr algn="ctr"/>
                      <a:r>
                        <a:rPr lang="en-US" sz="1400" dirty="0" smtClean="0"/>
                        <a:t>30</a:t>
                      </a:r>
                      <a:endParaRPr lang="en-US" sz="1400" dirty="0"/>
                    </a:p>
                  </a:txBody>
                  <a:tcPr/>
                </a:tc>
                <a:tc>
                  <a:txBody>
                    <a:bodyPr/>
                    <a:lstStyle/>
                    <a:p>
                      <a:pPr algn="ctr"/>
                      <a:r>
                        <a:rPr lang="en-US" sz="1400" dirty="0" smtClean="0"/>
                        <a:t>30</a:t>
                      </a:r>
                      <a:endParaRPr lang="en-US" sz="1400" dirty="0"/>
                    </a:p>
                  </a:txBody>
                  <a:tcPr/>
                </a:tc>
                <a:tc>
                  <a:txBody>
                    <a:bodyPr/>
                    <a:lstStyle/>
                    <a:p>
                      <a:pPr algn="ctr"/>
                      <a:r>
                        <a:rPr lang="en-US" sz="1400" dirty="0" smtClean="0"/>
                        <a:t>24</a:t>
                      </a:r>
                      <a:endParaRPr lang="en-US" sz="1400" dirty="0"/>
                    </a:p>
                  </a:txBody>
                  <a:tcPr/>
                </a:tc>
                <a:tc>
                  <a:txBody>
                    <a:bodyPr/>
                    <a:lstStyle/>
                    <a:p>
                      <a:pPr algn="ctr"/>
                      <a:r>
                        <a:rPr lang="en-US" sz="1400" dirty="0" smtClean="0"/>
                        <a:t>5</a:t>
                      </a:r>
                      <a:endParaRPr lang="en-US" sz="1400" dirty="0"/>
                    </a:p>
                  </a:txBody>
                  <a:tcPr/>
                </a:tc>
                <a:tc>
                  <a:txBody>
                    <a:bodyPr/>
                    <a:lstStyle/>
                    <a:p>
                      <a:pPr algn="ctr"/>
                      <a:r>
                        <a:rPr lang="en-US" sz="1400" dirty="0" smtClean="0"/>
                        <a:t>-2a, -a, 0, a, a</a:t>
                      </a:r>
                      <a:endParaRPr lang="en-US" sz="1400" dirty="0"/>
                    </a:p>
                  </a:txBody>
                  <a:tcPr/>
                </a:tc>
              </a:tr>
              <a:tr h="240631">
                <a:tc>
                  <a:txBody>
                    <a:bodyPr/>
                    <a:lstStyle/>
                    <a:p>
                      <a:pPr algn="ctr"/>
                      <a:r>
                        <a:rPr lang="en-US" sz="1400" dirty="0" smtClean="0"/>
                        <a:t>120</a:t>
                      </a:r>
                      <a:endParaRPr lang="en-US" sz="1400" dirty="0"/>
                    </a:p>
                  </a:txBody>
                  <a:tcPr/>
                </a:tc>
                <a:tc>
                  <a:txBody>
                    <a:bodyPr/>
                    <a:lstStyle/>
                    <a:p>
                      <a:pPr algn="ctr"/>
                      <a:r>
                        <a:rPr lang="en-US" sz="1400" dirty="0" smtClean="0"/>
                        <a:t>60</a:t>
                      </a:r>
                      <a:endParaRPr lang="en-US" sz="1400" dirty="0"/>
                    </a:p>
                  </a:txBody>
                  <a:tcPr/>
                </a:tc>
                <a:tc>
                  <a:txBody>
                    <a:bodyPr/>
                    <a:lstStyle/>
                    <a:p>
                      <a:pPr algn="ctr"/>
                      <a:r>
                        <a:rPr lang="en-US" sz="1400" dirty="0" smtClean="0"/>
                        <a:t>48</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-2a, 2a</a:t>
                      </a:r>
                      <a:endParaRPr lang="en-US" sz="1400" dirty="0"/>
                    </a:p>
                  </a:txBody>
                  <a:tcPr/>
                </a:tc>
              </a:tr>
              <a:tr h="240631">
                <a:tc>
                  <a:txBody>
                    <a:bodyPr/>
                    <a:lstStyle/>
                    <a:p>
                      <a:pPr algn="ctr"/>
                      <a:r>
                        <a:rPr lang="en-US" sz="1400" dirty="0" smtClean="0"/>
                        <a:t>120</a:t>
                      </a:r>
                      <a:endParaRPr lang="en-US" sz="1400" dirty="0"/>
                    </a:p>
                  </a:txBody>
                  <a:tcPr/>
                </a:tc>
                <a:tc>
                  <a:txBody>
                    <a:bodyPr/>
                    <a:lstStyle/>
                    <a:p>
                      <a:pPr algn="ctr"/>
                      <a:r>
                        <a:rPr lang="en-US" sz="1400" dirty="0" smtClean="0"/>
                        <a:t>120</a:t>
                      </a:r>
                      <a:endParaRPr lang="en-US" sz="1400" dirty="0"/>
                    </a:p>
                  </a:txBody>
                  <a:tcPr/>
                </a:tc>
                <a:tc>
                  <a:txBody>
                    <a:bodyPr/>
                    <a:lstStyle/>
                    <a:p>
                      <a:pPr algn="ctr"/>
                      <a:r>
                        <a:rPr lang="en-US" sz="1400" dirty="0" smtClean="0"/>
                        <a:t>24</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-2a, 2a</a:t>
                      </a:r>
                      <a:endParaRPr lang="en-US" sz="1400" dirty="0"/>
                    </a:p>
                  </a:txBody>
                  <a:tcPr/>
                </a:tc>
              </a:tr>
              <a:tr h="240631">
                <a:tc>
                  <a:txBody>
                    <a:bodyPr/>
                    <a:lstStyle/>
                    <a:p>
                      <a:pPr algn="ctr"/>
                      <a:r>
                        <a:rPr lang="en-US" sz="1400" dirty="0" smtClean="0"/>
                        <a:t>240</a:t>
                      </a:r>
                      <a:endParaRPr lang="en-US" sz="1400" dirty="0"/>
                    </a:p>
                  </a:txBody>
                  <a:tcPr/>
                </a:tc>
                <a:tc>
                  <a:txBody>
                    <a:bodyPr/>
                    <a:lstStyle/>
                    <a:p>
                      <a:pPr algn="ctr"/>
                      <a:r>
                        <a:rPr lang="en-US" sz="1400" dirty="0" smtClean="0"/>
                        <a:t>60</a:t>
                      </a:r>
                      <a:endParaRPr lang="en-US" sz="1400" dirty="0"/>
                    </a:p>
                  </a:txBody>
                  <a:tcPr/>
                </a:tc>
                <a:tc>
                  <a:txBody>
                    <a:bodyPr/>
                    <a:lstStyle/>
                    <a:p>
                      <a:pPr algn="ctr"/>
                      <a:r>
                        <a:rPr lang="en-US" sz="1400" dirty="0" smtClean="0"/>
                        <a:t>96</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-2a, 2a</a:t>
                      </a:r>
                      <a:endParaRPr lang="en-US" sz="1400" dirty="0"/>
                    </a:p>
                  </a:txBody>
                  <a:tcPr/>
                </a:tc>
              </a:tr>
              <a:tr h="240631">
                <a:tc>
                  <a:txBody>
                    <a:bodyPr/>
                    <a:lstStyle/>
                    <a:p>
                      <a:pPr algn="ctr"/>
                      <a:r>
                        <a:rPr lang="en-US" sz="1400" dirty="0" smtClean="0"/>
                        <a:t>240</a:t>
                      </a:r>
                      <a:endParaRPr lang="en-US" sz="1400" dirty="0"/>
                    </a:p>
                  </a:txBody>
                  <a:tcPr/>
                </a:tc>
                <a:tc>
                  <a:txBody>
                    <a:bodyPr/>
                    <a:lstStyle/>
                    <a:p>
                      <a:pPr algn="ctr"/>
                      <a:r>
                        <a:rPr lang="en-US" sz="1400" dirty="0" smtClean="0"/>
                        <a:t>120</a:t>
                      </a:r>
                      <a:endParaRPr lang="en-US" sz="1400" dirty="0"/>
                    </a:p>
                  </a:txBody>
                  <a:tcPr/>
                </a:tc>
                <a:tc>
                  <a:txBody>
                    <a:bodyPr/>
                    <a:lstStyle/>
                    <a:p>
                      <a:pPr algn="ctr"/>
                      <a:r>
                        <a:rPr lang="en-US" sz="1400" dirty="0" smtClean="0"/>
                        <a:t>48</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-2a,</a:t>
                      </a:r>
                      <a:r>
                        <a:rPr lang="en-US" sz="1400" baseline="0" dirty="0" smtClean="0"/>
                        <a:t> 2a</a:t>
                      </a:r>
                      <a:endParaRPr lang="en-US" sz="1400" dirty="0"/>
                    </a:p>
                  </a:txBody>
                  <a:tcPr/>
                </a:tc>
              </a:tr>
            </a:tbl>
          </a:graphicData>
        </a:graphic>
      </p:graphicFrame>
      <p:sp>
        <p:nvSpPr>
          <p:cNvPr id="7" name="TextBox 6"/>
          <p:cNvSpPr txBox="1"/>
          <p:nvPr/>
        </p:nvSpPr>
        <p:spPr>
          <a:xfrm>
            <a:off x="685800" y="329625"/>
            <a:ext cx="7696200" cy="584775"/>
          </a:xfrm>
          <a:prstGeom prst="rect">
            <a:avLst/>
          </a:prstGeom>
          <a:noFill/>
        </p:spPr>
        <p:txBody>
          <a:bodyPr wrap="square" rtlCol="0">
            <a:spAutoFit/>
          </a:bodyPr>
          <a:lstStyle/>
          <a:p>
            <a:pPr algn="ctr"/>
            <a:r>
              <a:rPr lang="en-US" sz="3200" dirty="0" smtClean="0">
                <a:solidFill>
                  <a:schemeClr val="tx1">
                    <a:lumMod val="95000"/>
                    <a:lumOff val="5000"/>
                  </a:schemeClr>
                </a:solidFill>
              </a:rPr>
              <a:t>Background</a:t>
            </a:r>
            <a:endParaRPr lang="en-US" dirty="0">
              <a:solidFill>
                <a:schemeClr val="tx1">
                  <a:lumMod val="95000"/>
                  <a:lumOff val="5000"/>
                </a:schemeClr>
              </a:solidFill>
            </a:endParaRPr>
          </a:p>
        </p:txBody>
      </p:sp>
    </p:spTree>
    <p:extLst>
      <p:ext uri="{BB962C8B-B14F-4D97-AF65-F5344CB8AC3E}">
        <p14:creationId xmlns:p14="http://schemas.microsoft.com/office/powerpoint/2010/main" val="6537090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5800" y="1182469"/>
            <a:ext cx="7696200" cy="646331"/>
          </a:xfrm>
          <a:prstGeom prst="rect">
            <a:avLst/>
          </a:prstGeom>
          <a:noFill/>
        </p:spPr>
        <p:txBody>
          <a:bodyPr wrap="square" rtlCol="0">
            <a:spAutoFit/>
          </a:bodyPr>
          <a:lstStyle/>
          <a:p>
            <a:pPr algn="ctr"/>
            <a:r>
              <a:rPr lang="en-US" dirty="0"/>
              <a:t>R1-1721629</a:t>
            </a:r>
            <a:r>
              <a:rPr lang="en-US" dirty="0" smtClean="0">
                <a:solidFill>
                  <a:schemeClr val="tx1">
                    <a:lumMod val="95000"/>
                    <a:lumOff val="5000"/>
                  </a:schemeClr>
                </a:solidFill>
              </a:rPr>
              <a:t>: </a:t>
            </a:r>
            <a:r>
              <a:rPr lang="en-GB" dirty="0">
                <a:solidFill>
                  <a:schemeClr val="tx1">
                    <a:lumMod val="95000"/>
                    <a:lumOff val="5000"/>
                  </a:schemeClr>
                </a:solidFill>
              </a:rPr>
              <a:t>Offline Summary on Frequency Offset Indication for TDM Scenario where SS BW and RMSI BW are Confined within UE Minimum </a:t>
            </a:r>
            <a:r>
              <a:rPr lang="en-GB" dirty="0" smtClean="0">
                <a:solidFill>
                  <a:schemeClr val="tx1">
                    <a:lumMod val="95000"/>
                    <a:lumOff val="5000"/>
                  </a:schemeClr>
                </a:solidFill>
              </a:rPr>
              <a:t>Bandwidth</a:t>
            </a:r>
            <a:endParaRPr lang="en-US" dirty="0">
              <a:solidFill>
                <a:schemeClr val="tx1">
                  <a:lumMod val="95000"/>
                  <a:lumOff val="5000"/>
                </a:schemeClr>
              </a:solidFill>
            </a:endParaRPr>
          </a:p>
        </p:txBody>
      </p:sp>
      <p:sp>
        <p:nvSpPr>
          <p:cNvPr id="5" name="Rectangle 4"/>
          <p:cNvSpPr/>
          <p:nvPr/>
        </p:nvSpPr>
        <p:spPr>
          <a:xfrm>
            <a:off x="762000" y="5715000"/>
            <a:ext cx="7162800" cy="523220"/>
          </a:xfrm>
          <a:prstGeom prst="rect">
            <a:avLst/>
          </a:prstGeom>
        </p:spPr>
        <p:txBody>
          <a:bodyPr wrap="square">
            <a:spAutoFit/>
          </a:bodyPr>
          <a:lstStyle/>
          <a:p>
            <a:pPr lvl="1"/>
            <a:r>
              <a:rPr lang="en-US" sz="1400" dirty="0"/>
              <a:t>Note: a = CORESET SCS / SS SCS in the table</a:t>
            </a:r>
          </a:p>
          <a:p>
            <a:pPr lvl="1"/>
            <a:r>
              <a:rPr lang="en-US" sz="1400" dirty="0"/>
              <a:t>Note: UE min BW assumed as 20 MHz for &lt;6 GHz and 100 MHz for &gt;6 GHz</a:t>
            </a:r>
            <a:endParaRPr lang="en-US" sz="1400" dirty="0"/>
          </a:p>
        </p:txBody>
      </p:sp>
      <p:sp>
        <p:nvSpPr>
          <p:cNvPr id="7" name="TextBox 6"/>
          <p:cNvSpPr txBox="1"/>
          <p:nvPr/>
        </p:nvSpPr>
        <p:spPr>
          <a:xfrm>
            <a:off x="685800" y="329625"/>
            <a:ext cx="7696200" cy="584775"/>
          </a:xfrm>
          <a:prstGeom prst="rect">
            <a:avLst/>
          </a:prstGeom>
          <a:noFill/>
        </p:spPr>
        <p:txBody>
          <a:bodyPr wrap="square" rtlCol="0">
            <a:spAutoFit/>
          </a:bodyPr>
          <a:lstStyle/>
          <a:p>
            <a:pPr algn="ctr"/>
            <a:r>
              <a:rPr lang="en-US" sz="3200" dirty="0" smtClean="0">
                <a:solidFill>
                  <a:schemeClr val="tx1">
                    <a:lumMod val="95000"/>
                    <a:lumOff val="5000"/>
                  </a:schemeClr>
                </a:solidFill>
              </a:rPr>
              <a:t>Background</a:t>
            </a:r>
            <a:endParaRPr lang="en-US" dirty="0">
              <a:solidFill>
                <a:schemeClr val="tx1">
                  <a:lumMod val="95000"/>
                  <a:lumOff val="5000"/>
                </a:schemeClr>
              </a:solidFill>
            </a:endParaRPr>
          </a:p>
        </p:txBody>
      </p:sp>
      <p:graphicFrame>
        <p:nvGraphicFramePr>
          <p:cNvPr id="8" name="Table 7"/>
          <p:cNvGraphicFramePr>
            <a:graphicFrameLocks noGrp="1"/>
          </p:cNvGraphicFramePr>
          <p:nvPr>
            <p:extLst>
              <p:ext uri="{D42A27DB-BD31-4B8C-83A1-F6EECF244321}">
                <p14:modId xmlns:p14="http://schemas.microsoft.com/office/powerpoint/2010/main" val="1347980541"/>
              </p:ext>
            </p:extLst>
          </p:nvPr>
        </p:nvGraphicFramePr>
        <p:xfrm>
          <a:off x="1371600" y="2057400"/>
          <a:ext cx="6290680" cy="3383280"/>
        </p:xfrm>
        <a:graphic>
          <a:graphicData uri="http://schemas.openxmlformats.org/drawingml/2006/table">
            <a:tbl>
              <a:tblPr firstRow="1" bandRow="1">
                <a:tableStyleId>{5940675A-B579-460E-94D1-54222C63F5DA}</a:tableStyleId>
              </a:tblPr>
              <a:tblGrid>
                <a:gridCol w="761652"/>
                <a:gridCol w="874489"/>
                <a:gridCol w="1382257"/>
                <a:gridCol w="1354048"/>
                <a:gridCol w="1918234"/>
              </a:tblGrid>
              <a:tr h="593337">
                <a:tc>
                  <a:txBody>
                    <a:bodyPr/>
                    <a:lstStyle/>
                    <a:p>
                      <a:pPr algn="ctr"/>
                      <a:r>
                        <a:rPr lang="en-US" sz="1400" dirty="0" smtClean="0"/>
                        <a:t>SS SCS</a:t>
                      </a:r>
                    </a:p>
                    <a:p>
                      <a:pPr algn="ctr"/>
                      <a:r>
                        <a:rPr lang="en-US" sz="1400" dirty="0" smtClean="0"/>
                        <a:t>(kHz)</a:t>
                      </a:r>
                      <a:endParaRPr lang="en-US" sz="1400" dirty="0"/>
                    </a:p>
                  </a:txBody>
                  <a:tcPr/>
                </a:tc>
                <a:tc>
                  <a:txBody>
                    <a:bodyPr/>
                    <a:lstStyle/>
                    <a:p>
                      <a:pPr algn="ctr"/>
                      <a:r>
                        <a:rPr lang="en-US" sz="1400" dirty="0" smtClean="0"/>
                        <a:t>CORESET SCS</a:t>
                      </a:r>
                    </a:p>
                    <a:p>
                      <a:pPr algn="ctr"/>
                      <a:r>
                        <a:rPr lang="en-US" sz="1400" dirty="0" smtClean="0"/>
                        <a:t>(kHz)</a:t>
                      </a:r>
                      <a:endParaRPr lang="en-US" sz="1400" dirty="0"/>
                    </a:p>
                  </a:txBody>
                  <a:tcPr/>
                </a:tc>
                <a:tc>
                  <a:txBody>
                    <a:bodyPr/>
                    <a:lstStyle/>
                    <a:p>
                      <a:pPr algn="ctr"/>
                      <a:r>
                        <a:rPr lang="en-US" sz="1400" dirty="0" smtClean="0"/>
                        <a:t>CORESET BW</a:t>
                      </a:r>
                    </a:p>
                    <a:p>
                      <a:pPr algn="ctr"/>
                      <a:r>
                        <a:rPr lang="en-US" sz="1400" dirty="0" smtClean="0"/>
                        <a:t>(PRB in CORESET numerology)</a:t>
                      </a:r>
                      <a:endParaRPr lang="en-US" sz="1400" dirty="0"/>
                    </a:p>
                  </a:txBody>
                  <a:tcPr/>
                </a:tc>
                <a:tc>
                  <a:txBody>
                    <a:bodyPr/>
                    <a:lstStyle/>
                    <a:p>
                      <a:pPr algn="ctr"/>
                      <a:r>
                        <a:rPr lang="en-US" sz="1400" dirty="0" smtClean="0"/>
                        <a:t>Min # configurations of frequency offset</a:t>
                      </a:r>
                      <a:endParaRPr lang="en-US" sz="1400" dirty="0"/>
                    </a:p>
                  </a:txBody>
                  <a:tcPr/>
                </a:tc>
                <a:tc>
                  <a:txBody>
                    <a:bodyPr/>
                    <a:lstStyle/>
                    <a:p>
                      <a:pPr algn="ctr"/>
                      <a:r>
                        <a:rPr lang="en-US" sz="1400" dirty="0" smtClean="0"/>
                        <a:t>Center frequency</a:t>
                      </a:r>
                      <a:r>
                        <a:rPr lang="en-US" sz="1400" baseline="0" dirty="0" smtClean="0"/>
                        <a:t> o</a:t>
                      </a:r>
                      <a:r>
                        <a:rPr lang="en-US" sz="1400" dirty="0" smtClean="0"/>
                        <a:t>ffset value</a:t>
                      </a:r>
                      <a:r>
                        <a:rPr lang="en-US" sz="1400" baseline="0" dirty="0" smtClean="0"/>
                        <a:t> in </a:t>
                      </a:r>
                      <a:r>
                        <a:rPr lang="en-US" sz="1400" dirty="0" smtClean="0"/>
                        <a:t>PRB of CORESET numerology</a:t>
                      </a:r>
                      <a:endParaRPr lang="en-US" sz="1400" dirty="0"/>
                    </a:p>
                  </a:txBody>
                  <a:tcPr/>
                </a:tc>
              </a:tr>
              <a:tr h="240631">
                <a:tc>
                  <a:txBody>
                    <a:bodyPr/>
                    <a:lstStyle/>
                    <a:p>
                      <a:pPr algn="ctr"/>
                      <a:r>
                        <a:rPr lang="en-US" sz="1400" dirty="0" smtClean="0"/>
                        <a:t>15</a:t>
                      </a:r>
                      <a:endParaRPr lang="en-US" sz="1400" dirty="0"/>
                    </a:p>
                  </a:txBody>
                  <a:tcPr/>
                </a:tc>
                <a:tc>
                  <a:txBody>
                    <a:bodyPr/>
                    <a:lstStyle/>
                    <a:p>
                      <a:pPr algn="ctr"/>
                      <a:r>
                        <a:rPr lang="en-US" sz="1400" dirty="0" smtClean="0"/>
                        <a:t>15</a:t>
                      </a:r>
                      <a:endParaRPr lang="en-US" sz="1400" dirty="0"/>
                    </a:p>
                  </a:txBody>
                  <a:tcPr/>
                </a:tc>
                <a:tc>
                  <a:txBody>
                    <a:bodyPr/>
                    <a:lstStyle/>
                    <a:p>
                      <a:pPr algn="ctr"/>
                      <a:r>
                        <a:rPr lang="en-US" sz="1400" dirty="0" smtClean="0"/>
                        <a:t>48</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-2a,</a:t>
                      </a:r>
                      <a:r>
                        <a:rPr lang="en-US" sz="1400" baseline="0" dirty="0" smtClean="0"/>
                        <a:t> 2a</a:t>
                      </a:r>
                      <a:endParaRPr lang="en-US" sz="1400" dirty="0"/>
                    </a:p>
                  </a:txBody>
                  <a:tcPr/>
                </a:tc>
              </a:tr>
              <a:tr h="240631">
                <a:tc>
                  <a:txBody>
                    <a:bodyPr/>
                    <a:lstStyle/>
                    <a:p>
                      <a:pPr algn="ctr"/>
                      <a:r>
                        <a:rPr lang="en-US" sz="1400" dirty="0" smtClean="0"/>
                        <a:t>15</a:t>
                      </a:r>
                      <a:endParaRPr lang="en-US" sz="1400" dirty="0"/>
                    </a:p>
                  </a:txBody>
                  <a:tcPr/>
                </a:tc>
                <a:tc>
                  <a:txBody>
                    <a:bodyPr/>
                    <a:lstStyle/>
                    <a:p>
                      <a:pPr algn="ctr"/>
                      <a:r>
                        <a:rPr lang="en-US" sz="1400" dirty="0" smtClean="0"/>
                        <a:t>15</a:t>
                      </a:r>
                      <a:endParaRPr lang="en-US" sz="1400" dirty="0"/>
                    </a:p>
                  </a:txBody>
                  <a:tcPr/>
                </a:tc>
                <a:tc>
                  <a:txBody>
                    <a:bodyPr/>
                    <a:lstStyle/>
                    <a:p>
                      <a:pPr algn="ctr"/>
                      <a:r>
                        <a:rPr lang="en-US" sz="1400" dirty="0" smtClean="0"/>
                        <a:t>96</a:t>
                      </a:r>
                      <a:endParaRPr lang="en-US" sz="1400" dirty="0"/>
                    </a:p>
                  </a:txBody>
                  <a:tcPr/>
                </a:tc>
                <a:tc>
                  <a:txBody>
                    <a:bodyPr/>
                    <a:lstStyle/>
                    <a:p>
                      <a:pPr algn="ctr"/>
                      <a:r>
                        <a:rPr lang="en-US" sz="1400" dirty="0" smtClean="0"/>
                        <a:t>1</a:t>
                      </a:r>
                      <a:endParaRPr lang="en-US" sz="1400" dirty="0"/>
                    </a:p>
                  </a:txBody>
                  <a:tcPr/>
                </a:tc>
                <a:tc>
                  <a:txBody>
                    <a:bodyPr/>
                    <a:lstStyle/>
                    <a:p>
                      <a:pPr algn="ctr"/>
                      <a:r>
                        <a:rPr lang="en-US" sz="1400" dirty="0" smtClean="0"/>
                        <a:t>0</a:t>
                      </a:r>
                      <a:endParaRPr lang="en-US" sz="1400" dirty="0"/>
                    </a:p>
                  </a:txBody>
                  <a:tcPr/>
                </a:tc>
              </a:tr>
              <a:tr h="240631">
                <a:tc>
                  <a:txBody>
                    <a:bodyPr/>
                    <a:lstStyle/>
                    <a:p>
                      <a:pPr algn="ctr"/>
                      <a:r>
                        <a:rPr lang="en-US" sz="1400" dirty="0" smtClean="0"/>
                        <a:t>15</a:t>
                      </a:r>
                      <a:endParaRPr lang="en-US" sz="1400" dirty="0"/>
                    </a:p>
                  </a:txBody>
                  <a:tcPr/>
                </a:tc>
                <a:tc>
                  <a:txBody>
                    <a:bodyPr/>
                    <a:lstStyle/>
                    <a:p>
                      <a:pPr algn="ctr"/>
                      <a:r>
                        <a:rPr lang="en-US" sz="1400" dirty="0" smtClean="0"/>
                        <a:t>30</a:t>
                      </a:r>
                      <a:endParaRPr lang="en-US" sz="1400" dirty="0"/>
                    </a:p>
                  </a:txBody>
                  <a:tcPr/>
                </a:tc>
                <a:tc>
                  <a:txBody>
                    <a:bodyPr/>
                    <a:lstStyle/>
                    <a:p>
                      <a:pPr algn="ctr"/>
                      <a:r>
                        <a:rPr lang="en-US" sz="1400" dirty="0" smtClean="0"/>
                        <a:t>24</a:t>
                      </a:r>
                      <a:endParaRPr lang="en-US" sz="1400" dirty="0"/>
                    </a:p>
                  </a:txBody>
                  <a:tcPr/>
                </a:tc>
                <a:tc>
                  <a:txBody>
                    <a:bodyPr/>
                    <a:lstStyle/>
                    <a:p>
                      <a:pPr algn="ctr"/>
                      <a:r>
                        <a:rPr lang="en-US" sz="1400" dirty="0" smtClean="0"/>
                        <a:t>3</a:t>
                      </a:r>
                      <a:endParaRPr lang="en-US" sz="1400" dirty="0"/>
                    </a:p>
                  </a:txBody>
                  <a:tcPr/>
                </a:tc>
                <a:tc>
                  <a:txBody>
                    <a:bodyPr/>
                    <a:lstStyle/>
                    <a:p>
                      <a:pPr algn="ctr"/>
                      <a:r>
                        <a:rPr lang="en-US" sz="1400" dirty="0" smtClean="0"/>
                        <a:t>-2a, 0, 2a</a:t>
                      </a:r>
                      <a:endParaRPr lang="en-US" sz="1400" dirty="0"/>
                    </a:p>
                  </a:txBody>
                  <a:tcPr/>
                </a:tc>
              </a:tr>
              <a:tr h="240631">
                <a:tc>
                  <a:txBody>
                    <a:bodyPr/>
                    <a:lstStyle/>
                    <a:p>
                      <a:pPr algn="ctr"/>
                      <a:r>
                        <a:rPr lang="en-US" sz="1400" dirty="0" smtClean="0"/>
                        <a:t>15</a:t>
                      </a:r>
                      <a:endParaRPr lang="en-US" sz="1400" dirty="0"/>
                    </a:p>
                  </a:txBody>
                  <a:tcPr/>
                </a:tc>
                <a:tc>
                  <a:txBody>
                    <a:bodyPr/>
                    <a:lstStyle/>
                    <a:p>
                      <a:pPr algn="ctr"/>
                      <a:r>
                        <a:rPr lang="en-US" sz="1400" dirty="0" smtClean="0"/>
                        <a:t>30</a:t>
                      </a:r>
                      <a:endParaRPr lang="en-US" sz="1400" dirty="0"/>
                    </a:p>
                  </a:txBody>
                  <a:tcPr/>
                </a:tc>
                <a:tc>
                  <a:txBody>
                    <a:bodyPr/>
                    <a:lstStyle/>
                    <a:p>
                      <a:pPr algn="ctr"/>
                      <a:r>
                        <a:rPr lang="en-US" sz="1400" dirty="0" smtClean="0"/>
                        <a:t>48</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-2a, 2a</a:t>
                      </a:r>
                      <a:endParaRPr lang="en-US" sz="1400" dirty="0"/>
                    </a:p>
                  </a:txBody>
                  <a:tcPr/>
                </a:tc>
              </a:tr>
              <a:tr h="240631">
                <a:tc>
                  <a:txBody>
                    <a:bodyPr/>
                    <a:lstStyle/>
                    <a:p>
                      <a:pPr algn="ctr"/>
                      <a:r>
                        <a:rPr lang="en-US" sz="1400" dirty="0" smtClean="0"/>
                        <a:t>30</a:t>
                      </a:r>
                      <a:endParaRPr lang="en-US" sz="1400" dirty="0"/>
                    </a:p>
                  </a:txBody>
                  <a:tcPr/>
                </a:tc>
                <a:tc>
                  <a:txBody>
                    <a:bodyPr/>
                    <a:lstStyle/>
                    <a:p>
                      <a:pPr algn="ctr"/>
                      <a:r>
                        <a:rPr lang="en-US" sz="1400" dirty="0" smtClean="0"/>
                        <a:t>15</a:t>
                      </a:r>
                      <a:endParaRPr lang="en-US" sz="1400" dirty="0"/>
                    </a:p>
                  </a:txBody>
                  <a:tcPr/>
                </a:tc>
                <a:tc>
                  <a:txBody>
                    <a:bodyPr/>
                    <a:lstStyle/>
                    <a:p>
                      <a:pPr algn="ctr"/>
                      <a:r>
                        <a:rPr lang="en-US" sz="1400" dirty="0" smtClean="0"/>
                        <a:t>96</a:t>
                      </a:r>
                      <a:endParaRPr lang="en-US" sz="1400" dirty="0"/>
                    </a:p>
                  </a:txBody>
                  <a:tcPr/>
                </a:tc>
                <a:tc>
                  <a:txBody>
                    <a:bodyPr/>
                    <a:lstStyle/>
                    <a:p>
                      <a:pPr algn="ctr"/>
                      <a:r>
                        <a:rPr lang="en-US" sz="1400" dirty="0" smtClean="0"/>
                        <a:t>1</a:t>
                      </a:r>
                      <a:endParaRPr lang="en-US" sz="1400" dirty="0"/>
                    </a:p>
                  </a:txBody>
                  <a:tcPr/>
                </a:tc>
                <a:tc>
                  <a:txBody>
                    <a:bodyPr/>
                    <a:lstStyle/>
                    <a:p>
                      <a:pPr algn="ctr"/>
                      <a:r>
                        <a:rPr lang="en-US" sz="1400" dirty="0" smtClean="0"/>
                        <a:t>0</a:t>
                      </a:r>
                      <a:endParaRPr lang="en-US" sz="1400" dirty="0"/>
                    </a:p>
                  </a:txBody>
                  <a:tcPr/>
                </a:tc>
              </a:tr>
              <a:tr h="240631">
                <a:tc>
                  <a:txBody>
                    <a:bodyPr/>
                    <a:lstStyle/>
                    <a:p>
                      <a:pPr algn="ctr"/>
                      <a:r>
                        <a:rPr lang="en-US" sz="1400" dirty="0" smtClean="0"/>
                        <a:t>30</a:t>
                      </a:r>
                      <a:endParaRPr lang="en-US" sz="1400" dirty="0"/>
                    </a:p>
                  </a:txBody>
                  <a:tcPr/>
                </a:tc>
                <a:tc>
                  <a:txBody>
                    <a:bodyPr/>
                    <a:lstStyle/>
                    <a:p>
                      <a:pPr algn="ctr"/>
                      <a:r>
                        <a:rPr lang="en-US" sz="1400" dirty="0" smtClean="0"/>
                        <a:t>30</a:t>
                      </a:r>
                      <a:endParaRPr lang="en-US" sz="1400" dirty="0"/>
                    </a:p>
                  </a:txBody>
                  <a:tcPr/>
                </a:tc>
                <a:tc>
                  <a:txBody>
                    <a:bodyPr/>
                    <a:lstStyle/>
                    <a:p>
                      <a:pPr algn="ctr"/>
                      <a:r>
                        <a:rPr lang="en-US" sz="1400" dirty="0" smtClean="0"/>
                        <a:t>48</a:t>
                      </a:r>
                      <a:endParaRPr lang="en-US" sz="1400" dirty="0"/>
                    </a:p>
                  </a:txBody>
                  <a:tcPr/>
                </a:tc>
                <a:tc>
                  <a:txBody>
                    <a:bodyPr/>
                    <a:lstStyle/>
                    <a:p>
                      <a:pPr algn="ctr"/>
                      <a:r>
                        <a:rPr lang="en-US" sz="1400" dirty="0" smtClean="0"/>
                        <a:t>3</a:t>
                      </a:r>
                      <a:endParaRPr lang="en-US" sz="1400" dirty="0"/>
                    </a:p>
                  </a:txBody>
                  <a:tcPr/>
                </a:tc>
                <a:tc>
                  <a:txBody>
                    <a:bodyPr/>
                    <a:lstStyle/>
                    <a:p>
                      <a:pPr algn="ctr"/>
                      <a:r>
                        <a:rPr lang="en-US" sz="1400" dirty="0" smtClean="0"/>
                        <a:t>-2a, 0, 2a</a:t>
                      </a:r>
                      <a:endParaRPr lang="en-US" sz="1400" dirty="0"/>
                    </a:p>
                  </a:txBody>
                  <a:tcPr/>
                </a:tc>
              </a:tr>
              <a:tr h="240631">
                <a:tc>
                  <a:txBody>
                    <a:bodyPr/>
                    <a:lstStyle/>
                    <a:p>
                      <a:pPr algn="ctr"/>
                      <a:r>
                        <a:rPr lang="en-US" sz="1400" dirty="0" smtClean="0"/>
                        <a:t>120</a:t>
                      </a:r>
                      <a:endParaRPr lang="en-US" sz="1400" dirty="0"/>
                    </a:p>
                  </a:txBody>
                  <a:tcPr/>
                </a:tc>
                <a:tc>
                  <a:txBody>
                    <a:bodyPr/>
                    <a:lstStyle/>
                    <a:p>
                      <a:pPr algn="ctr"/>
                      <a:r>
                        <a:rPr lang="en-US" sz="1400" dirty="0" smtClean="0"/>
                        <a:t>60</a:t>
                      </a:r>
                      <a:endParaRPr lang="en-US" sz="1400" dirty="0"/>
                    </a:p>
                  </a:txBody>
                  <a:tcPr/>
                </a:tc>
                <a:tc>
                  <a:txBody>
                    <a:bodyPr/>
                    <a:lstStyle/>
                    <a:p>
                      <a:pPr algn="ctr"/>
                      <a:r>
                        <a:rPr lang="en-US" sz="1400" dirty="0" smtClean="0"/>
                        <a:t>96</a:t>
                      </a:r>
                      <a:endParaRPr lang="en-US" sz="1400" dirty="0"/>
                    </a:p>
                  </a:txBody>
                  <a:tcPr/>
                </a:tc>
                <a:tc>
                  <a:txBody>
                    <a:bodyPr/>
                    <a:lstStyle/>
                    <a:p>
                      <a:pPr algn="ctr"/>
                      <a:r>
                        <a:rPr lang="en-US" sz="1400" dirty="0" smtClean="0">
                          <a:solidFill>
                            <a:schemeClr val="tx1"/>
                          </a:solidFill>
                        </a:rPr>
                        <a:t>1</a:t>
                      </a:r>
                      <a:endParaRPr lang="en-US" sz="1400" dirty="0">
                        <a:solidFill>
                          <a:schemeClr val="tx1"/>
                        </a:solidFill>
                      </a:endParaRPr>
                    </a:p>
                  </a:txBody>
                  <a:tcPr/>
                </a:tc>
                <a:tc>
                  <a:txBody>
                    <a:bodyPr/>
                    <a:lstStyle/>
                    <a:p>
                      <a:pPr algn="ctr"/>
                      <a:r>
                        <a:rPr lang="en-US" sz="1400" dirty="0" smtClean="0">
                          <a:solidFill>
                            <a:schemeClr val="tx1"/>
                          </a:solidFill>
                        </a:rPr>
                        <a:t>0</a:t>
                      </a:r>
                      <a:endParaRPr lang="en-US" sz="1400" dirty="0">
                        <a:solidFill>
                          <a:schemeClr val="tx1"/>
                        </a:solidFill>
                      </a:endParaRPr>
                    </a:p>
                  </a:txBody>
                  <a:tcPr/>
                </a:tc>
              </a:tr>
              <a:tr h="240631">
                <a:tc>
                  <a:txBody>
                    <a:bodyPr/>
                    <a:lstStyle/>
                    <a:p>
                      <a:pPr algn="ctr"/>
                      <a:r>
                        <a:rPr lang="en-US" sz="1400" dirty="0" smtClean="0"/>
                        <a:t>120</a:t>
                      </a:r>
                      <a:endParaRPr lang="en-US" sz="1400" dirty="0"/>
                    </a:p>
                  </a:txBody>
                  <a:tcPr/>
                </a:tc>
                <a:tc>
                  <a:txBody>
                    <a:bodyPr/>
                    <a:lstStyle/>
                    <a:p>
                      <a:pPr algn="ctr"/>
                      <a:r>
                        <a:rPr lang="en-US" sz="1400" dirty="0" smtClean="0"/>
                        <a:t>120</a:t>
                      </a:r>
                      <a:endParaRPr lang="en-US" sz="1400" dirty="0"/>
                    </a:p>
                  </a:txBody>
                  <a:tcPr/>
                </a:tc>
                <a:tc>
                  <a:txBody>
                    <a:bodyPr/>
                    <a:lstStyle/>
                    <a:p>
                      <a:pPr algn="ctr"/>
                      <a:r>
                        <a:rPr lang="en-US" sz="1400" dirty="0" smtClean="0"/>
                        <a:t>48</a:t>
                      </a:r>
                      <a:endParaRPr lang="en-US" sz="1400" dirty="0"/>
                    </a:p>
                  </a:txBody>
                  <a:tcPr/>
                </a:tc>
                <a:tc>
                  <a:txBody>
                    <a:bodyPr/>
                    <a:lstStyle/>
                    <a:p>
                      <a:pPr algn="ctr"/>
                      <a:r>
                        <a:rPr lang="en-US" sz="1400" dirty="0" smtClean="0">
                          <a:solidFill>
                            <a:schemeClr val="tx1"/>
                          </a:solidFill>
                        </a:rPr>
                        <a:t>1</a:t>
                      </a:r>
                      <a:endParaRPr lang="en-US" sz="1400" dirty="0">
                        <a:solidFill>
                          <a:schemeClr val="tx1"/>
                        </a:solidFill>
                      </a:endParaRPr>
                    </a:p>
                  </a:txBody>
                  <a:tcPr/>
                </a:tc>
                <a:tc>
                  <a:txBody>
                    <a:bodyPr/>
                    <a:lstStyle/>
                    <a:p>
                      <a:pPr algn="ctr"/>
                      <a:r>
                        <a:rPr lang="en-US" sz="1400" dirty="0" smtClean="0">
                          <a:solidFill>
                            <a:schemeClr val="tx1"/>
                          </a:solidFill>
                        </a:rPr>
                        <a:t>0</a:t>
                      </a:r>
                      <a:endParaRPr lang="en-US" sz="1400" dirty="0">
                        <a:solidFill>
                          <a:schemeClr val="tx1"/>
                        </a:solidFill>
                      </a:endParaRPr>
                    </a:p>
                  </a:txBody>
                  <a:tcPr/>
                </a:tc>
              </a:tr>
            </a:tbl>
          </a:graphicData>
        </a:graphic>
      </p:graphicFrame>
    </p:spTree>
    <p:extLst>
      <p:ext uri="{BB962C8B-B14F-4D97-AF65-F5344CB8AC3E}">
        <p14:creationId xmlns:p14="http://schemas.microsoft.com/office/powerpoint/2010/main" val="28679722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 y="228600"/>
            <a:ext cx="8534400" cy="461665"/>
          </a:xfrm>
          <a:prstGeom prst="rect">
            <a:avLst/>
          </a:prstGeom>
          <a:noFill/>
        </p:spPr>
        <p:txBody>
          <a:bodyPr wrap="square" rtlCol="0">
            <a:spAutoFit/>
          </a:bodyPr>
          <a:lstStyle/>
          <a:p>
            <a:pPr algn="ctr"/>
            <a:r>
              <a:rPr lang="en-GB" sz="2400" dirty="0" smtClean="0">
                <a:solidFill>
                  <a:schemeClr val="tx1">
                    <a:lumMod val="95000"/>
                    <a:lumOff val="5000"/>
                  </a:schemeClr>
                </a:solidFill>
              </a:rPr>
              <a:t>Offline Summary </a:t>
            </a:r>
            <a:r>
              <a:rPr lang="en-GB" sz="2400" dirty="0">
                <a:solidFill>
                  <a:schemeClr val="tx1">
                    <a:lumMod val="95000"/>
                    <a:lumOff val="5000"/>
                  </a:schemeClr>
                </a:solidFill>
              </a:rPr>
              <a:t>on </a:t>
            </a:r>
            <a:r>
              <a:rPr lang="en-US" sz="2400" dirty="0">
                <a:solidFill>
                  <a:schemeClr val="tx1">
                    <a:lumMod val="95000"/>
                    <a:lumOff val="5000"/>
                  </a:schemeClr>
                </a:solidFill>
              </a:rPr>
              <a:t>Frequency Offset Indication for TDM </a:t>
            </a:r>
            <a:r>
              <a:rPr lang="en-US" sz="2400" dirty="0" smtClean="0">
                <a:solidFill>
                  <a:schemeClr val="tx1">
                    <a:lumMod val="95000"/>
                    <a:lumOff val="5000"/>
                  </a:schemeClr>
                </a:solidFill>
              </a:rPr>
              <a:t>Scenarios</a:t>
            </a:r>
            <a:endParaRPr lang="en-US" sz="2400" dirty="0">
              <a:solidFill>
                <a:schemeClr val="tx1">
                  <a:lumMod val="95000"/>
                  <a:lumOff val="5000"/>
                </a:schemeClr>
              </a:solidFill>
            </a:endParaRPr>
          </a:p>
        </p:txBody>
      </p:sp>
      <p:sp>
        <p:nvSpPr>
          <p:cNvPr id="5" name="Rectangle 4"/>
          <p:cNvSpPr/>
          <p:nvPr/>
        </p:nvSpPr>
        <p:spPr>
          <a:xfrm>
            <a:off x="457200" y="5562600"/>
            <a:ext cx="8153400" cy="954107"/>
          </a:xfrm>
          <a:prstGeom prst="rect">
            <a:avLst/>
          </a:prstGeom>
        </p:spPr>
        <p:txBody>
          <a:bodyPr wrap="square">
            <a:spAutoFit/>
          </a:bodyPr>
          <a:lstStyle/>
          <a:p>
            <a:pPr lvl="1"/>
            <a:r>
              <a:rPr lang="en-US" sz="1400" dirty="0" smtClean="0"/>
              <a:t>Note: a </a:t>
            </a:r>
            <a:r>
              <a:rPr lang="en-US" sz="1400" dirty="0"/>
              <a:t>= CORESET SCS / SS SCS in the </a:t>
            </a:r>
            <a:r>
              <a:rPr lang="en-US" sz="1400" dirty="0" smtClean="0"/>
              <a:t>table</a:t>
            </a:r>
          </a:p>
          <a:p>
            <a:pPr lvl="1"/>
            <a:r>
              <a:rPr lang="en-US" sz="1400" dirty="0"/>
              <a:t>Note: UE min BW assumed as 20 MHz for &lt;6 GHz and 100 MHz for &gt;6 </a:t>
            </a:r>
            <a:r>
              <a:rPr lang="en-US" sz="1400" dirty="0" smtClean="0"/>
              <a:t>GHz</a:t>
            </a:r>
          </a:p>
          <a:p>
            <a:pPr lvl="1"/>
            <a:r>
              <a:rPr lang="en-US" sz="1400" dirty="0" smtClean="0"/>
              <a:t>Note: the frequency offset is defined by the offset between PRB0 grid of SS block and PRB0 grid of CORESET, and the center frequency offset value in the table is for information purpose only</a:t>
            </a:r>
            <a:endParaRPr lang="en-US" sz="1400" dirty="0"/>
          </a:p>
        </p:txBody>
      </p:sp>
      <p:graphicFrame>
        <p:nvGraphicFramePr>
          <p:cNvPr id="7" name="Table 6"/>
          <p:cNvGraphicFramePr>
            <a:graphicFrameLocks noGrp="1"/>
          </p:cNvGraphicFramePr>
          <p:nvPr>
            <p:extLst>
              <p:ext uri="{D42A27DB-BD31-4B8C-83A1-F6EECF244321}">
                <p14:modId xmlns:p14="http://schemas.microsoft.com/office/powerpoint/2010/main" val="2541378068"/>
              </p:ext>
            </p:extLst>
          </p:nvPr>
        </p:nvGraphicFramePr>
        <p:xfrm>
          <a:off x="457200" y="716280"/>
          <a:ext cx="8153399" cy="4754880"/>
        </p:xfrm>
        <a:graphic>
          <a:graphicData uri="http://schemas.openxmlformats.org/drawingml/2006/table">
            <a:tbl>
              <a:tblPr firstRow="1" bandRow="1">
                <a:tableStyleId>{5940675A-B579-460E-94D1-54222C63F5DA}</a:tableStyleId>
              </a:tblPr>
              <a:tblGrid>
                <a:gridCol w="987183"/>
                <a:gridCol w="1133432"/>
                <a:gridCol w="1791554"/>
                <a:gridCol w="1754992"/>
                <a:gridCol w="2486238"/>
              </a:tblGrid>
              <a:tr h="578069">
                <a:tc>
                  <a:txBody>
                    <a:bodyPr/>
                    <a:lstStyle/>
                    <a:p>
                      <a:pPr algn="ctr"/>
                      <a:r>
                        <a:rPr lang="en-US" sz="1200" dirty="0" smtClean="0"/>
                        <a:t>SS SCS</a:t>
                      </a:r>
                    </a:p>
                    <a:p>
                      <a:pPr algn="ctr"/>
                      <a:r>
                        <a:rPr lang="en-US" sz="1200" dirty="0" smtClean="0"/>
                        <a:t>(kHz)</a:t>
                      </a:r>
                      <a:endParaRPr lang="en-US" sz="1200" dirty="0"/>
                    </a:p>
                  </a:txBody>
                  <a:tcPr/>
                </a:tc>
                <a:tc>
                  <a:txBody>
                    <a:bodyPr/>
                    <a:lstStyle/>
                    <a:p>
                      <a:pPr algn="ctr"/>
                      <a:r>
                        <a:rPr lang="en-US" sz="1200" dirty="0" smtClean="0"/>
                        <a:t>CORESET SCS</a:t>
                      </a:r>
                    </a:p>
                    <a:p>
                      <a:pPr algn="ctr"/>
                      <a:r>
                        <a:rPr lang="en-US" sz="1200" dirty="0" smtClean="0"/>
                        <a:t>(kHz)</a:t>
                      </a:r>
                      <a:endParaRPr lang="en-US" sz="1200" dirty="0"/>
                    </a:p>
                  </a:txBody>
                  <a:tcPr/>
                </a:tc>
                <a:tc>
                  <a:txBody>
                    <a:bodyPr/>
                    <a:lstStyle/>
                    <a:p>
                      <a:pPr algn="ctr"/>
                      <a:r>
                        <a:rPr lang="en-US" sz="1200" dirty="0" smtClean="0"/>
                        <a:t>CORESET BW</a:t>
                      </a:r>
                    </a:p>
                    <a:p>
                      <a:pPr algn="ctr"/>
                      <a:r>
                        <a:rPr lang="en-US" sz="1200" dirty="0" smtClean="0"/>
                        <a:t>(PRB in CORESET numerology)</a:t>
                      </a:r>
                      <a:endParaRPr lang="en-US" sz="1200" dirty="0"/>
                    </a:p>
                  </a:txBody>
                  <a:tcPr/>
                </a:tc>
                <a:tc>
                  <a:txBody>
                    <a:bodyPr/>
                    <a:lstStyle/>
                    <a:p>
                      <a:pPr algn="ctr"/>
                      <a:r>
                        <a:rPr lang="en-US" sz="1200" dirty="0" smtClean="0"/>
                        <a:t>Min # configurations of frequency offset</a:t>
                      </a:r>
                      <a:endParaRPr lang="en-US" sz="1200" dirty="0"/>
                    </a:p>
                  </a:txBody>
                  <a:tcPr/>
                </a:tc>
                <a:tc>
                  <a:txBody>
                    <a:bodyPr/>
                    <a:lstStyle/>
                    <a:p>
                      <a:pPr algn="ctr"/>
                      <a:r>
                        <a:rPr lang="en-US" sz="1200" dirty="0" smtClean="0"/>
                        <a:t>Center frequency</a:t>
                      </a:r>
                      <a:r>
                        <a:rPr lang="en-US" sz="1200" baseline="0" dirty="0" smtClean="0"/>
                        <a:t> o</a:t>
                      </a:r>
                      <a:r>
                        <a:rPr lang="en-US" sz="1200" dirty="0" smtClean="0"/>
                        <a:t>ffset value</a:t>
                      </a:r>
                      <a:r>
                        <a:rPr lang="en-US" sz="1200" baseline="0" dirty="0" smtClean="0"/>
                        <a:t> in </a:t>
                      </a:r>
                      <a:r>
                        <a:rPr lang="en-US" sz="1200" dirty="0" smtClean="0"/>
                        <a:t>PRB of CORESET numerology</a:t>
                      </a:r>
                      <a:endParaRPr lang="en-US" sz="1200" dirty="0"/>
                    </a:p>
                  </a:txBody>
                  <a:tcPr/>
                </a:tc>
              </a:tr>
              <a:tr h="240862">
                <a:tc>
                  <a:txBody>
                    <a:bodyPr/>
                    <a:lstStyle/>
                    <a:p>
                      <a:pPr algn="ctr"/>
                      <a:r>
                        <a:rPr lang="en-US" sz="1200" dirty="0" smtClean="0"/>
                        <a:t>15</a:t>
                      </a:r>
                      <a:endParaRPr lang="en-US" sz="1200" dirty="0"/>
                    </a:p>
                  </a:txBody>
                  <a:tcPr/>
                </a:tc>
                <a:tc>
                  <a:txBody>
                    <a:bodyPr/>
                    <a:lstStyle/>
                    <a:p>
                      <a:pPr algn="ctr"/>
                      <a:r>
                        <a:rPr lang="en-US" sz="1200" dirty="0" smtClean="0"/>
                        <a:t>15</a:t>
                      </a:r>
                      <a:endParaRPr lang="en-US" sz="1200" dirty="0"/>
                    </a:p>
                  </a:txBody>
                  <a:tcPr/>
                </a:tc>
                <a:tc>
                  <a:txBody>
                    <a:bodyPr/>
                    <a:lstStyle/>
                    <a:p>
                      <a:pPr algn="ctr"/>
                      <a:r>
                        <a:rPr lang="en-US" sz="1200" dirty="0" smtClean="0"/>
                        <a:t>24</a:t>
                      </a:r>
                      <a:endParaRPr lang="en-US" sz="1200" dirty="0"/>
                    </a:p>
                  </a:txBody>
                  <a:tcPr/>
                </a:tc>
                <a:tc>
                  <a:txBody>
                    <a:bodyPr/>
                    <a:lstStyle/>
                    <a:p>
                      <a:pPr algn="ctr"/>
                      <a:r>
                        <a:rPr lang="en-US" sz="1200" dirty="0" smtClean="0"/>
                        <a:t>3</a:t>
                      </a:r>
                      <a:endParaRPr lang="en-US" sz="1200" dirty="0"/>
                    </a:p>
                  </a:txBody>
                  <a:tcPr/>
                </a:tc>
                <a:tc>
                  <a:txBody>
                    <a:bodyPr/>
                    <a:lstStyle/>
                    <a:p>
                      <a:pPr algn="ctr"/>
                      <a:r>
                        <a:rPr lang="en-US" sz="1200" dirty="0" smtClean="0"/>
                        <a:t>-2a,</a:t>
                      </a:r>
                      <a:r>
                        <a:rPr lang="en-US" sz="1200" baseline="0" dirty="0" smtClean="0"/>
                        <a:t> 0, 2a</a:t>
                      </a:r>
                      <a:endParaRPr lang="en-US" sz="1200" dirty="0"/>
                    </a:p>
                  </a:txBody>
                  <a:tcPr/>
                </a:tc>
              </a:tr>
              <a:tr h="240862">
                <a:tc>
                  <a:txBody>
                    <a:bodyPr/>
                    <a:lstStyle/>
                    <a:p>
                      <a:pPr algn="ctr"/>
                      <a:r>
                        <a:rPr lang="en-US" sz="1200" dirty="0" smtClean="0"/>
                        <a:t>15</a:t>
                      </a:r>
                      <a:endParaRPr lang="en-US" sz="1200" dirty="0"/>
                    </a:p>
                  </a:txBody>
                  <a:tcPr/>
                </a:tc>
                <a:tc>
                  <a:txBody>
                    <a:bodyPr/>
                    <a:lstStyle/>
                    <a:p>
                      <a:pPr algn="ctr"/>
                      <a:r>
                        <a:rPr lang="en-US" sz="1200" dirty="0" smtClean="0"/>
                        <a:t>15</a:t>
                      </a:r>
                      <a:endParaRPr lang="en-US" sz="1200" dirty="0"/>
                    </a:p>
                  </a:txBody>
                  <a:tcPr/>
                </a:tc>
                <a:tc>
                  <a:txBody>
                    <a:bodyPr/>
                    <a:lstStyle/>
                    <a:p>
                      <a:pPr algn="ctr"/>
                      <a:r>
                        <a:rPr lang="en-US" sz="1200" dirty="0" smtClean="0"/>
                        <a:t>48</a:t>
                      </a:r>
                      <a:endParaRPr lang="en-US" sz="1200" dirty="0"/>
                    </a:p>
                  </a:txBody>
                  <a:tcPr/>
                </a:tc>
                <a:tc>
                  <a:txBody>
                    <a:bodyPr/>
                    <a:lstStyle/>
                    <a:p>
                      <a:pPr algn="ctr"/>
                      <a:r>
                        <a:rPr lang="en-US" sz="1200" dirty="0" smtClean="0"/>
                        <a:t>2</a:t>
                      </a:r>
                      <a:endParaRPr lang="en-US" sz="1200" dirty="0"/>
                    </a:p>
                  </a:txBody>
                  <a:tcPr/>
                </a:tc>
                <a:tc>
                  <a:txBody>
                    <a:bodyPr/>
                    <a:lstStyle/>
                    <a:p>
                      <a:pPr algn="ctr"/>
                      <a:r>
                        <a:rPr lang="en-US" sz="1200" dirty="0" smtClean="0"/>
                        <a:t>-2a,</a:t>
                      </a:r>
                      <a:r>
                        <a:rPr lang="en-US" sz="1200" baseline="0" dirty="0" smtClean="0"/>
                        <a:t> 2a</a:t>
                      </a:r>
                      <a:endParaRPr lang="en-US" sz="1200" dirty="0"/>
                    </a:p>
                  </a:txBody>
                  <a:tcPr/>
                </a:tc>
              </a:tr>
              <a:tr h="240862">
                <a:tc>
                  <a:txBody>
                    <a:bodyPr/>
                    <a:lstStyle/>
                    <a:p>
                      <a:pPr algn="ctr"/>
                      <a:r>
                        <a:rPr lang="en-US" sz="1200" dirty="0" smtClean="0"/>
                        <a:t>15</a:t>
                      </a:r>
                      <a:endParaRPr lang="en-US" sz="1200" dirty="0"/>
                    </a:p>
                  </a:txBody>
                  <a:tcPr/>
                </a:tc>
                <a:tc>
                  <a:txBody>
                    <a:bodyPr/>
                    <a:lstStyle/>
                    <a:p>
                      <a:pPr algn="ctr"/>
                      <a:r>
                        <a:rPr lang="en-US" sz="1200" dirty="0" smtClean="0"/>
                        <a:t>15</a:t>
                      </a:r>
                      <a:endParaRPr lang="en-US" sz="1200" dirty="0"/>
                    </a:p>
                  </a:txBody>
                  <a:tcPr/>
                </a:tc>
                <a:tc>
                  <a:txBody>
                    <a:bodyPr/>
                    <a:lstStyle/>
                    <a:p>
                      <a:pPr algn="ctr"/>
                      <a:r>
                        <a:rPr lang="en-US" sz="1200" dirty="0" smtClean="0"/>
                        <a:t>96</a:t>
                      </a:r>
                      <a:endParaRPr lang="en-US" sz="1200" dirty="0"/>
                    </a:p>
                  </a:txBody>
                  <a:tcPr/>
                </a:tc>
                <a:tc>
                  <a:txBody>
                    <a:bodyPr/>
                    <a:lstStyle/>
                    <a:p>
                      <a:pPr algn="ctr"/>
                      <a:r>
                        <a:rPr lang="en-US" sz="1200" dirty="0" smtClean="0"/>
                        <a:t>1</a:t>
                      </a:r>
                      <a:endParaRPr lang="en-US" sz="1200" dirty="0"/>
                    </a:p>
                  </a:txBody>
                  <a:tcPr/>
                </a:tc>
                <a:tc>
                  <a:txBody>
                    <a:bodyPr/>
                    <a:lstStyle/>
                    <a:p>
                      <a:pPr algn="ctr"/>
                      <a:r>
                        <a:rPr lang="en-US" sz="1200" dirty="0" smtClean="0"/>
                        <a:t>0</a:t>
                      </a:r>
                      <a:endParaRPr lang="en-US" sz="1200" dirty="0"/>
                    </a:p>
                  </a:txBody>
                  <a:tcPr/>
                </a:tc>
              </a:tr>
              <a:tr h="240862">
                <a:tc>
                  <a:txBody>
                    <a:bodyPr/>
                    <a:lstStyle/>
                    <a:p>
                      <a:pPr algn="ctr"/>
                      <a:r>
                        <a:rPr lang="en-US" sz="1200" dirty="0" smtClean="0"/>
                        <a:t>15</a:t>
                      </a:r>
                      <a:endParaRPr lang="en-US" sz="1200" dirty="0"/>
                    </a:p>
                  </a:txBody>
                  <a:tcPr/>
                </a:tc>
                <a:tc>
                  <a:txBody>
                    <a:bodyPr/>
                    <a:lstStyle/>
                    <a:p>
                      <a:pPr algn="ctr"/>
                      <a:r>
                        <a:rPr lang="en-US" sz="1200" dirty="0" smtClean="0"/>
                        <a:t>30</a:t>
                      </a:r>
                      <a:endParaRPr lang="en-US" sz="1200" dirty="0"/>
                    </a:p>
                  </a:txBody>
                  <a:tcPr/>
                </a:tc>
                <a:tc>
                  <a:txBody>
                    <a:bodyPr/>
                    <a:lstStyle/>
                    <a:p>
                      <a:pPr algn="ctr"/>
                      <a:r>
                        <a:rPr lang="en-US" sz="1200" dirty="0" smtClean="0"/>
                        <a:t>24</a:t>
                      </a:r>
                      <a:endParaRPr lang="en-US" sz="1200" dirty="0"/>
                    </a:p>
                  </a:txBody>
                  <a:tcPr/>
                </a:tc>
                <a:tc>
                  <a:txBody>
                    <a:bodyPr/>
                    <a:lstStyle/>
                    <a:p>
                      <a:pPr algn="ctr"/>
                      <a:r>
                        <a:rPr lang="en-US" sz="1200" dirty="0" smtClean="0"/>
                        <a:t>3</a:t>
                      </a:r>
                      <a:endParaRPr lang="en-US" sz="1200" dirty="0"/>
                    </a:p>
                  </a:txBody>
                  <a:tcPr/>
                </a:tc>
                <a:tc>
                  <a:txBody>
                    <a:bodyPr/>
                    <a:lstStyle/>
                    <a:p>
                      <a:pPr algn="ctr"/>
                      <a:r>
                        <a:rPr lang="en-US" sz="1200" dirty="0" smtClean="0"/>
                        <a:t>-2a, 0, 2a</a:t>
                      </a:r>
                      <a:endParaRPr lang="en-US" sz="1200" dirty="0"/>
                    </a:p>
                  </a:txBody>
                  <a:tcPr/>
                </a:tc>
              </a:tr>
              <a:tr h="240862">
                <a:tc>
                  <a:txBody>
                    <a:bodyPr/>
                    <a:lstStyle/>
                    <a:p>
                      <a:pPr algn="ctr"/>
                      <a:r>
                        <a:rPr lang="en-US" sz="1200" dirty="0" smtClean="0"/>
                        <a:t>15</a:t>
                      </a:r>
                      <a:endParaRPr lang="en-US" sz="1200" dirty="0"/>
                    </a:p>
                  </a:txBody>
                  <a:tcPr/>
                </a:tc>
                <a:tc>
                  <a:txBody>
                    <a:bodyPr/>
                    <a:lstStyle/>
                    <a:p>
                      <a:pPr algn="ctr"/>
                      <a:r>
                        <a:rPr lang="en-US" sz="1200" dirty="0" smtClean="0"/>
                        <a:t>30</a:t>
                      </a:r>
                      <a:endParaRPr lang="en-US" sz="1200" dirty="0"/>
                    </a:p>
                  </a:txBody>
                  <a:tcPr/>
                </a:tc>
                <a:tc>
                  <a:txBody>
                    <a:bodyPr/>
                    <a:lstStyle/>
                    <a:p>
                      <a:pPr algn="ctr"/>
                      <a:r>
                        <a:rPr lang="en-US" sz="1200" dirty="0" smtClean="0"/>
                        <a:t>48</a:t>
                      </a:r>
                      <a:endParaRPr lang="en-US" sz="1200" dirty="0"/>
                    </a:p>
                  </a:txBody>
                  <a:tcPr/>
                </a:tc>
                <a:tc>
                  <a:txBody>
                    <a:bodyPr/>
                    <a:lstStyle/>
                    <a:p>
                      <a:pPr algn="ctr"/>
                      <a:r>
                        <a:rPr lang="en-US" sz="1200" dirty="0" smtClean="0"/>
                        <a:t>2</a:t>
                      </a:r>
                      <a:endParaRPr lang="en-US" sz="1200" dirty="0"/>
                    </a:p>
                  </a:txBody>
                  <a:tcPr/>
                </a:tc>
                <a:tc>
                  <a:txBody>
                    <a:bodyPr/>
                    <a:lstStyle/>
                    <a:p>
                      <a:pPr algn="ctr"/>
                      <a:r>
                        <a:rPr lang="en-US" sz="1200" dirty="0" smtClean="0"/>
                        <a:t>-2a, 2a</a:t>
                      </a:r>
                      <a:endParaRPr lang="en-US" sz="1200" dirty="0"/>
                    </a:p>
                  </a:txBody>
                  <a:tcPr/>
                </a:tc>
              </a:tr>
              <a:tr h="240862">
                <a:tc>
                  <a:txBody>
                    <a:bodyPr/>
                    <a:lstStyle/>
                    <a:p>
                      <a:pPr algn="ctr"/>
                      <a:r>
                        <a:rPr lang="en-US" sz="1200" dirty="0" smtClean="0"/>
                        <a:t>30</a:t>
                      </a:r>
                      <a:endParaRPr lang="en-US" sz="1200" dirty="0"/>
                    </a:p>
                  </a:txBody>
                  <a:tcPr/>
                </a:tc>
                <a:tc>
                  <a:txBody>
                    <a:bodyPr/>
                    <a:lstStyle/>
                    <a:p>
                      <a:pPr algn="ctr"/>
                      <a:r>
                        <a:rPr lang="en-US" sz="1200" dirty="0" smtClean="0"/>
                        <a:t>15</a:t>
                      </a:r>
                      <a:endParaRPr lang="en-US" sz="1200" dirty="0"/>
                    </a:p>
                  </a:txBody>
                  <a:tcPr/>
                </a:tc>
                <a:tc>
                  <a:txBody>
                    <a:bodyPr/>
                    <a:lstStyle/>
                    <a:p>
                      <a:pPr algn="ctr"/>
                      <a:r>
                        <a:rPr lang="en-US" sz="1200" dirty="0" smtClean="0"/>
                        <a:t>48</a:t>
                      </a:r>
                      <a:endParaRPr lang="en-US" sz="1200" dirty="0"/>
                    </a:p>
                  </a:txBody>
                  <a:tcPr/>
                </a:tc>
                <a:tc>
                  <a:txBody>
                    <a:bodyPr/>
                    <a:lstStyle/>
                    <a:p>
                      <a:pPr algn="ctr"/>
                      <a:r>
                        <a:rPr lang="en-US" sz="1200" dirty="0" smtClean="0"/>
                        <a:t>2</a:t>
                      </a:r>
                      <a:endParaRPr lang="en-US" sz="1200" dirty="0"/>
                    </a:p>
                  </a:txBody>
                  <a:tcPr/>
                </a:tc>
                <a:tc>
                  <a:txBody>
                    <a:bodyPr/>
                    <a:lstStyle/>
                    <a:p>
                      <a:pPr algn="ctr"/>
                      <a:r>
                        <a:rPr lang="en-US" sz="1200" dirty="0" smtClean="0"/>
                        <a:t>-a</a:t>
                      </a:r>
                      <a:r>
                        <a:rPr lang="en-US" sz="1200" baseline="0" dirty="0" smtClean="0"/>
                        <a:t>, a</a:t>
                      </a:r>
                      <a:endParaRPr lang="en-US" sz="1200" dirty="0"/>
                    </a:p>
                  </a:txBody>
                  <a:tcPr/>
                </a:tc>
              </a:tr>
              <a:tr h="240862">
                <a:tc>
                  <a:txBody>
                    <a:bodyPr/>
                    <a:lstStyle/>
                    <a:p>
                      <a:pPr algn="ctr"/>
                      <a:r>
                        <a:rPr lang="en-US" sz="1200" dirty="0" smtClean="0"/>
                        <a:t>30</a:t>
                      </a:r>
                      <a:endParaRPr lang="en-US" sz="1200" dirty="0"/>
                    </a:p>
                  </a:txBody>
                  <a:tcPr/>
                </a:tc>
                <a:tc>
                  <a:txBody>
                    <a:bodyPr/>
                    <a:lstStyle/>
                    <a:p>
                      <a:pPr algn="ctr"/>
                      <a:r>
                        <a:rPr lang="en-US" sz="1200" dirty="0" smtClean="0"/>
                        <a:t>15</a:t>
                      </a:r>
                      <a:endParaRPr lang="en-US" sz="1200" dirty="0"/>
                    </a:p>
                  </a:txBody>
                  <a:tcPr/>
                </a:tc>
                <a:tc>
                  <a:txBody>
                    <a:bodyPr/>
                    <a:lstStyle/>
                    <a:p>
                      <a:pPr algn="ctr"/>
                      <a:r>
                        <a:rPr lang="en-US" sz="1200" dirty="0" smtClean="0"/>
                        <a:t>96</a:t>
                      </a:r>
                      <a:endParaRPr lang="en-US" sz="1200" dirty="0"/>
                    </a:p>
                  </a:txBody>
                  <a:tcPr/>
                </a:tc>
                <a:tc>
                  <a:txBody>
                    <a:bodyPr/>
                    <a:lstStyle/>
                    <a:p>
                      <a:pPr algn="ctr"/>
                      <a:r>
                        <a:rPr lang="en-US" sz="1200" dirty="0" smtClean="0"/>
                        <a:t>1</a:t>
                      </a:r>
                      <a:endParaRPr lang="en-US" sz="1200" dirty="0"/>
                    </a:p>
                  </a:txBody>
                  <a:tcPr/>
                </a:tc>
                <a:tc>
                  <a:txBody>
                    <a:bodyPr/>
                    <a:lstStyle/>
                    <a:p>
                      <a:pPr algn="ctr"/>
                      <a:r>
                        <a:rPr lang="en-US" sz="1200" dirty="0" smtClean="0"/>
                        <a:t>0</a:t>
                      </a:r>
                      <a:endParaRPr lang="en-US" sz="1200" dirty="0"/>
                    </a:p>
                  </a:txBody>
                  <a:tcPr/>
                </a:tc>
              </a:tr>
              <a:tr h="240862">
                <a:tc>
                  <a:txBody>
                    <a:bodyPr/>
                    <a:lstStyle/>
                    <a:p>
                      <a:pPr algn="ctr"/>
                      <a:r>
                        <a:rPr lang="en-US" sz="1200" dirty="0" smtClean="0"/>
                        <a:t>30</a:t>
                      </a:r>
                      <a:endParaRPr lang="en-US" sz="1200" dirty="0"/>
                    </a:p>
                  </a:txBody>
                  <a:tcPr/>
                </a:tc>
                <a:tc>
                  <a:txBody>
                    <a:bodyPr/>
                    <a:lstStyle/>
                    <a:p>
                      <a:pPr algn="ctr"/>
                      <a:r>
                        <a:rPr lang="en-US" sz="1200" dirty="0" smtClean="0"/>
                        <a:t>30</a:t>
                      </a:r>
                      <a:endParaRPr lang="en-US" sz="1200" dirty="0"/>
                    </a:p>
                  </a:txBody>
                  <a:tcPr/>
                </a:tc>
                <a:tc>
                  <a:txBody>
                    <a:bodyPr/>
                    <a:lstStyle/>
                    <a:p>
                      <a:pPr algn="ctr"/>
                      <a:r>
                        <a:rPr lang="en-US" sz="1200" dirty="0" smtClean="0"/>
                        <a:t>24</a:t>
                      </a:r>
                      <a:endParaRPr lang="en-US" sz="1200" dirty="0"/>
                    </a:p>
                  </a:txBody>
                  <a:tcPr/>
                </a:tc>
                <a:tc>
                  <a:txBody>
                    <a:bodyPr/>
                    <a:lstStyle/>
                    <a:p>
                      <a:pPr algn="ctr"/>
                      <a:r>
                        <a:rPr lang="en-US" sz="1200" dirty="0" smtClean="0"/>
                        <a:t>5</a:t>
                      </a:r>
                      <a:endParaRPr lang="en-US" sz="1200" dirty="0"/>
                    </a:p>
                  </a:txBody>
                  <a:tcPr/>
                </a:tc>
                <a:tc>
                  <a:txBody>
                    <a:bodyPr/>
                    <a:lstStyle/>
                    <a:p>
                      <a:pPr algn="ctr"/>
                      <a:r>
                        <a:rPr lang="en-US" sz="1200" dirty="0" smtClean="0"/>
                        <a:t>-2a, -a, 0, a, a</a:t>
                      </a:r>
                      <a:endParaRPr lang="en-US" sz="1200" dirty="0"/>
                    </a:p>
                  </a:txBody>
                  <a:tcPr/>
                </a:tc>
              </a:tr>
              <a:tr h="240862">
                <a:tc>
                  <a:txBody>
                    <a:bodyPr/>
                    <a:lstStyle/>
                    <a:p>
                      <a:pPr algn="ctr"/>
                      <a:r>
                        <a:rPr lang="en-US" sz="1200" dirty="0" smtClean="0"/>
                        <a:t>30</a:t>
                      </a:r>
                      <a:endParaRPr lang="en-US" sz="1200" dirty="0"/>
                    </a:p>
                  </a:txBody>
                  <a:tcPr/>
                </a:tc>
                <a:tc>
                  <a:txBody>
                    <a:bodyPr/>
                    <a:lstStyle/>
                    <a:p>
                      <a:pPr algn="ctr"/>
                      <a:r>
                        <a:rPr lang="en-US" sz="1200" dirty="0" smtClean="0"/>
                        <a:t>30</a:t>
                      </a:r>
                      <a:endParaRPr lang="en-US" sz="1200" dirty="0"/>
                    </a:p>
                  </a:txBody>
                  <a:tcPr/>
                </a:tc>
                <a:tc>
                  <a:txBody>
                    <a:bodyPr/>
                    <a:lstStyle/>
                    <a:p>
                      <a:pPr algn="ctr"/>
                      <a:r>
                        <a:rPr lang="en-US" sz="1200" dirty="0" smtClean="0"/>
                        <a:t>48</a:t>
                      </a:r>
                      <a:endParaRPr lang="en-US" sz="1200" dirty="0"/>
                    </a:p>
                  </a:txBody>
                  <a:tcPr/>
                </a:tc>
                <a:tc>
                  <a:txBody>
                    <a:bodyPr/>
                    <a:lstStyle/>
                    <a:p>
                      <a:pPr algn="ctr"/>
                      <a:r>
                        <a:rPr lang="en-US" sz="1200" dirty="0" smtClean="0"/>
                        <a:t>3</a:t>
                      </a:r>
                      <a:endParaRPr lang="en-US" sz="1200" dirty="0"/>
                    </a:p>
                  </a:txBody>
                  <a:tcPr/>
                </a:tc>
                <a:tc>
                  <a:txBody>
                    <a:bodyPr/>
                    <a:lstStyle/>
                    <a:p>
                      <a:pPr algn="ctr"/>
                      <a:r>
                        <a:rPr lang="en-US" sz="1200" dirty="0" smtClean="0"/>
                        <a:t>-2a, 0, 2a</a:t>
                      </a:r>
                      <a:endParaRPr lang="en-US" sz="1200" dirty="0"/>
                    </a:p>
                  </a:txBody>
                  <a:tcPr/>
                </a:tc>
              </a:tr>
              <a:tr h="240862">
                <a:tc>
                  <a:txBody>
                    <a:bodyPr/>
                    <a:lstStyle/>
                    <a:p>
                      <a:pPr algn="ctr"/>
                      <a:r>
                        <a:rPr lang="en-US" sz="1200" dirty="0" smtClean="0"/>
                        <a:t>120</a:t>
                      </a:r>
                      <a:endParaRPr lang="en-US" sz="1200" dirty="0"/>
                    </a:p>
                  </a:txBody>
                  <a:tcPr/>
                </a:tc>
                <a:tc>
                  <a:txBody>
                    <a:bodyPr/>
                    <a:lstStyle/>
                    <a:p>
                      <a:pPr algn="ctr"/>
                      <a:r>
                        <a:rPr lang="en-US" sz="1200" dirty="0" smtClean="0"/>
                        <a:t>60</a:t>
                      </a:r>
                      <a:endParaRPr lang="en-US" sz="1200" dirty="0"/>
                    </a:p>
                  </a:txBody>
                  <a:tcPr/>
                </a:tc>
                <a:tc>
                  <a:txBody>
                    <a:bodyPr/>
                    <a:lstStyle/>
                    <a:p>
                      <a:pPr algn="ctr"/>
                      <a:r>
                        <a:rPr lang="en-US" sz="1200" dirty="0" smtClean="0"/>
                        <a:t>48</a:t>
                      </a:r>
                      <a:endParaRPr lang="en-US" sz="1200" dirty="0"/>
                    </a:p>
                  </a:txBody>
                  <a:tcPr/>
                </a:tc>
                <a:tc>
                  <a:txBody>
                    <a:bodyPr/>
                    <a:lstStyle/>
                    <a:p>
                      <a:pPr algn="ctr"/>
                      <a:r>
                        <a:rPr lang="en-US" sz="1200" dirty="0" smtClean="0"/>
                        <a:t>2</a:t>
                      </a:r>
                      <a:endParaRPr lang="en-US" sz="1200" dirty="0"/>
                    </a:p>
                  </a:txBody>
                  <a:tcPr/>
                </a:tc>
                <a:tc>
                  <a:txBody>
                    <a:bodyPr/>
                    <a:lstStyle/>
                    <a:p>
                      <a:pPr algn="ctr"/>
                      <a:r>
                        <a:rPr lang="en-US" sz="1200" dirty="0" smtClean="0"/>
                        <a:t>-2a, 2a</a:t>
                      </a:r>
                      <a:endParaRPr lang="en-US" sz="1200" dirty="0"/>
                    </a:p>
                  </a:txBody>
                  <a:tcPr/>
                </a:tc>
              </a:tr>
              <a:tr h="240862">
                <a:tc>
                  <a:txBody>
                    <a:bodyPr/>
                    <a:lstStyle/>
                    <a:p>
                      <a:pPr algn="ctr"/>
                      <a:r>
                        <a:rPr lang="en-US" sz="1200" dirty="0" smtClean="0"/>
                        <a:t>120</a:t>
                      </a:r>
                      <a:endParaRPr lang="en-US" sz="1200" dirty="0"/>
                    </a:p>
                  </a:txBody>
                  <a:tcPr/>
                </a:tc>
                <a:tc>
                  <a:txBody>
                    <a:bodyPr/>
                    <a:lstStyle/>
                    <a:p>
                      <a:pPr algn="ctr"/>
                      <a:r>
                        <a:rPr lang="en-US" sz="1200" dirty="0" smtClean="0"/>
                        <a:t>60</a:t>
                      </a:r>
                      <a:endParaRPr lang="en-US" sz="1200" dirty="0"/>
                    </a:p>
                  </a:txBody>
                  <a:tcPr/>
                </a:tc>
                <a:tc>
                  <a:txBody>
                    <a:bodyPr/>
                    <a:lstStyle/>
                    <a:p>
                      <a:pPr algn="ctr"/>
                      <a:r>
                        <a:rPr lang="en-US" sz="1200" dirty="0" smtClean="0"/>
                        <a:t>96</a:t>
                      </a:r>
                      <a:endParaRPr lang="en-US" sz="1200" dirty="0"/>
                    </a:p>
                  </a:txBody>
                  <a:tcPr/>
                </a:tc>
                <a:tc>
                  <a:txBody>
                    <a:bodyPr/>
                    <a:lstStyle/>
                    <a:p>
                      <a:pPr algn="ctr"/>
                      <a:r>
                        <a:rPr lang="en-US" sz="1200" dirty="0" smtClean="0">
                          <a:solidFill>
                            <a:schemeClr val="tx1"/>
                          </a:solidFill>
                        </a:rPr>
                        <a:t>1</a:t>
                      </a:r>
                      <a:endParaRPr lang="en-US" sz="1200" dirty="0">
                        <a:solidFill>
                          <a:schemeClr val="tx1"/>
                        </a:solidFill>
                      </a:endParaRPr>
                    </a:p>
                  </a:txBody>
                  <a:tcPr/>
                </a:tc>
                <a:tc>
                  <a:txBody>
                    <a:bodyPr/>
                    <a:lstStyle/>
                    <a:p>
                      <a:pPr algn="ctr"/>
                      <a:r>
                        <a:rPr lang="en-US" sz="1200" dirty="0" smtClean="0">
                          <a:solidFill>
                            <a:schemeClr val="tx1"/>
                          </a:solidFill>
                        </a:rPr>
                        <a:t>0</a:t>
                      </a:r>
                      <a:endParaRPr lang="en-US" sz="1200" dirty="0">
                        <a:solidFill>
                          <a:schemeClr val="tx1"/>
                        </a:solidFill>
                      </a:endParaRPr>
                    </a:p>
                  </a:txBody>
                  <a:tcPr/>
                </a:tc>
              </a:tr>
              <a:tr h="240862">
                <a:tc>
                  <a:txBody>
                    <a:bodyPr/>
                    <a:lstStyle/>
                    <a:p>
                      <a:pPr algn="ctr"/>
                      <a:r>
                        <a:rPr lang="en-US" sz="1200" dirty="0" smtClean="0"/>
                        <a:t>120</a:t>
                      </a:r>
                      <a:endParaRPr lang="en-US" sz="1200" dirty="0"/>
                    </a:p>
                  </a:txBody>
                  <a:tcPr/>
                </a:tc>
                <a:tc>
                  <a:txBody>
                    <a:bodyPr/>
                    <a:lstStyle/>
                    <a:p>
                      <a:pPr algn="ctr"/>
                      <a:r>
                        <a:rPr lang="en-US" sz="1200" dirty="0" smtClean="0"/>
                        <a:t>120</a:t>
                      </a:r>
                      <a:endParaRPr lang="en-US" sz="1200" dirty="0"/>
                    </a:p>
                  </a:txBody>
                  <a:tcPr/>
                </a:tc>
                <a:tc>
                  <a:txBody>
                    <a:bodyPr/>
                    <a:lstStyle/>
                    <a:p>
                      <a:pPr algn="ctr"/>
                      <a:r>
                        <a:rPr lang="en-US" sz="1200" dirty="0" smtClean="0"/>
                        <a:t>24</a:t>
                      </a:r>
                      <a:endParaRPr lang="en-US" sz="1200" dirty="0"/>
                    </a:p>
                  </a:txBody>
                  <a:tcPr/>
                </a:tc>
                <a:tc>
                  <a:txBody>
                    <a:bodyPr/>
                    <a:lstStyle/>
                    <a:p>
                      <a:pPr algn="ctr"/>
                      <a:r>
                        <a:rPr lang="en-US" sz="1200" dirty="0" smtClean="0"/>
                        <a:t>2</a:t>
                      </a:r>
                      <a:endParaRPr lang="en-US" sz="1200" dirty="0"/>
                    </a:p>
                  </a:txBody>
                  <a:tcPr/>
                </a:tc>
                <a:tc>
                  <a:txBody>
                    <a:bodyPr/>
                    <a:lstStyle/>
                    <a:p>
                      <a:pPr algn="ctr"/>
                      <a:r>
                        <a:rPr lang="en-US" sz="1200" dirty="0" smtClean="0"/>
                        <a:t>-2a, 2a</a:t>
                      </a:r>
                      <a:endParaRPr lang="en-US" sz="1200" dirty="0"/>
                    </a:p>
                  </a:txBody>
                  <a:tcPr/>
                </a:tc>
              </a:tr>
              <a:tr h="240862">
                <a:tc>
                  <a:txBody>
                    <a:bodyPr/>
                    <a:lstStyle/>
                    <a:p>
                      <a:pPr algn="ctr"/>
                      <a:r>
                        <a:rPr lang="en-US" sz="1200" dirty="0" smtClean="0"/>
                        <a:t>120</a:t>
                      </a:r>
                      <a:endParaRPr lang="en-US" sz="1200" dirty="0"/>
                    </a:p>
                  </a:txBody>
                  <a:tcPr/>
                </a:tc>
                <a:tc>
                  <a:txBody>
                    <a:bodyPr/>
                    <a:lstStyle/>
                    <a:p>
                      <a:pPr algn="ctr"/>
                      <a:r>
                        <a:rPr lang="en-US" sz="1200" dirty="0" smtClean="0"/>
                        <a:t>120</a:t>
                      </a:r>
                      <a:endParaRPr lang="en-US" sz="1200" dirty="0"/>
                    </a:p>
                  </a:txBody>
                  <a:tcPr/>
                </a:tc>
                <a:tc>
                  <a:txBody>
                    <a:bodyPr/>
                    <a:lstStyle/>
                    <a:p>
                      <a:pPr algn="ctr"/>
                      <a:r>
                        <a:rPr lang="en-US" sz="1200" dirty="0" smtClean="0"/>
                        <a:t>48</a:t>
                      </a:r>
                      <a:endParaRPr lang="en-US" sz="1200" dirty="0"/>
                    </a:p>
                  </a:txBody>
                  <a:tcPr/>
                </a:tc>
                <a:tc>
                  <a:txBody>
                    <a:bodyPr/>
                    <a:lstStyle/>
                    <a:p>
                      <a:pPr algn="ctr"/>
                      <a:r>
                        <a:rPr lang="en-US" sz="1200" dirty="0" smtClean="0">
                          <a:solidFill>
                            <a:schemeClr val="tx1"/>
                          </a:solidFill>
                        </a:rPr>
                        <a:t>1</a:t>
                      </a:r>
                      <a:endParaRPr lang="en-US" sz="1200" dirty="0">
                        <a:solidFill>
                          <a:schemeClr val="tx1"/>
                        </a:solidFill>
                      </a:endParaRPr>
                    </a:p>
                  </a:txBody>
                  <a:tcPr/>
                </a:tc>
                <a:tc>
                  <a:txBody>
                    <a:bodyPr/>
                    <a:lstStyle/>
                    <a:p>
                      <a:pPr algn="ctr"/>
                      <a:r>
                        <a:rPr lang="en-US" sz="1200" dirty="0" smtClean="0">
                          <a:solidFill>
                            <a:schemeClr val="tx1"/>
                          </a:solidFill>
                        </a:rPr>
                        <a:t>0</a:t>
                      </a:r>
                      <a:endParaRPr lang="en-US" sz="1200" dirty="0">
                        <a:solidFill>
                          <a:schemeClr val="tx1"/>
                        </a:solidFill>
                      </a:endParaRPr>
                    </a:p>
                  </a:txBody>
                  <a:tcPr/>
                </a:tc>
              </a:tr>
              <a:tr h="240862">
                <a:tc>
                  <a:txBody>
                    <a:bodyPr/>
                    <a:lstStyle/>
                    <a:p>
                      <a:pPr algn="ctr"/>
                      <a:r>
                        <a:rPr lang="en-US" sz="1200" dirty="0" smtClean="0"/>
                        <a:t>240</a:t>
                      </a:r>
                      <a:endParaRPr lang="en-US" sz="1200" dirty="0"/>
                    </a:p>
                  </a:txBody>
                  <a:tcPr/>
                </a:tc>
                <a:tc>
                  <a:txBody>
                    <a:bodyPr/>
                    <a:lstStyle/>
                    <a:p>
                      <a:pPr algn="ctr"/>
                      <a:r>
                        <a:rPr lang="en-US" sz="1200" dirty="0" smtClean="0"/>
                        <a:t>60</a:t>
                      </a:r>
                      <a:endParaRPr lang="en-US" sz="1200" dirty="0"/>
                    </a:p>
                  </a:txBody>
                  <a:tcPr/>
                </a:tc>
                <a:tc>
                  <a:txBody>
                    <a:bodyPr/>
                    <a:lstStyle/>
                    <a:p>
                      <a:pPr algn="ctr"/>
                      <a:r>
                        <a:rPr lang="en-US" sz="1200" dirty="0" smtClean="0"/>
                        <a:t>96</a:t>
                      </a:r>
                      <a:endParaRPr lang="en-US" sz="1200" dirty="0"/>
                    </a:p>
                  </a:txBody>
                  <a:tcPr/>
                </a:tc>
                <a:tc>
                  <a:txBody>
                    <a:bodyPr/>
                    <a:lstStyle/>
                    <a:p>
                      <a:pPr algn="ctr"/>
                      <a:r>
                        <a:rPr lang="en-US" sz="1200" dirty="0" smtClean="0"/>
                        <a:t>2</a:t>
                      </a:r>
                      <a:endParaRPr lang="en-US" sz="1200" dirty="0"/>
                    </a:p>
                  </a:txBody>
                  <a:tcPr/>
                </a:tc>
                <a:tc>
                  <a:txBody>
                    <a:bodyPr/>
                    <a:lstStyle/>
                    <a:p>
                      <a:pPr algn="ctr"/>
                      <a:r>
                        <a:rPr lang="en-US" sz="1200" dirty="0" smtClean="0"/>
                        <a:t>-2a, 2a</a:t>
                      </a:r>
                      <a:endParaRPr lang="en-US" sz="1200" dirty="0"/>
                    </a:p>
                  </a:txBody>
                  <a:tcPr/>
                </a:tc>
              </a:tr>
              <a:tr h="240862">
                <a:tc>
                  <a:txBody>
                    <a:bodyPr/>
                    <a:lstStyle/>
                    <a:p>
                      <a:pPr algn="ctr"/>
                      <a:r>
                        <a:rPr lang="en-US" sz="1200" dirty="0" smtClean="0"/>
                        <a:t>240</a:t>
                      </a:r>
                      <a:endParaRPr lang="en-US" sz="1200" dirty="0"/>
                    </a:p>
                  </a:txBody>
                  <a:tcPr/>
                </a:tc>
                <a:tc>
                  <a:txBody>
                    <a:bodyPr/>
                    <a:lstStyle/>
                    <a:p>
                      <a:pPr algn="ctr"/>
                      <a:r>
                        <a:rPr lang="en-US" sz="1200" dirty="0" smtClean="0"/>
                        <a:t>120</a:t>
                      </a:r>
                      <a:endParaRPr lang="en-US" sz="1200" dirty="0"/>
                    </a:p>
                  </a:txBody>
                  <a:tcPr/>
                </a:tc>
                <a:tc>
                  <a:txBody>
                    <a:bodyPr/>
                    <a:lstStyle/>
                    <a:p>
                      <a:pPr algn="ctr"/>
                      <a:r>
                        <a:rPr lang="en-US" sz="1200" dirty="0" smtClean="0"/>
                        <a:t>48</a:t>
                      </a:r>
                      <a:endParaRPr lang="en-US" sz="1200" dirty="0"/>
                    </a:p>
                  </a:txBody>
                  <a:tcPr/>
                </a:tc>
                <a:tc>
                  <a:txBody>
                    <a:bodyPr/>
                    <a:lstStyle/>
                    <a:p>
                      <a:pPr algn="ctr"/>
                      <a:r>
                        <a:rPr lang="en-US" sz="1200" dirty="0" smtClean="0"/>
                        <a:t>2</a:t>
                      </a:r>
                      <a:endParaRPr lang="en-US" sz="1200" dirty="0"/>
                    </a:p>
                  </a:txBody>
                  <a:tcPr/>
                </a:tc>
                <a:tc>
                  <a:txBody>
                    <a:bodyPr/>
                    <a:lstStyle/>
                    <a:p>
                      <a:pPr algn="ctr"/>
                      <a:r>
                        <a:rPr lang="en-US" sz="1200" dirty="0" smtClean="0"/>
                        <a:t>-2a,</a:t>
                      </a:r>
                      <a:r>
                        <a:rPr lang="en-US" sz="1200" baseline="0" dirty="0" smtClean="0"/>
                        <a:t> 2a</a:t>
                      </a:r>
                      <a:endParaRPr lang="en-US" sz="1200" dirty="0"/>
                    </a:p>
                  </a:txBody>
                  <a:tcPr/>
                </a:tc>
              </a:tr>
            </a:tbl>
          </a:graphicData>
        </a:graphic>
      </p:graphicFrame>
    </p:spTree>
    <p:extLst>
      <p:ext uri="{BB962C8B-B14F-4D97-AF65-F5344CB8AC3E}">
        <p14:creationId xmlns:p14="http://schemas.microsoft.com/office/powerpoint/2010/main" val="20745792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228600"/>
            <a:ext cx="7696200" cy="461665"/>
          </a:xfrm>
          <a:prstGeom prst="rect">
            <a:avLst/>
          </a:prstGeom>
          <a:noFill/>
        </p:spPr>
        <p:txBody>
          <a:bodyPr wrap="square" rtlCol="0">
            <a:spAutoFit/>
          </a:bodyPr>
          <a:lstStyle/>
          <a:p>
            <a:pPr algn="ctr"/>
            <a:r>
              <a:rPr lang="en-US" sz="2400" dirty="0" smtClean="0">
                <a:solidFill>
                  <a:schemeClr val="tx1">
                    <a:lumMod val="95000"/>
                    <a:lumOff val="5000"/>
                  </a:schemeClr>
                </a:solidFill>
              </a:rPr>
              <a:t>Summary for SS SCS = 15 kHz, CORESET SCS = 15 kHz</a:t>
            </a:r>
            <a:endParaRPr lang="en-US" sz="2400" dirty="0">
              <a:solidFill>
                <a:schemeClr val="tx1">
                  <a:lumMod val="95000"/>
                  <a:lumOff val="5000"/>
                </a:schemeClr>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3251059074"/>
              </p:ext>
            </p:extLst>
          </p:nvPr>
        </p:nvGraphicFramePr>
        <p:xfrm>
          <a:off x="1447800" y="990600"/>
          <a:ext cx="6629399" cy="3078480"/>
        </p:xfrm>
        <a:graphic>
          <a:graphicData uri="http://schemas.openxmlformats.org/drawingml/2006/table">
            <a:tbl>
              <a:tblPr firstRow="1" bandRow="1">
                <a:tableStyleId>{5940675A-B579-460E-94D1-54222C63F5DA}</a:tableStyleId>
              </a:tblPr>
              <a:tblGrid>
                <a:gridCol w="1342315"/>
                <a:gridCol w="1342315"/>
                <a:gridCol w="1314923"/>
                <a:gridCol w="1314923"/>
                <a:gridCol w="1314923"/>
              </a:tblGrid>
              <a:tr h="593337">
                <a:tc>
                  <a:txBody>
                    <a:bodyPr/>
                    <a:lstStyle/>
                    <a:p>
                      <a:pPr algn="ctr"/>
                      <a:r>
                        <a:rPr lang="en-US" sz="1400" dirty="0" smtClean="0"/>
                        <a:t>Multiplexing pattern</a:t>
                      </a:r>
                      <a:endParaRPr lang="en-US" sz="1400" dirty="0"/>
                    </a:p>
                  </a:txBody>
                  <a:tcPr/>
                </a:tc>
                <a:tc>
                  <a:txBody>
                    <a:bodyPr/>
                    <a:lstStyle/>
                    <a:p>
                      <a:pPr algn="ctr"/>
                      <a:r>
                        <a:rPr lang="en-US" sz="1400" dirty="0" smtClean="0"/>
                        <a:t>CORESET BW</a:t>
                      </a:r>
                    </a:p>
                    <a:p>
                      <a:pPr algn="ctr"/>
                      <a:r>
                        <a:rPr lang="en-US" sz="1400" dirty="0" smtClean="0"/>
                        <a:t>(PRB in CORESET numerology)</a:t>
                      </a:r>
                      <a:endParaRPr lang="en-US" sz="1400" dirty="0"/>
                    </a:p>
                  </a:txBody>
                  <a:tcPr/>
                </a:tc>
                <a:tc>
                  <a:txBody>
                    <a:bodyPr/>
                    <a:lstStyle/>
                    <a:p>
                      <a:pPr algn="ctr"/>
                      <a:r>
                        <a:rPr lang="en-US" sz="1400" dirty="0" smtClean="0"/>
                        <a:t>Number of symbols for CORESET</a:t>
                      </a:r>
                      <a:endParaRPr lang="en-US" sz="1400" dirty="0"/>
                    </a:p>
                  </a:txBody>
                  <a:tcPr/>
                </a:tc>
                <a:tc>
                  <a:txBody>
                    <a:bodyPr/>
                    <a:lstStyle/>
                    <a:p>
                      <a:pPr algn="ctr"/>
                      <a:r>
                        <a:rPr lang="en-US" sz="1400" dirty="0" smtClean="0"/>
                        <a:t>Number</a:t>
                      </a:r>
                      <a:r>
                        <a:rPr lang="en-US" sz="1400" baseline="0" dirty="0" smtClean="0"/>
                        <a:t> of </a:t>
                      </a:r>
                      <a:r>
                        <a:rPr lang="en-US" sz="1400" dirty="0" smtClean="0"/>
                        <a:t>configurations </a:t>
                      </a:r>
                      <a:r>
                        <a:rPr lang="en-US" sz="1400" dirty="0" smtClean="0"/>
                        <a:t>of frequency offset</a:t>
                      </a:r>
                      <a:endParaRPr lang="en-US" sz="1400" dirty="0"/>
                    </a:p>
                  </a:txBody>
                  <a:tcPr/>
                </a:tc>
                <a:tc>
                  <a:txBody>
                    <a:bodyPr/>
                    <a:lstStyle/>
                    <a:p>
                      <a:pPr algn="ctr"/>
                      <a:r>
                        <a:rPr lang="en-US" sz="1400" dirty="0" smtClean="0"/>
                        <a:t>Number of configurations</a:t>
                      </a:r>
                      <a:endParaRPr lang="en-US" sz="1400" dirty="0"/>
                    </a:p>
                  </a:txBody>
                  <a:tcPr/>
                </a:tc>
              </a:tr>
              <a:tr h="240631">
                <a:tc>
                  <a:txBody>
                    <a:bodyPr/>
                    <a:lstStyle/>
                    <a:p>
                      <a:pPr algn="ctr"/>
                      <a:r>
                        <a:rPr lang="en-US" sz="1400" dirty="0" smtClean="0"/>
                        <a:t>TDM</a:t>
                      </a:r>
                      <a:endParaRPr lang="en-US" sz="1400" dirty="0"/>
                    </a:p>
                  </a:txBody>
                  <a:tcPr/>
                </a:tc>
                <a:tc>
                  <a:txBody>
                    <a:bodyPr/>
                    <a:lstStyle/>
                    <a:p>
                      <a:pPr algn="ctr"/>
                      <a:r>
                        <a:rPr lang="en-US" sz="1400" dirty="0" smtClean="0"/>
                        <a:t>24</a:t>
                      </a:r>
                      <a:endParaRPr lang="en-US" sz="1400" dirty="0"/>
                    </a:p>
                  </a:txBody>
                  <a:tcPr/>
                </a:tc>
                <a:tc>
                  <a:txBody>
                    <a:bodyPr/>
                    <a:lstStyle/>
                    <a:p>
                      <a:pPr algn="ctr"/>
                      <a:r>
                        <a:rPr lang="en-US" sz="1400" dirty="0" smtClean="0"/>
                        <a:t>2, [3]</a:t>
                      </a:r>
                      <a:endParaRPr lang="en-US" sz="1400" dirty="0"/>
                    </a:p>
                  </a:txBody>
                  <a:tcPr/>
                </a:tc>
                <a:tc>
                  <a:txBody>
                    <a:bodyPr/>
                    <a:lstStyle/>
                    <a:p>
                      <a:pPr algn="ctr"/>
                      <a:r>
                        <a:rPr lang="en-US" sz="1400" dirty="0" smtClean="0"/>
                        <a:t>3</a:t>
                      </a:r>
                      <a:endParaRPr lang="en-US" sz="1400" dirty="0"/>
                    </a:p>
                  </a:txBody>
                  <a:tcPr/>
                </a:tc>
                <a:tc>
                  <a:txBody>
                    <a:bodyPr/>
                    <a:lstStyle/>
                    <a:p>
                      <a:pPr algn="ctr"/>
                      <a:r>
                        <a:rPr lang="en-US" sz="1400" dirty="0" smtClean="0"/>
                        <a:t>[6]</a:t>
                      </a:r>
                      <a:endParaRPr lang="en-US" sz="1400" dirty="0"/>
                    </a:p>
                  </a:txBody>
                  <a:tcPr/>
                </a:tc>
              </a:tr>
              <a:tr h="240631">
                <a:tc>
                  <a:txBody>
                    <a:bodyPr/>
                    <a:lstStyle/>
                    <a:p>
                      <a:pPr algn="ctr"/>
                      <a:r>
                        <a:rPr lang="en-US" sz="1400" dirty="0" smtClean="0"/>
                        <a:t>TDM</a:t>
                      </a:r>
                      <a:endParaRPr lang="en-US" sz="1400" dirty="0"/>
                    </a:p>
                  </a:txBody>
                  <a:tcPr/>
                </a:tc>
                <a:tc>
                  <a:txBody>
                    <a:bodyPr/>
                    <a:lstStyle/>
                    <a:p>
                      <a:pPr algn="ctr"/>
                      <a:r>
                        <a:rPr lang="en-US" sz="1400" dirty="0" smtClean="0"/>
                        <a:t>48</a:t>
                      </a:r>
                      <a:endParaRPr lang="en-US" sz="1400" dirty="0"/>
                    </a:p>
                  </a:txBody>
                  <a:tcPr/>
                </a:tc>
                <a:tc>
                  <a:txBody>
                    <a:bodyPr/>
                    <a:lstStyle/>
                    <a:p>
                      <a:pPr algn="ctr"/>
                      <a:r>
                        <a:rPr lang="en-US" sz="1400" dirty="0" smtClean="0"/>
                        <a:t>1, 2</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4</a:t>
                      </a:r>
                      <a:endParaRPr lang="en-US" sz="1400" dirty="0"/>
                    </a:p>
                  </a:txBody>
                  <a:tcPr/>
                </a:tc>
              </a:tr>
              <a:tr h="240631">
                <a:tc>
                  <a:txBody>
                    <a:bodyPr/>
                    <a:lstStyle/>
                    <a:p>
                      <a:pPr algn="ctr"/>
                      <a:r>
                        <a:rPr lang="en-US" sz="1400" dirty="0" smtClean="0"/>
                        <a:t>TDM</a:t>
                      </a:r>
                      <a:endParaRPr lang="en-US" sz="1400" dirty="0"/>
                    </a:p>
                  </a:txBody>
                  <a:tcPr/>
                </a:tc>
                <a:tc>
                  <a:txBody>
                    <a:bodyPr/>
                    <a:lstStyle/>
                    <a:p>
                      <a:pPr algn="ctr"/>
                      <a:r>
                        <a:rPr lang="en-US" sz="1400" dirty="0" smtClean="0"/>
                        <a:t>96</a:t>
                      </a:r>
                      <a:endParaRPr lang="en-US" sz="1400" dirty="0"/>
                    </a:p>
                  </a:txBody>
                  <a:tcPr/>
                </a:tc>
                <a:tc>
                  <a:txBody>
                    <a:bodyPr/>
                    <a:lstStyle/>
                    <a:p>
                      <a:pPr algn="ctr"/>
                      <a:r>
                        <a:rPr lang="en-US" sz="1400" dirty="0" smtClean="0"/>
                        <a:t>1, [2]</a:t>
                      </a:r>
                      <a:endParaRPr lang="en-US" sz="1400" dirty="0"/>
                    </a:p>
                  </a:txBody>
                  <a:tcPr/>
                </a:tc>
                <a:tc>
                  <a:txBody>
                    <a:bodyPr/>
                    <a:lstStyle/>
                    <a:p>
                      <a:pPr algn="ctr"/>
                      <a:r>
                        <a:rPr lang="en-US" sz="1400" dirty="0" smtClean="0"/>
                        <a:t>1</a:t>
                      </a:r>
                      <a:endParaRPr lang="en-US" sz="1400" dirty="0"/>
                    </a:p>
                  </a:txBody>
                  <a:tcPr/>
                </a:tc>
                <a:tc>
                  <a:txBody>
                    <a:bodyPr/>
                    <a:lstStyle/>
                    <a:p>
                      <a:pPr algn="ctr"/>
                      <a:r>
                        <a:rPr lang="en-US" sz="1400" dirty="0" smtClean="0"/>
                        <a:t>[2]</a:t>
                      </a:r>
                      <a:endParaRPr lang="en-US" sz="1400" dirty="0"/>
                    </a:p>
                  </a:txBody>
                  <a:tcPr/>
                </a:tc>
              </a:tr>
              <a:tr h="240631">
                <a:tc>
                  <a:txBody>
                    <a:bodyPr/>
                    <a:lstStyle/>
                    <a:p>
                      <a:pPr algn="ctr"/>
                      <a:r>
                        <a:rPr lang="en-US" sz="1400" dirty="0" smtClean="0"/>
                        <a:t>FDM</a:t>
                      </a:r>
                      <a:endParaRPr lang="en-US" sz="1400" dirty="0"/>
                    </a:p>
                  </a:txBody>
                  <a:tcPr/>
                </a:tc>
                <a:tc>
                  <a:txBody>
                    <a:bodyPr/>
                    <a:lstStyle/>
                    <a:p>
                      <a:pPr algn="ctr"/>
                      <a:r>
                        <a:rPr lang="en-US" sz="1400" dirty="0" smtClean="0"/>
                        <a:t>Not</a:t>
                      </a:r>
                      <a:r>
                        <a:rPr lang="en-US" sz="1400" baseline="0" dirty="0" smtClean="0"/>
                        <a:t> support</a:t>
                      </a:r>
                      <a:endParaRPr lang="en-US" sz="1400" dirty="0"/>
                    </a:p>
                  </a:txBody>
                  <a:tcPr/>
                </a:tc>
                <a:tc>
                  <a:txBody>
                    <a:bodyPr/>
                    <a:lstStyle/>
                    <a:p>
                      <a:pPr algn="ctr"/>
                      <a:r>
                        <a:rPr lang="en-US" sz="1400" dirty="0" smtClean="0"/>
                        <a:t>-</a:t>
                      </a:r>
                      <a:endParaRPr lang="en-US" sz="1400" dirty="0"/>
                    </a:p>
                  </a:txBody>
                  <a:tcPr/>
                </a:tc>
                <a:tc>
                  <a:txBody>
                    <a:bodyPr/>
                    <a:lstStyle/>
                    <a:p>
                      <a:pPr algn="ctr"/>
                      <a:r>
                        <a:rPr lang="en-US" sz="1400" dirty="0" smtClean="0"/>
                        <a:t>-</a:t>
                      </a:r>
                      <a:endParaRPr lang="en-US" sz="1400" dirty="0"/>
                    </a:p>
                  </a:txBody>
                  <a:tcPr/>
                </a:tc>
                <a:tc>
                  <a:txBody>
                    <a:bodyPr/>
                    <a:lstStyle/>
                    <a:p>
                      <a:pPr algn="ctr"/>
                      <a:r>
                        <a:rPr lang="en-US" sz="1400" dirty="0" smtClean="0"/>
                        <a:t>-</a:t>
                      </a:r>
                      <a:endParaRPr lang="en-US" sz="1400" dirty="0"/>
                    </a:p>
                  </a:txBody>
                  <a:tcPr/>
                </a:tc>
              </a:tr>
              <a:tr h="240631">
                <a:tc>
                  <a:txBody>
                    <a:bodyPr/>
                    <a:lstStyle/>
                    <a:p>
                      <a:pPr algn="ctr"/>
                      <a:r>
                        <a:rPr lang="en-US" sz="1400" dirty="0" smtClean="0"/>
                        <a:t>FDM</a:t>
                      </a:r>
                      <a:endParaRPr lang="en-US" sz="1400" dirty="0"/>
                    </a:p>
                  </a:txBody>
                  <a:tcPr/>
                </a:tc>
                <a:tc>
                  <a:txBody>
                    <a:bodyPr/>
                    <a:lstStyle/>
                    <a:p>
                      <a:pPr algn="ctr"/>
                      <a:r>
                        <a:rPr lang="en-US" sz="1400" dirty="0" smtClean="0"/>
                        <a:t>24</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2</a:t>
                      </a:r>
                      <a:endParaRPr lang="en-US" sz="1400" dirty="0"/>
                    </a:p>
                  </a:txBody>
                  <a:tcPr/>
                </a:tc>
              </a:tr>
              <a:tr h="240631">
                <a:tc>
                  <a:txBody>
                    <a:bodyPr/>
                    <a:lstStyle/>
                    <a:p>
                      <a:pPr algn="ctr"/>
                      <a:r>
                        <a:rPr lang="en-US" sz="1400" dirty="0" smtClean="0"/>
                        <a:t>FDM</a:t>
                      </a:r>
                      <a:endParaRPr lang="en-US" sz="1400" dirty="0"/>
                    </a:p>
                  </a:txBody>
                  <a:tcPr/>
                </a:tc>
                <a:tc>
                  <a:txBody>
                    <a:bodyPr/>
                    <a:lstStyle/>
                    <a:p>
                      <a:pPr algn="ctr"/>
                      <a:r>
                        <a:rPr lang="en-US" sz="1400" dirty="0" smtClean="0"/>
                        <a:t>48</a:t>
                      </a:r>
                      <a:endParaRPr lang="en-US" sz="1400" dirty="0"/>
                    </a:p>
                  </a:txBody>
                  <a:tcPr/>
                </a:tc>
                <a:tc>
                  <a:txBody>
                    <a:bodyPr/>
                    <a:lstStyle/>
                    <a:p>
                      <a:pPr algn="ctr"/>
                      <a:r>
                        <a:rPr lang="en-US" sz="1400" dirty="0" smtClean="0"/>
                        <a:t>1, 2</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4</a:t>
                      </a:r>
                      <a:endParaRPr lang="en-US" sz="1400" dirty="0"/>
                    </a:p>
                  </a:txBody>
                  <a:tcPr/>
                </a:tc>
              </a:tr>
              <a:tr h="240631">
                <a:tc gridSpan="4">
                  <a:txBody>
                    <a:bodyPr/>
                    <a:lstStyle/>
                    <a:p>
                      <a:pPr algn="ctr"/>
                      <a:r>
                        <a:rPr lang="en-US" sz="1400" dirty="0" smtClean="0"/>
                        <a:t>Total</a:t>
                      </a:r>
                      <a:endParaRPr lang="en-US" sz="1400" dirty="0"/>
                    </a:p>
                  </a:txBody>
                  <a:tcPr/>
                </a:tc>
                <a:tc hMerge="1">
                  <a:txBody>
                    <a:bodyPr/>
                    <a:lstStyle/>
                    <a:p>
                      <a:pPr algn="ctr"/>
                      <a:endParaRPr lang="en-US" sz="1400" dirty="0"/>
                    </a:p>
                  </a:txBody>
                  <a:tcPr/>
                </a:tc>
                <a:tc hMerge="1">
                  <a:txBody>
                    <a:bodyPr/>
                    <a:lstStyle/>
                    <a:p>
                      <a:pPr algn="ctr"/>
                      <a:endParaRPr lang="en-US" sz="1400" dirty="0"/>
                    </a:p>
                  </a:txBody>
                  <a:tcPr/>
                </a:tc>
                <a:tc hMerge="1">
                  <a:txBody>
                    <a:bodyPr/>
                    <a:lstStyle/>
                    <a:p>
                      <a:pPr algn="ctr"/>
                      <a:endParaRPr lang="en-US" sz="1400" dirty="0"/>
                    </a:p>
                  </a:txBody>
                  <a:tcPr/>
                </a:tc>
                <a:tc>
                  <a:txBody>
                    <a:bodyPr/>
                    <a:lstStyle/>
                    <a:p>
                      <a:pPr algn="ctr"/>
                      <a:r>
                        <a:rPr lang="en-US" sz="1400" dirty="0" smtClean="0"/>
                        <a:t>[18]</a:t>
                      </a:r>
                      <a:endParaRPr lang="en-US" sz="1400" dirty="0"/>
                    </a:p>
                  </a:txBody>
                  <a:tcPr/>
                </a:tc>
              </a:tr>
            </a:tbl>
          </a:graphicData>
        </a:graphic>
      </p:graphicFrame>
    </p:spTree>
    <p:extLst>
      <p:ext uri="{BB962C8B-B14F-4D97-AF65-F5344CB8AC3E}">
        <p14:creationId xmlns:p14="http://schemas.microsoft.com/office/powerpoint/2010/main" val="23150942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228600"/>
            <a:ext cx="7696200" cy="461665"/>
          </a:xfrm>
          <a:prstGeom prst="rect">
            <a:avLst/>
          </a:prstGeom>
          <a:noFill/>
        </p:spPr>
        <p:txBody>
          <a:bodyPr wrap="square" rtlCol="0">
            <a:spAutoFit/>
          </a:bodyPr>
          <a:lstStyle/>
          <a:p>
            <a:pPr algn="ctr"/>
            <a:r>
              <a:rPr lang="en-US" sz="2400" dirty="0" smtClean="0">
                <a:solidFill>
                  <a:schemeClr val="tx1">
                    <a:lumMod val="95000"/>
                    <a:lumOff val="5000"/>
                  </a:schemeClr>
                </a:solidFill>
              </a:rPr>
              <a:t>Summary for SS SCS = 15 kHz, CORESET SCS = 30 kHz</a:t>
            </a:r>
            <a:endParaRPr lang="en-US" sz="2400" dirty="0">
              <a:solidFill>
                <a:schemeClr val="tx1">
                  <a:lumMod val="95000"/>
                  <a:lumOff val="5000"/>
                </a:schemeClr>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3021320350"/>
              </p:ext>
            </p:extLst>
          </p:nvPr>
        </p:nvGraphicFramePr>
        <p:xfrm>
          <a:off x="1447800" y="990600"/>
          <a:ext cx="6629399" cy="2468880"/>
        </p:xfrm>
        <a:graphic>
          <a:graphicData uri="http://schemas.openxmlformats.org/drawingml/2006/table">
            <a:tbl>
              <a:tblPr firstRow="1" bandRow="1">
                <a:tableStyleId>{5940675A-B579-460E-94D1-54222C63F5DA}</a:tableStyleId>
              </a:tblPr>
              <a:tblGrid>
                <a:gridCol w="1342315"/>
                <a:gridCol w="1342315"/>
                <a:gridCol w="1314923"/>
                <a:gridCol w="1314923"/>
                <a:gridCol w="1314923"/>
              </a:tblGrid>
              <a:tr h="593337">
                <a:tc>
                  <a:txBody>
                    <a:bodyPr/>
                    <a:lstStyle/>
                    <a:p>
                      <a:pPr algn="ctr"/>
                      <a:r>
                        <a:rPr lang="en-US" sz="1400" dirty="0" smtClean="0"/>
                        <a:t>Multiplexing pattern</a:t>
                      </a:r>
                      <a:endParaRPr lang="en-US" sz="1400" dirty="0"/>
                    </a:p>
                  </a:txBody>
                  <a:tcPr/>
                </a:tc>
                <a:tc>
                  <a:txBody>
                    <a:bodyPr/>
                    <a:lstStyle/>
                    <a:p>
                      <a:pPr algn="ctr"/>
                      <a:r>
                        <a:rPr lang="en-US" sz="1400" dirty="0" smtClean="0"/>
                        <a:t>CORESET BW</a:t>
                      </a:r>
                    </a:p>
                    <a:p>
                      <a:pPr algn="ctr"/>
                      <a:r>
                        <a:rPr lang="en-US" sz="1400" dirty="0" smtClean="0"/>
                        <a:t>(PRB in CORESET numerology)</a:t>
                      </a:r>
                      <a:endParaRPr lang="en-US" sz="1400" dirty="0"/>
                    </a:p>
                  </a:txBody>
                  <a:tcPr/>
                </a:tc>
                <a:tc>
                  <a:txBody>
                    <a:bodyPr/>
                    <a:lstStyle/>
                    <a:p>
                      <a:pPr algn="ctr"/>
                      <a:r>
                        <a:rPr lang="en-US" sz="1400" dirty="0" smtClean="0"/>
                        <a:t>Number of symbols for CORESET</a:t>
                      </a:r>
                      <a:endParaRPr lang="en-US" sz="1400" dirty="0"/>
                    </a:p>
                  </a:txBody>
                  <a:tcPr/>
                </a:tc>
                <a:tc>
                  <a:txBody>
                    <a:bodyPr/>
                    <a:lstStyle/>
                    <a:p>
                      <a:pPr algn="ctr"/>
                      <a:r>
                        <a:rPr lang="en-US" sz="1400" dirty="0" smtClean="0"/>
                        <a:t>Number</a:t>
                      </a:r>
                      <a:r>
                        <a:rPr lang="en-US" sz="1400" baseline="0" dirty="0" smtClean="0"/>
                        <a:t> of </a:t>
                      </a:r>
                      <a:r>
                        <a:rPr lang="en-US" sz="1400" dirty="0" smtClean="0"/>
                        <a:t>configurations </a:t>
                      </a:r>
                      <a:r>
                        <a:rPr lang="en-US" sz="1400" dirty="0" smtClean="0"/>
                        <a:t>of frequency offset</a:t>
                      </a:r>
                      <a:endParaRPr lang="en-US" sz="1400" dirty="0"/>
                    </a:p>
                  </a:txBody>
                  <a:tcPr/>
                </a:tc>
                <a:tc>
                  <a:txBody>
                    <a:bodyPr/>
                    <a:lstStyle/>
                    <a:p>
                      <a:pPr algn="ctr"/>
                      <a:r>
                        <a:rPr lang="en-US" sz="1400" dirty="0" smtClean="0"/>
                        <a:t>Number of configurations</a:t>
                      </a:r>
                      <a:endParaRPr lang="en-US" sz="1400" dirty="0"/>
                    </a:p>
                  </a:txBody>
                  <a:tcPr/>
                </a:tc>
              </a:tr>
              <a:tr h="240631">
                <a:tc>
                  <a:txBody>
                    <a:bodyPr/>
                    <a:lstStyle/>
                    <a:p>
                      <a:pPr algn="ctr"/>
                      <a:r>
                        <a:rPr lang="en-US" sz="1400" dirty="0" smtClean="0"/>
                        <a:t>TDM</a:t>
                      </a:r>
                      <a:endParaRPr lang="en-US" sz="1400" dirty="0"/>
                    </a:p>
                  </a:txBody>
                  <a:tcPr/>
                </a:tc>
                <a:tc>
                  <a:txBody>
                    <a:bodyPr/>
                    <a:lstStyle/>
                    <a:p>
                      <a:pPr algn="ctr"/>
                      <a:r>
                        <a:rPr lang="en-US" sz="1400" dirty="0" smtClean="0"/>
                        <a:t>24</a:t>
                      </a:r>
                      <a:endParaRPr lang="en-US" sz="1400" dirty="0"/>
                    </a:p>
                  </a:txBody>
                  <a:tcPr/>
                </a:tc>
                <a:tc>
                  <a:txBody>
                    <a:bodyPr/>
                    <a:lstStyle/>
                    <a:p>
                      <a:pPr algn="ctr"/>
                      <a:r>
                        <a:rPr lang="en-US" sz="1400" dirty="0" smtClean="0"/>
                        <a:t>2, [3]</a:t>
                      </a:r>
                      <a:endParaRPr lang="en-US" sz="1400" dirty="0"/>
                    </a:p>
                  </a:txBody>
                  <a:tcPr/>
                </a:tc>
                <a:tc>
                  <a:txBody>
                    <a:bodyPr/>
                    <a:lstStyle/>
                    <a:p>
                      <a:pPr algn="ctr"/>
                      <a:r>
                        <a:rPr lang="en-US" sz="1400" dirty="0" smtClean="0"/>
                        <a:t>3</a:t>
                      </a:r>
                      <a:endParaRPr lang="en-US" sz="1400" dirty="0"/>
                    </a:p>
                  </a:txBody>
                  <a:tcPr/>
                </a:tc>
                <a:tc>
                  <a:txBody>
                    <a:bodyPr/>
                    <a:lstStyle/>
                    <a:p>
                      <a:pPr algn="ctr"/>
                      <a:r>
                        <a:rPr lang="en-US" sz="1400" dirty="0" smtClean="0"/>
                        <a:t>[6]</a:t>
                      </a:r>
                      <a:endParaRPr lang="en-US" sz="1400" dirty="0"/>
                    </a:p>
                  </a:txBody>
                  <a:tcPr/>
                </a:tc>
              </a:tr>
              <a:tr h="240631">
                <a:tc>
                  <a:txBody>
                    <a:bodyPr/>
                    <a:lstStyle/>
                    <a:p>
                      <a:pPr algn="ctr"/>
                      <a:r>
                        <a:rPr lang="en-US" sz="1400" dirty="0" smtClean="0"/>
                        <a:t>TDM</a:t>
                      </a:r>
                      <a:endParaRPr lang="en-US" sz="1400" dirty="0"/>
                    </a:p>
                  </a:txBody>
                  <a:tcPr/>
                </a:tc>
                <a:tc>
                  <a:txBody>
                    <a:bodyPr/>
                    <a:lstStyle/>
                    <a:p>
                      <a:pPr algn="ctr"/>
                      <a:r>
                        <a:rPr lang="en-US" sz="1400" dirty="0" smtClean="0"/>
                        <a:t>48</a:t>
                      </a:r>
                      <a:endParaRPr lang="en-US" sz="1400" dirty="0"/>
                    </a:p>
                  </a:txBody>
                  <a:tcPr/>
                </a:tc>
                <a:tc>
                  <a:txBody>
                    <a:bodyPr/>
                    <a:lstStyle/>
                    <a:p>
                      <a:pPr algn="ctr"/>
                      <a:r>
                        <a:rPr lang="en-US" sz="1400" dirty="0" smtClean="0"/>
                        <a:t>1, 2</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4</a:t>
                      </a:r>
                      <a:endParaRPr lang="en-US" sz="1400" dirty="0"/>
                    </a:p>
                  </a:txBody>
                  <a:tcPr/>
                </a:tc>
              </a:tr>
              <a:tr h="240631">
                <a:tc>
                  <a:txBody>
                    <a:bodyPr/>
                    <a:lstStyle/>
                    <a:p>
                      <a:pPr algn="ctr"/>
                      <a:r>
                        <a:rPr lang="en-US" sz="1400" dirty="0" smtClean="0"/>
                        <a:t>FDM</a:t>
                      </a:r>
                      <a:endParaRPr lang="en-US" sz="1400" dirty="0"/>
                    </a:p>
                  </a:txBody>
                  <a:tcPr/>
                </a:tc>
                <a:tc>
                  <a:txBody>
                    <a:bodyPr/>
                    <a:lstStyle/>
                    <a:p>
                      <a:pPr algn="ctr"/>
                      <a:r>
                        <a:rPr lang="en-US" sz="1400" dirty="0" smtClean="0"/>
                        <a:t>Not</a:t>
                      </a:r>
                      <a:r>
                        <a:rPr lang="en-US" sz="1400" baseline="0" dirty="0" smtClean="0"/>
                        <a:t> support</a:t>
                      </a:r>
                      <a:endParaRPr lang="en-US" sz="1400" dirty="0"/>
                    </a:p>
                  </a:txBody>
                  <a:tcPr/>
                </a:tc>
                <a:tc>
                  <a:txBody>
                    <a:bodyPr/>
                    <a:lstStyle/>
                    <a:p>
                      <a:pPr algn="ctr"/>
                      <a:r>
                        <a:rPr lang="en-US" sz="1400" dirty="0" smtClean="0"/>
                        <a:t>-</a:t>
                      </a:r>
                      <a:endParaRPr lang="en-US" sz="1400" dirty="0"/>
                    </a:p>
                  </a:txBody>
                  <a:tcPr/>
                </a:tc>
                <a:tc>
                  <a:txBody>
                    <a:bodyPr/>
                    <a:lstStyle/>
                    <a:p>
                      <a:pPr algn="ctr"/>
                      <a:r>
                        <a:rPr lang="en-US" sz="1400" dirty="0" smtClean="0"/>
                        <a:t>-</a:t>
                      </a:r>
                      <a:endParaRPr lang="en-US" sz="1400" dirty="0"/>
                    </a:p>
                  </a:txBody>
                  <a:tcPr/>
                </a:tc>
                <a:tc>
                  <a:txBody>
                    <a:bodyPr/>
                    <a:lstStyle/>
                    <a:p>
                      <a:pPr algn="ctr"/>
                      <a:r>
                        <a:rPr lang="en-US" sz="1400" dirty="0" smtClean="0"/>
                        <a:t>-</a:t>
                      </a:r>
                      <a:endParaRPr lang="en-US" sz="1400" dirty="0"/>
                    </a:p>
                  </a:txBody>
                  <a:tcPr/>
                </a:tc>
              </a:tr>
              <a:tr h="240631">
                <a:tc>
                  <a:txBody>
                    <a:bodyPr/>
                    <a:lstStyle/>
                    <a:p>
                      <a:pPr algn="ctr"/>
                      <a:r>
                        <a:rPr lang="en-US" sz="1400" dirty="0" smtClean="0"/>
                        <a:t>FDM</a:t>
                      </a:r>
                      <a:endParaRPr lang="en-US" sz="1400" dirty="0"/>
                    </a:p>
                  </a:txBody>
                  <a:tcPr/>
                </a:tc>
                <a:tc>
                  <a:txBody>
                    <a:bodyPr/>
                    <a:lstStyle/>
                    <a:p>
                      <a:pPr algn="ctr"/>
                      <a:r>
                        <a:rPr lang="en-US" sz="1400" dirty="0" smtClean="0"/>
                        <a:t>24</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2</a:t>
                      </a:r>
                      <a:endParaRPr lang="en-US" sz="1400" dirty="0"/>
                    </a:p>
                  </a:txBody>
                  <a:tcPr/>
                </a:tc>
              </a:tr>
              <a:tr h="240631">
                <a:tc gridSpan="4">
                  <a:txBody>
                    <a:bodyPr/>
                    <a:lstStyle/>
                    <a:p>
                      <a:pPr algn="ctr"/>
                      <a:r>
                        <a:rPr lang="en-US" sz="1400" dirty="0" smtClean="0"/>
                        <a:t>Total</a:t>
                      </a:r>
                      <a:endParaRPr lang="en-US" sz="1400" dirty="0"/>
                    </a:p>
                  </a:txBody>
                  <a:tcPr/>
                </a:tc>
                <a:tc hMerge="1">
                  <a:txBody>
                    <a:bodyPr/>
                    <a:lstStyle/>
                    <a:p>
                      <a:pPr algn="ctr"/>
                      <a:endParaRPr lang="en-US" sz="1400" dirty="0"/>
                    </a:p>
                  </a:txBody>
                  <a:tcPr/>
                </a:tc>
                <a:tc hMerge="1">
                  <a:txBody>
                    <a:bodyPr/>
                    <a:lstStyle/>
                    <a:p>
                      <a:pPr algn="ctr"/>
                      <a:endParaRPr lang="en-US" sz="1400" dirty="0"/>
                    </a:p>
                  </a:txBody>
                  <a:tcPr/>
                </a:tc>
                <a:tc hMerge="1">
                  <a:txBody>
                    <a:bodyPr/>
                    <a:lstStyle/>
                    <a:p>
                      <a:pPr algn="ctr"/>
                      <a:endParaRPr lang="en-US" sz="1400" dirty="0"/>
                    </a:p>
                  </a:txBody>
                  <a:tcPr/>
                </a:tc>
                <a:tc>
                  <a:txBody>
                    <a:bodyPr/>
                    <a:lstStyle/>
                    <a:p>
                      <a:pPr algn="ctr"/>
                      <a:r>
                        <a:rPr lang="en-US" sz="1400" dirty="0" smtClean="0"/>
                        <a:t>[12]</a:t>
                      </a:r>
                      <a:endParaRPr lang="en-US" sz="1400" dirty="0"/>
                    </a:p>
                  </a:txBody>
                  <a:tcPr/>
                </a:tc>
              </a:tr>
            </a:tbl>
          </a:graphicData>
        </a:graphic>
      </p:graphicFrame>
    </p:spTree>
    <p:extLst>
      <p:ext uri="{BB962C8B-B14F-4D97-AF65-F5344CB8AC3E}">
        <p14:creationId xmlns:p14="http://schemas.microsoft.com/office/powerpoint/2010/main" val="38360826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228600"/>
            <a:ext cx="7696200" cy="461665"/>
          </a:xfrm>
          <a:prstGeom prst="rect">
            <a:avLst/>
          </a:prstGeom>
          <a:noFill/>
        </p:spPr>
        <p:txBody>
          <a:bodyPr wrap="square" rtlCol="0">
            <a:spAutoFit/>
          </a:bodyPr>
          <a:lstStyle/>
          <a:p>
            <a:pPr algn="ctr"/>
            <a:r>
              <a:rPr lang="en-US" sz="2400" dirty="0" smtClean="0">
                <a:solidFill>
                  <a:schemeClr val="tx1">
                    <a:lumMod val="95000"/>
                    <a:lumOff val="5000"/>
                  </a:schemeClr>
                </a:solidFill>
              </a:rPr>
              <a:t>Summary for SS SCS = 30 kHz, CORESET SCS = 15 kHz</a:t>
            </a:r>
            <a:endParaRPr lang="en-US" sz="2400" dirty="0">
              <a:solidFill>
                <a:schemeClr val="tx1">
                  <a:lumMod val="95000"/>
                  <a:lumOff val="5000"/>
                </a:schemeClr>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2041308872"/>
              </p:ext>
            </p:extLst>
          </p:nvPr>
        </p:nvGraphicFramePr>
        <p:xfrm>
          <a:off x="1447800" y="990600"/>
          <a:ext cx="6629399" cy="2468880"/>
        </p:xfrm>
        <a:graphic>
          <a:graphicData uri="http://schemas.openxmlformats.org/drawingml/2006/table">
            <a:tbl>
              <a:tblPr firstRow="1" bandRow="1">
                <a:tableStyleId>{5940675A-B579-460E-94D1-54222C63F5DA}</a:tableStyleId>
              </a:tblPr>
              <a:tblGrid>
                <a:gridCol w="1342315"/>
                <a:gridCol w="1342315"/>
                <a:gridCol w="1314923"/>
                <a:gridCol w="1314923"/>
                <a:gridCol w="1314923"/>
              </a:tblGrid>
              <a:tr h="593337">
                <a:tc>
                  <a:txBody>
                    <a:bodyPr/>
                    <a:lstStyle/>
                    <a:p>
                      <a:pPr algn="ctr"/>
                      <a:r>
                        <a:rPr lang="en-US" sz="1400" dirty="0" smtClean="0"/>
                        <a:t>Multiplexing pattern</a:t>
                      </a:r>
                      <a:endParaRPr lang="en-US" sz="1400" dirty="0"/>
                    </a:p>
                  </a:txBody>
                  <a:tcPr/>
                </a:tc>
                <a:tc>
                  <a:txBody>
                    <a:bodyPr/>
                    <a:lstStyle/>
                    <a:p>
                      <a:pPr algn="ctr"/>
                      <a:r>
                        <a:rPr lang="en-US" sz="1400" dirty="0" smtClean="0"/>
                        <a:t>CORESET BW</a:t>
                      </a:r>
                    </a:p>
                    <a:p>
                      <a:pPr algn="ctr"/>
                      <a:r>
                        <a:rPr lang="en-US" sz="1400" dirty="0" smtClean="0"/>
                        <a:t>(PRB in CORESET numerology)</a:t>
                      </a:r>
                      <a:endParaRPr lang="en-US" sz="1400" dirty="0"/>
                    </a:p>
                  </a:txBody>
                  <a:tcPr/>
                </a:tc>
                <a:tc>
                  <a:txBody>
                    <a:bodyPr/>
                    <a:lstStyle/>
                    <a:p>
                      <a:pPr algn="ctr"/>
                      <a:r>
                        <a:rPr lang="en-US" sz="1400" dirty="0" smtClean="0"/>
                        <a:t>Number of symbols for CORESET</a:t>
                      </a:r>
                      <a:endParaRPr lang="en-US" sz="1400" dirty="0"/>
                    </a:p>
                  </a:txBody>
                  <a:tcPr/>
                </a:tc>
                <a:tc>
                  <a:txBody>
                    <a:bodyPr/>
                    <a:lstStyle/>
                    <a:p>
                      <a:pPr algn="ctr"/>
                      <a:r>
                        <a:rPr lang="en-US" sz="1400" dirty="0" smtClean="0"/>
                        <a:t>Number</a:t>
                      </a:r>
                      <a:r>
                        <a:rPr lang="en-US" sz="1400" baseline="0" dirty="0" smtClean="0"/>
                        <a:t> of </a:t>
                      </a:r>
                      <a:r>
                        <a:rPr lang="en-US" sz="1400" dirty="0" smtClean="0"/>
                        <a:t>configurations </a:t>
                      </a:r>
                      <a:r>
                        <a:rPr lang="en-US" sz="1400" dirty="0" smtClean="0"/>
                        <a:t>of frequency offset</a:t>
                      </a:r>
                      <a:endParaRPr lang="en-US" sz="1400" dirty="0"/>
                    </a:p>
                  </a:txBody>
                  <a:tcPr/>
                </a:tc>
                <a:tc>
                  <a:txBody>
                    <a:bodyPr/>
                    <a:lstStyle/>
                    <a:p>
                      <a:pPr algn="ctr"/>
                      <a:r>
                        <a:rPr lang="en-US" sz="1400" dirty="0" smtClean="0"/>
                        <a:t>Number of configurations</a:t>
                      </a:r>
                      <a:endParaRPr lang="en-US" sz="1400" dirty="0"/>
                    </a:p>
                  </a:txBody>
                  <a:tcPr/>
                </a:tc>
              </a:tr>
              <a:tr h="240631">
                <a:tc>
                  <a:txBody>
                    <a:bodyPr/>
                    <a:lstStyle/>
                    <a:p>
                      <a:pPr algn="ctr"/>
                      <a:r>
                        <a:rPr lang="en-US" sz="1400" dirty="0" smtClean="0"/>
                        <a:t>TDM</a:t>
                      </a:r>
                      <a:endParaRPr lang="en-US" sz="1400" dirty="0"/>
                    </a:p>
                  </a:txBody>
                  <a:tcPr/>
                </a:tc>
                <a:tc>
                  <a:txBody>
                    <a:bodyPr/>
                    <a:lstStyle/>
                    <a:p>
                      <a:pPr algn="ctr"/>
                      <a:r>
                        <a:rPr lang="en-US" sz="1400" dirty="0" smtClean="0"/>
                        <a:t>48</a:t>
                      </a:r>
                      <a:endParaRPr lang="en-US" sz="1400" dirty="0"/>
                    </a:p>
                  </a:txBody>
                  <a:tcPr/>
                </a:tc>
                <a:tc>
                  <a:txBody>
                    <a:bodyPr/>
                    <a:lstStyle/>
                    <a:p>
                      <a:pPr algn="ctr"/>
                      <a:r>
                        <a:rPr lang="en-US" sz="1400" dirty="0" smtClean="0"/>
                        <a:t>1,</a:t>
                      </a:r>
                      <a:r>
                        <a:rPr lang="en-US" sz="1400" baseline="0" dirty="0" smtClean="0"/>
                        <a:t> 2</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4</a:t>
                      </a:r>
                      <a:endParaRPr lang="en-US" sz="1400" dirty="0"/>
                    </a:p>
                  </a:txBody>
                  <a:tcPr/>
                </a:tc>
              </a:tr>
              <a:tr h="240631">
                <a:tc>
                  <a:txBody>
                    <a:bodyPr/>
                    <a:lstStyle/>
                    <a:p>
                      <a:pPr algn="ctr"/>
                      <a:r>
                        <a:rPr lang="en-US" sz="1400" dirty="0" smtClean="0"/>
                        <a:t>TDM</a:t>
                      </a:r>
                      <a:endParaRPr lang="en-US" sz="1400" dirty="0"/>
                    </a:p>
                  </a:txBody>
                  <a:tcPr/>
                </a:tc>
                <a:tc>
                  <a:txBody>
                    <a:bodyPr/>
                    <a:lstStyle/>
                    <a:p>
                      <a:pPr algn="ctr"/>
                      <a:r>
                        <a:rPr lang="en-US" sz="1400" dirty="0" smtClean="0"/>
                        <a:t>96</a:t>
                      </a:r>
                      <a:endParaRPr lang="en-US" sz="1400" dirty="0"/>
                    </a:p>
                  </a:txBody>
                  <a:tcPr/>
                </a:tc>
                <a:tc>
                  <a:txBody>
                    <a:bodyPr/>
                    <a:lstStyle/>
                    <a:p>
                      <a:pPr algn="ctr"/>
                      <a:r>
                        <a:rPr lang="en-US" sz="1400" dirty="0" smtClean="0"/>
                        <a:t>1, [2]</a:t>
                      </a:r>
                      <a:endParaRPr lang="en-US" sz="1400" dirty="0"/>
                    </a:p>
                  </a:txBody>
                  <a:tcPr/>
                </a:tc>
                <a:tc>
                  <a:txBody>
                    <a:bodyPr/>
                    <a:lstStyle/>
                    <a:p>
                      <a:pPr algn="ctr"/>
                      <a:r>
                        <a:rPr lang="en-US" sz="1400" dirty="0" smtClean="0"/>
                        <a:t>1</a:t>
                      </a:r>
                      <a:endParaRPr lang="en-US" sz="1400" dirty="0"/>
                    </a:p>
                  </a:txBody>
                  <a:tcPr/>
                </a:tc>
                <a:tc>
                  <a:txBody>
                    <a:bodyPr/>
                    <a:lstStyle/>
                    <a:p>
                      <a:pPr algn="ctr"/>
                      <a:r>
                        <a:rPr lang="en-US" sz="1400" dirty="0" smtClean="0"/>
                        <a:t>[2]</a:t>
                      </a:r>
                      <a:endParaRPr lang="en-US" sz="1400" dirty="0"/>
                    </a:p>
                  </a:txBody>
                  <a:tcPr/>
                </a:tc>
              </a:tr>
              <a:tr h="240631">
                <a:tc>
                  <a:txBody>
                    <a:bodyPr/>
                    <a:lstStyle/>
                    <a:p>
                      <a:pPr algn="ctr"/>
                      <a:r>
                        <a:rPr lang="en-US" sz="1400" dirty="0" smtClean="0"/>
                        <a:t>FDM</a:t>
                      </a:r>
                      <a:endParaRPr lang="en-US" sz="1400" dirty="0"/>
                    </a:p>
                  </a:txBody>
                  <a:tcPr/>
                </a:tc>
                <a:tc>
                  <a:txBody>
                    <a:bodyPr/>
                    <a:lstStyle/>
                    <a:p>
                      <a:pPr algn="ctr"/>
                      <a:r>
                        <a:rPr lang="en-US" sz="1400" dirty="0" smtClean="0"/>
                        <a:t>Not</a:t>
                      </a:r>
                      <a:r>
                        <a:rPr lang="en-US" sz="1400" baseline="0" dirty="0" smtClean="0"/>
                        <a:t> support</a:t>
                      </a:r>
                      <a:endParaRPr lang="en-US" sz="1400" dirty="0"/>
                    </a:p>
                  </a:txBody>
                  <a:tcPr/>
                </a:tc>
                <a:tc>
                  <a:txBody>
                    <a:bodyPr/>
                    <a:lstStyle/>
                    <a:p>
                      <a:pPr algn="ctr"/>
                      <a:r>
                        <a:rPr lang="en-US" sz="1400" dirty="0" smtClean="0"/>
                        <a:t>-</a:t>
                      </a:r>
                      <a:endParaRPr lang="en-US" sz="1400" dirty="0"/>
                    </a:p>
                  </a:txBody>
                  <a:tcPr/>
                </a:tc>
                <a:tc>
                  <a:txBody>
                    <a:bodyPr/>
                    <a:lstStyle/>
                    <a:p>
                      <a:pPr algn="ctr"/>
                      <a:r>
                        <a:rPr lang="en-US" sz="1400" dirty="0" smtClean="0"/>
                        <a:t>-</a:t>
                      </a:r>
                      <a:endParaRPr lang="en-US" sz="1400" dirty="0"/>
                    </a:p>
                  </a:txBody>
                  <a:tcPr/>
                </a:tc>
                <a:tc>
                  <a:txBody>
                    <a:bodyPr/>
                    <a:lstStyle/>
                    <a:p>
                      <a:pPr algn="ctr"/>
                      <a:r>
                        <a:rPr lang="en-US" sz="1400" dirty="0" smtClean="0"/>
                        <a:t>-</a:t>
                      </a:r>
                      <a:endParaRPr lang="en-US" sz="1400" dirty="0"/>
                    </a:p>
                  </a:txBody>
                  <a:tcPr/>
                </a:tc>
              </a:tr>
              <a:tr h="240631">
                <a:tc>
                  <a:txBody>
                    <a:bodyPr/>
                    <a:lstStyle/>
                    <a:p>
                      <a:pPr algn="ctr"/>
                      <a:r>
                        <a:rPr lang="en-US" sz="1400" dirty="0" smtClean="0"/>
                        <a:t>FDM</a:t>
                      </a:r>
                      <a:endParaRPr lang="en-US" sz="1400" dirty="0"/>
                    </a:p>
                  </a:txBody>
                  <a:tcPr/>
                </a:tc>
                <a:tc>
                  <a:txBody>
                    <a:bodyPr/>
                    <a:lstStyle/>
                    <a:p>
                      <a:pPr algn="ctr"/>
                      <a:r>
                        <a:rPr lang="en-US" sz="1400" dirty="0" smtClean="0"/>
                        <a:t>48</a:t>
                      </a:r>
                      <a:endParaRPr lang="en-US" sz="1400" dirty="0"/>
                    </a:p>
                  </a:txBody>
                  <a:tcPr/>
                </a:tc>
                <a:tc>
                  <a:txBody>
                    <a:bodyPr/>
                    <a:lstStyle/>
                    <a:p>
                      <a:pPr algn="ctr"/>
                      <a:r>
                        <a:rPr lang="en-US" sz="1400" dirty="0" smtClean="0"/>
                        <a:t>1, </a:t>
                      </a:r>
                      <a:r>
                        <a:rPr lang="en-US" sz="1400" dirty="0" smtClean="0"/>
                        <a:t>2</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4</a:t>
                      </a:r>
                      <a:endParaRPr lang="en-US" sz="1400" dirty="0"/>
                    </a:p>
                  </a:txBody>
                  <a:tcPr/>
                </a:tc>
              </a:tr>
              <a:tr h="240631">
                <a:tc gridSpan="4">
                  <a:txBody>
                    <a:bodyPr/>
                    <a:lstStyle/>
                    <a:p>
                      <a:pPr algn="ctr"/>
                      <a:r>
                        <a:rPr lang="en-US" sz="1400" dirty="0" smtClean="0"/>
                        <a:t>Total</a:t>
                      </a:r>
                      <a:endParaRPr lang="en-US" sz="1400" dirty="0"/>
                    </a:p>
                  </a:txBody>
                  <a:tcPr/>
                </a:tc>
                <a:tc hMerge="1">
                  <a:txBody>
                    <a:bodyPr/>
                    <a:lstStyle/>
                    <a:p>
                      <a:pPr algn="ctr"/>
                      <a:endParaRPr lang="en-US" sz="1400" dirty="0"/>
                    </a:p>
                  </a:txBody>
                  <a:tcPr/>
                </a:tc>
                <a:tc hMerge="1">
                  <a:txBody>
                    <a:bodyPr/>
                    <a:lstStyle/>
                    <a:p>
                      <a:pPr algn="ctr"/>
                      <a:endParaRPr lang="en-US" sz="1400" dirty="0"/>
                    </a:p>
                  </a:txBody>
                  <a:tcPr/>
                </a:tc>
                <a:tc hMerge="1">
                  <a:txBody>
                    <a:bodyPr/>
                    <a:lstStyle/>
                    <a:p>
                      <a:pPr algn="ctr"/>
                      <a:endParaRPr lang="en-US" sz="1400" dirty="0"/>
                    </a:p>
                  </a:txBody>
                  <a:tcPr/>
                </a:tc>
                <a:tc>
                  <a:txBody>
                    <a:bodyPr/>
                    <a:lstStyle/>
                    <a:p>
                      <a:pPr algn="ctr"/>
                      <a:r>
                        <a:rPr lang="en-US" sz="1400" dirty="0" smtClean="0"/>
                        <a:t>[10]</a:t>
                      </a:r>
                      <a:endParaRPr lang="en-US" sz="1400" dirty="0"/>
                    </a:p>
                  </a:txBody>
                  <a:tcPr/>
                </a:tc>
              </a:tr>
            </a:tbl>
          </a:graphicData>
        </a:graphic>
      </p:graphicFrame>
    </p:spTree>
    <p:extLst>
      <p:ext uri="{BB962C8B-B14F-4D97-AF65-F5344CB8AC3E}">
        <p14:creationId xmlns:p14="http://schemas.microsoft.com/office/powerpoint/2010/main" val="42029199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228600"/>
            <a:ext cx="7696200" cy="461665"/>
          </a:xfrm>
          <a:prstGeom prst="rect">
            <a:avLst/>
          </a:prstGeom>
          <a:noFill/>
        </p:spPr>
        <p:txBody>
          <a:bodyPr wrap="square" rtlCol="0">
            <a:spAutoFit/>
          </a:bodyPr>
          <a:lstStyle/>
          <a:p>
            <a:pPr algn="ctr"/>
            <a:r>
              <a:rPr lang="en-US" sz="2400" dirty="0" smtClean="0">
                <a:solidFill>
                  <a:schemeClr val="tx1">
                    <a:lumMod val="95000"/>
                    <a:lumOff val="5000"/>
                  </a:schemeClr>
                </a:solidFill>
              </a:rPr>
              <a:t>Summary for SS SCS = 30 kHz, CORESET SCS = 30 kHz</a:t>
            </a:r>
            <a:endParaRPr lang="en-US" sz="2400" dirty="0">
              <a:solidFill>
                <a:schemeClr val="tx1">
                  <a:lumMod val="95000"/>
                  <a:lumOff val="5000"/>
                </a:schemeClr>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1463921797"/>
              </p:ext>
            </p:extLst>
          </p:nvPr>
        </p:nvGraphicFramePr>
        <p:xfrm>
          <a:off x="1447800" y="990600"/>
          <a:ext cx="6629399" cy="2468880"/>
        </p:xfrm>
        <a:graphic>
          <a:graphicData uri="http://schemas.openxmlformats.org/drawingml/2006/table">
            <a:tbl>
              <a:tblPr firstRow="1" bandRow="1">
                <a:tableStyleId>{5940675A-B579-460E-94D1-54222C63F5DA}</a:tableStyleId>
              </a:tblPr>
              <a:tblGrid>
                <a:gridCol w="1342315"/>
                <a:gridCol w="1342315"/>
                <a:gridCol w="1314923"/>
                <a:gridCol w="1314923"/>
                <a:gridCol w="1314923"/>
              </a:tblGrid>
              <a:tr h="593337">
                <a:tc>
                  <a:txBody>
                    <a:bodyPr/>
                    <a:lstStyle/>
                    <a:p>
                      <a:pPr algn="ctr"/>
                      <a:r>
                        <a:rPr lang="en-US" sz="1400" dirty="0" smtClean="0"/>
                        <a:t>Multiplexing pattern</a:t>
                      </a:r>
                      <a:endParaRPr lang="en-US" sz="1400" dirty="0"/>
                    </a:p>
                  </a:txBody>
                  <a:tcPr/>
                </a:tc>
                <a:tc>
                  <a:txBody>
                    <a:bodyPr/>
                    <a:lstStyle/>
                    <a:p>
                      <a:pPr algn="ctr"/>
                      <a:r>
                        <a:rPr lang="en-US" sz="1400" dirty="0" smtClean="0"/>
                        <a:t>CORESET BW</a:t>
                      </a:r>
                    </a:p>
                    <a:p>
                      <a:pPr algn="ctr"/>
                      <a:r>
                        <a:rPr lang="en-US" sz="1400" dirty="0" smtClean="0"/>
                        <a:t>(PRB in CORESET numerology)</a:t>
                      </a:r>
                      <a:endParaRPr lang="en-US" sz="1400" dirty="0"/>
                    </a:p>
                  </a:txBody>
                  <a:tcPr/>
                </a:tc>
                <a:tc>
                  <a:txBody>
                    <a:bodyPr/>
                    <a:lstStyle/>
                    <a:p>
                      <a:pPr algn="ctr"/>
                      <a:r>
                        <a:rPr lang="en-US" sz="1400" dirty="0" smtClean="0"/>
                        <a:t>Number of symbols for CORESET</a:t>
                      </a:r>
                      <a:endParaRPr lang="en-US" sz="1400" dirty="0"/>
                    </a:p>
                  </a:txBody>
                  <a:tcPr/>
                </a:tc>
                <a:tc>
                  <a:txBody>
                    <a:bodyPr/>
                    <a:lstStyle/>
                    <a:p>
                      <a:pPr algn="ctr"/>
                      <a:r>
                        <a:rPr lang="en-US" sz="1400" dirty="0" smtClean="0"/>
                        <a:t>Number</a:t>
                      </a:r>
                      <a:r>
                        <a:rPr lang="en-US" sz="1400" baseline="0" dirty="0" smtClean="0"/>
                        <a:t> of </a:t>
                      </a:r>
                      <a:r>
                        <a:rPr lang="en-US" sz="1400" dirty="0" smtClean="0"/>
                        <a:t>configurations </a:t>
                      </a:r>
                      <a:r>
                        <a:rPr lang="en-US" sz="1400" dirty="0" smtClean="0"/>
                        <a:t>of frequency offset</a:t>
                      </a:r>
                      <a:endParaRPr lang="en-US" sz="1400" dirty="0"/>
                    </a:p>
                  </a:txBody>
                  <a:tcPr/>
                </a:tc>
                <a:tc>
                  <a:txBody>
                    <a:bodyPr/>
                    <a:lstStyle/>
                    <a:p>
                      <a:pPr algn="ctr"/>
                      <a:r>
                        <a:rPr lang="en-US" sz="1400" dirty="0" smtClean="0"/>
                        <a:t>Number of configurations</a:t>
                      </a:r>
                      <a:endParaRPr lang="en-US" sz="1400" dirty="0"/>
                    </a:p>
                  </a:txBody>
                  <a:tcPr/>
                </a:tc>
              </a:tr>
              <a:tr h="240631">
                <a:tc>
                  <a:txBody>
                    <a:bodyPr/>
                    <a:lstStyle/>
                    <a:p>
                      <a:pPr algn="ctr"/>
                      <a:r>
                        <a:rPr lang="en-US" sz="1400" dirty="0" smtClean="0"/>
                        <a:t>TDM</a:t>
                      </a:r>
                      <a:endParaRPr lang="en-US" sz="1400" dirty="0"/>
                    </a:p>
                  </a:txBody>
                  <a:tcPr/>
                </a:tc>
                <a:tc>
                  <a:txBody>
                    <a:bodyPr/>
                    <a:lstStyle/>
                    <a:p>
                      <a:pPr algn="ctr"/>
                      <a:r>
                        <a:rPr lang="en-US" sz="1400" dirty="0" smtClean="0"/>
                        <a:t>24</a:t>
                      </a:r>
                      <a:endParaRPr lang="en-US" sz="1400" dirty="0"/>
                    </a:p>
                  </a:txBody>
                  <a:tcPr/>
                </a:tc>
                <a:tc>
                  <a:txBody>
                    <a:bodyPr/>
                    <a:lstStyle/>
                    <a:p>
                      <a:pPr algn="ctr"/>
                      <a:r>
                        <a:rPr lang="en-US" sz="1400" dirty="0" smtClean="0"/>
                        <a:t>2,</a:t>
                      </a:r>
                      <a:r>
                        <a:rPr lang="en-US" sz="1400" baseline="0" dirty="0" smtClean="0"/>
                        <a:t> [3]</a:t>
                      </a:r>
                      <a:endParaRPr lang="en-US" sz="1400" dirty="0"/>
                    </a:p>
                  </a:txBody>
                  <a:tcPr/>
                </a:tc>
                <a:tc>
                  <a:txBody>
                    <a:bodyPr/>
                    <a:lstStyle/>
                    <a:p>
                      <a:pPr algn="ctr"/>
                      <a:r>
                        <a:rPr lang="en-US" sz="1400" dirty="0" smtClean="0"/>
                        <a:t>5</a:t>
                      </a:r>
                      <a:endParaRPr lang="en-US" sz="1400" dirty="0"/>
                    </a:p>
                  </a:txBody>
                  <a:tcPr/>
                </a:tc>
                <a:tc>
                  <a:txBody>
                    <a:bodyPr/>
                    <a:lstStyle/>
                    <a:p>
                      <a:pPr algn="ctr"/>
                      <a:r>
                        <a:rPr lang="en-US" sz="1400" dirty="0" smtClean="0"/>
                        <a:t>[10]</a:t>
                      </a:r>
                      <a:endParaRPr lang="en-US" sz="1400" dirty="0"/>
                    </a:p>
                  </a:txBody>
                  <a:tcPr/>
                </a:tc>
              </a:tr>
              <a:tr h="240631">
                <a:tc>
                  <a:txBody>
                    <a:bodyPr/>
                    <a:lstStyle/>
                    <a:p>
                      <a:pPr algn="ctr"/>
                      <a:r>
                        <a:rPr lang="en-US" sz="1400" dirty="0" smtClean="0"/>
                        <a:t>TDM</a:t>
                      </a:r>
                      <a:endParaRPr lang="en-US" sz="1400" dirty="0"/>
                    </a:p>
                  </a:txBody>
                  <a:tcPr/>
                </a:tc>
                <a:tc>
                  <a:txBody>
                    <a:bodyPr/>
                    <a:lstStyle/>
                    <a:p>
                      <a:pPr algn="ctr"/>
                      <a:r>
                        <a:rPr lang="en-US" sz="1400" dirty="0" smtClean="0"/>
                        <a:t>48</a:t>
                      </a:r>
                      <a:endParaRPr lang="en-US" sz="1400" dirty="0"/>
                    </a:p>
                  </a:txBody>
                  <a:tcPr/>
                </a:tc>
                <a:tc>
                  <a:txBody>
                    <a:bodyPr/>
                    <a:lstStyle/>
                    <a:p>
                      <a:pPr algn="ctr"/>
                      <a:r>
                        <a:rPr lang="en-US" sz="1400" dirty="0" smtClean="0"/>
                        <a:t>1,</a:t>
                      </a:r>
                      <a:r>
                        <a:rPr lang="en-US" sz="1400" baseline="0" dirty="0" smtClean="0"/>
                        <a:t> 2</a:t>
                      </a:r>
                      <a:endParaRPr lang="en-US" sz="1400" dirty="0"/>
                    </a:p>
                  </a:txBody>
                  <a:tcPr/>
                </a:tc>
                <a:tc>
                  <a:txBody>
                    <a:bodyPr/>
                    <a:lstStyle/>
                    <a:p>
                      <a:pPr algn="ctr"/>
                      <a:r>
                        <a:rPr lang="en-US" sz="1400" dirty="0" smtClean="0"/>
                        <a:t>3</a:t>
                      </a:r>
                      <a:endParaRPr lang="en-US" sz="1400" dirty="0"/>
                    </a:p>
                  </a:txBody>
                  <a:tcPr/>
                </a:tc>
                <a:tc>
                  <a:txBody>
                    <a:bodyPr/>
                    <a:lstStyle/>
                    <a:p>
                      <a:pPr algn="ctr"/>
                      <a:r>
                        <a:rPr lang="en-US" sz="1400" dirty="0" smtClean="0"/>
                        <a:t>6</a:t>
                      </a:r>
                      <a:endParaRPr lang="en-US" sz="1400" dirty="0"/>
                    </a:p>
                  </a:txBody>
                  <a:tcPr/>
                </a:tc>
              </a:tr>
              <a:tr h="240631">
                <a:tc>
                  <a:txBody>
                    <a:bodyPr/>
                    <a:lstStyle/>
                    <a:p>
                      <a:pPr algn="ctr"/>
                      <a:r>
                        <a:rPr lang="en-US" sz="1400" dirty="0" smtClean="0"/>
                        <a:t>FDM</a:t>
                      </a:r>
                      <a:endParaRPr lang="en-US" sz="1400" dirty="0"/>
                    </a:p>
                  </a:txBody>
                  <a:tcPr/>
                </a:tc>
                <a:tc>
                  <a:txBody>
                    <a:bodyPr/>
                    <a:lstStyle/>
                    <a:p>
                      <a:pPr algn="ctr"/>
                      <a:r>
                        <a:rPr lang="en-US" sz="1400" dirty="0" smtClean="0"/>
                        <a:t>Not</a:t>
                      </a:r>
                      <a:r>
                        <a:rPr lang="en-US" sz="1400" baseline="0" dirty="0" smtClean="0"/>
                        <a:t> support</a:t>
                      </a:r>
                      <a:endParaRPr lang="en-US" sz="1400" dirty="0"/>
                    </a:p>
                  </a:txBody>
                  <a:tcPr/>
                </a:tc>
                <a:tc>
                  <a:txBody>
                    <a:bodyPr/>
                    <a:lstStyle/>
                    <a:p>
                      <a:pPr algn="ctr"/>
                      <a:r>
                        <a:rPr lang="en-US" sz="1400" dirty="0" smtClean="0"/>
                        <a:t>-</a:t>
                      </a:r>
                      <a:endParaRPr lang="en-US" sz="1400" dirty="0"/>
                    </a:p>
                  </a:txBody>
                  <a:tcPr/>
                </a:tc>
                <a:tc>
                  <a:txBody>
                    <a:bodyPr/>
                    <a:lstStyle/>
                    <a:p>
                      <a:pPr algn="ctr"/>
                      <a:r>
                        <a:rPr lang="en-US" sz="1400" dirty="0" smtClean="0"/>
                        <a:t>-</a:t>
                      </a:r>
                      <a:endParaRPr lang="en-US" sz="1400" dirty="0"/>
                    </a:p>
                  </a:txBody>
                  <a:tcPr/>
                </a:tc>
                <a:tc>
                  <a:txBody>
                    <a:bodyPr/>
                    <a:lstStyle/>
                    <a:p>
                      <a:pPr algn="ctr"/>
                      <a:r>
                        <a:rPr lang="en-US" sz="1400" dirty="0" smtClean="0"/>
                        <a:t>-</a:t>
                      </a:r>
                      <a:endParaRPr lang="en-US" sz="1400" dirty="0"/>
                    </a:p>
                  </a:txBody>
                  <a:tcPr/>
                </a:tc>
              </a:tr>
              <a:tr h="240631">
                <a:tc>
                  <a:txBody>
                    <a:bodyPr/>
                    <a:lstStyle/>
                    <a:p>
                      <a:pPr algn="ctr"/>
                      <a:r>
                        <a:rPr lang="en-US" sz="1400" dirty="0" smtClean="0"/>
                        <a:t>FDM</a:t>
                      </a:r>
                      <a:endParaRPr lang="en-US" sz="1400" dirty="0"/>
                    </a:p>
                  </a:txBody>
                  <a:tcPr/>
                </a:tc>
                <a:tc>
                  <a:txBody>
                    <a:bodyPr/>
                    <a:lstStyle/>
                    <a:p>
                      <a:pPr algn="ctr"/>
                      <a:r>
                        <a:rPr lang="en-US" sz="1400" dirty="0" smtClean="0"/>
                        <a:t>24</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2</a:t>
                      </a:r>
                      <a:endParaRPr lang="en-US" sz="1400" dirty="0"/>
                    </a:p>
                  </a:txBody>
                  <a:tcPr/>
                </a:tc>
              </a:tr>
              <a:tr h="240631">
                <a:tc gridSpan="4">
                  <a:txBody>
                    <a:bodyPr/>
                    <a:lstStyle/>
                    <a:p>
                      <a:pPr algn="ctr"/>
                      <a:r>
                        <a:rPr lang="en-US" sz="1400" dirty="0" smtClean="0"/>
                        <a:t>Total</a:t>
                      </a:r>
                      <a:endParaRPr lang="en-US" sz="1400" dirty="0"/>
                    </a:p>
                  </a:txBody>
                  <a:tcPr/>
                </a:tc>
                <a:tc hMerge="1">
                  <a:txBody>
                    <a:bodyPr/>
                    <a:lstStyle/>
                    <a:p>
                      <a:pPr algn="ctr"/>
                      <a:endParaRPr lang="en-US" sz="1400" dirty="0"/>
                    </a:p>
                  </a:txBody>
                  <a:tcPr/>
                </a:tc>
                <a:tc hMerge="1">
                  <a:txBody>
                    <a:bodyPr/>
                    <a:lstStyle/>
                    <a:p>
                      <a:pPr algn="ctr"/>
                      <a:endParaRPr lang="en-US" sz="1400" dirty="0"/>
                    </a:p>
                  </a:txBody>
                  <a:tcPr/>
                </a:tc>
                <a:tc hMerge="1">
                  <a:txBody>
                    <a:bodyPr/>
                    <a:lstStyle/>
                    <a:p>
                      <a:pPr algn="ctr"/>
                      <a:endParaRPr lang="en-US" sz="1400" dirty="0"/>
                    </a:p>
                  </a:txBody>
                  <a:tcPr/>
                </a:tc>
                <a:tc>
                  <a:txBody>
                    <a:bodyPr/>
                    <a:lstStyle/>
                    <a:p>
                      <a:pPr algn="ctr"/>
                      <a:r>
                        <a:rPr lang="en-US" sz="1400" dirty="0" smtClean="0"/>
                        <a:t>[18]</a:t>
                      </a:r>
                      <a:endParaRPr lang="en-US" sz="1400" dirty="0"/>
                    </a:p>
                  </a:txBody>
                  <a:tcPr/>
                </a:tc>
              </a:tr>
            </a:tbl>
          </a:graphicData>
        </a:graphic>
      </p:graphicFrame>
    </p:spTree>
    <p:extLst>
      <p:ext uri="{BB962C8B-B14F-4D97-AF65-F5344CB8AC3E}">
        <p14:creationId xmlns:p14="http://schemas.microsoft.com/office/powerpoint/2010/main" val="371363219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303</TotalTime>
  <Words>1154</Words>
  <Application>Microsoft Office PowerPoint</Application>
  <PresentationFormat>On-screen Show (4:3)</PresentationFormat>
  <Paragraphs>446</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PowerPoint Presentation</vt:lpstr>
      <vt:lpstr>Background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Samsung Research America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Hongbo Si</dc:creator>
  <cp:lastModifiedBy>Hongbo Si</cp:lastModifiedBy>
  <cp:revision>19</cp:revision>
  <dcterms:created xsi:type="dcterms:W3CDTF">2017-11-30T00:06:06Z</dcterms:created>
  <dcterms:modified xsi:type="dcterms:W3CDTF">2017-11-30T23:25:42Z</dcterms:modified>
</cp:coreProperties>
</file>