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2" r:id="rId1"/>
  </p:sldMasterIdLst>
  <p:notesMasterIdLst>
    <p:notesMasterId r:id="rId6"/>
  </p:notesMasterIdLst>
  <p:sldIdLst>
    <p:sldId id="256" r:id="rId2"/>
    <p:sldId id="258" r:id="rId3"/>
    <p:sldId id="259" r:id="rId4"/>
    <p:sldId id="260" r:id="rId5"/>
  </p:sldIdLst>
  <p:sldSz cx="12195175" cy="6859588"/>
  <p:notesSz cx="6858000" cy="9144000"/>
  <p:defaultText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76">
          <p15:clr>
            <a:srgbClr val="A4A3A4"/>
          </p15:clr>
        </p15:guide>
        <p15:guide id="2" orient="horz" pos="104">
          <p15:clr>
            <a:srgbClr val="A4A3A4"/>
          </p15:clr>
        </p15:guide>
        <p15:guide id="3" orient="horz" pos="3976">
          <p15:clr>
            <a:srgbClr val="A4A3A4"/>
          </p15:clr>
        </p15:guide>
        <p15:guide id="4" orient="horz" pos="952">
          <p15:clr>
            <a:srgbClr val="A4A3A4"/>
          </p15:clr>
        </p15:guide>
        <p15:guide id="5" pos="367">
          <p15:clr>
            <a:srgbClr val="A4A3A4"/>
          </p15:clr>
        </p15:guide>
        <p15:guide id="6" pos="73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964" autoAdjust="0"/>
    <p:restoredTop sz="94718" autoAdjust="0"/>
  </p:normalViewPr>
  <p:slideViewPr>
    <p:cSldViewPr snapToObjects="1">
      <p:cViewPr varScale="1">
        <p:scale>
          <a:sx n="87" d="100"/>
          <a:sy n="87" d="100"/>
        </p:scale>
        <p:origin x="138" y="90"/>
      </p:cViewPr>
      <p:guideLst>
        <p:guide orient="horz" pos="776"/>
        <p:guide orient="horz" pos="104"/>
        <p:guide orient="horz" pos="3976"/>
        <p:guide orient="horz" pos="952"/>
        <p:guide pos="367"/>
        <p:guide pos="7335"/>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0C8D80-D909-46F9-8FC2-2DDB1555FAFB}" type="datetimeFigureOut">
              <a:rPr lang="en-US" smtClean="0"/>
              <a:t>11/30/2017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13F98D-78BC-4F8C-AED0-FDBFBC7DC95E}" type="slidenum">
              <a:rPr lang="en-US" smtClean="0"/>
              <a:t>‹#›</a:t>
            </a:fld>
            <a:endParaRPr lang="en-US"/>
          </a:p>
        </p:txBody>
      </p:sp>
    </p:spTree>
    <p:extLst>
      <p:ext uri="{BB962C8B-B14F-4D97-AF65-F5344CB8AC3E}">
        <p14:creationId xmlns:p14="http://schemas.microsoft.com/office/powerpoint/2010/main" val="508703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624979" y="1341561"/>
            <a:ext cx="8352928" cy="1224137"/>
          </a:xfrm>
          <a:prstGeom prst="rect">
            <a:avLst/>
          </a:prstGeom>
        </p:spPr>
        <p:txBody>
          <a:bodyPr anchor="ctr" anchorCtr="0">
            <a:normAutofit/>
          </a:bodyPr>
          <a:lstStyle>
            <a:lvl1pPr fontAlgn="ctr">
              <a:defRPr sz="3600" baseline="0">
                <a:latin typeface="Times New Roman" panose="02020603050405020304" pitchFamily="18" charset="0"/>
                <a:ea typeface="宋体" panose="02010600030101010101" pitchFamily="2" charset="-122"/>
              </a:defRPr>
            </a:lvl1pPr>
          </a:lstStyle>
          <a:p>
            <a:r>
              <a:rPr lang="en-US" dirty="0" smtClean="0"/>
              <a:t>Click to add title</a:t>
            </a:r>
            <a:endParaRPr lang="en-US" dirty="0"/>
          </a:p>
        </p:txBody>
      </p:sp>
      <p:sp>
        <p:nvSpPr>
          <p:cNvPr id="12" name="Text Placeholder 6"/>
          <p:cNvSpPr>
            <a:spLocks noGrp="1"/>
          </p:cNvSpPr>
          <p:nvPr>
            <p:ph type="body" sz="quarter" idx="13" hasCustomPrompt="1"/>
          </p:nvPr>
        </p:nvSpPr>
        <p:spPr>
          <a:xfrm>
            <a:off x="624980" y="2997746"/>
            <a:ext cx="8352928" cy="648072"/>
          </a:xfrm>
          <a:prstGeom prst="rect">
            <a:avLst/>
          </a:prstGeom>
        </p:spPr>
        <p:txBody>
          <a:bodyPr anchor="ctr">
            <a:normAutofit/>
          </a:bodyPr>
          <a:lstStyle>
            <a:lvl1pPr marL="0" indent="0">
              <a:buNone/>
              <a:defRPr sz="1800" baseline="0">
                <a:latin typeface="Times New Roman" panose="02020603050405020304" pitchFamily="18" charset="0"/>
                <a:ea typeface="宋体" panose="02010600030101010101" pitchFamily="2" charset="-122"/>
              </a:defRPr>
            </a:lvl1pPr>
            <a:lvl2pPr marL="361950" indent="0">
              <a:buNone/>
              <a:defRPr/>
            </a:lvl2pPr>
            <a:lvl3pPr marL="714375" indent="0">
              <a:buNone/>
              <a:defRPr/>
            </a:lvl3pPr>
            <a:lvl4pPr marL="1076325" indent="0">
              <a:buNone/>
              <a:defRPr/>
            </a:lvl4pPr>
            <a:lvl5pPr marL="1438275" indent="0">
              <a:buNone/>
              <a:defRPr/>
            </a:lvl5pPr>
          </a:lstStyle>
          <a:p>
            <a:pPr lvl="0"/>
            <a:r>
              <a:rPr lang="en-US" dirty="0" smtClean="0"/>
              <a:t>Click to add author</a:t>
            </a:r>
            <a:endParaRPr lang="en-US" dirty="0"/>
          </a:p>
        </p:txBody>
      </p:sp>
    </p:spTree>
    <p:extLst>
      <p:ext uri="{BB962C8B-B14F-4D97-AF65-F5344CB8AC3E}">
        <p14:creationId xmlns:p14="http://schemas.microsoft.com/office/powerpoint/2010/main" val="22874725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6948" y="189433"/>
            <a:ext cx="11521677" cy="648073"/>
          </a:xfrm>
          <a:prstGeom prst="rect">
            <a:avLst/>
          </a:prstGeom>
        </p:spPr>
        <p:txBody>
          <a:bodyPr anchor="ctr" anchorCtr="0"/>
          <a:lstStyle>
            <a:lvl1pPr>
              <a:defRPr sz="3200" baseline="0">
                <a:latin typeface="Times New Roman" panose="02020603050405020304" pitchFamily="18" charset="0"/>
                <a:ea typeface="宋体" panose="02010600030101010101" pitchFamily="2" charset="-122"/>
              </a:defRPr>
            </a:lvl1pPr>
          </a:lstStyle>
          <a:p>
            <a:r>
              <a:rPr lang="en-US" dirty="0" smtClean="0"/>
              <a:t>Click to </a:t>
            </a:r>
            <a:r>
              <a:rPr lang="en-US" smtClean="0"/>
              <a:t>add title</a:t>
            </a:r>
            <a:endParaRPr lang="en-US" dirty="0"/>
          </a:p>
        </p:txBody>
      </p:sp>
      <p:sp>
        <p:nvSpPr>
          <p:cNvPr id="9" name="Content Placeholder 8"/>
          <p:cNvSpPr>
            <a:spLocks noGrp="1"/>
          </p:cNvSpPr>
          <p:nvPr>
            <p:ph sz="quarter" idx="13" hasCustomPrompt="1"/>
          </p:nvPr>
        </p:nvSpPr>
        <p:spPr>
          <a:xfrm>
            <a:off x="336550" y="981075"/>
            <a:ext cx="5689600" cy="5257800"/>
          </a:xfrm>
          <a:prstGeom prst="rect">
            <a:avLst/>
          </a:prstGeom>
        </p:spPr>
        <p:txBody>
          <a:bodyPr/>
          <a:lstStyle>
            <a:lvl1pPr>
              <a:defRPr sz="1500" baseline="0">
                <a:latin typeface="Times New Roman" panose="02020603050405020304" pitchFamily="18" charset="0"/>
                <a:ea typeface="宋体" panose="02010600030101010101" pitchFamily="2" charset="-122"/>
              </a:defRPr>
            </a:lvl1pPr>
            <a:lvl2pPr>
              <a:defRPr sz="1500" baseline="0">
                <a:latin typeface="Times New Roman" panose="02020603050405020304" pitchFamily="18" charset="0"/>
                <a:ea typeface="宋体" panose="02010600030101010101" pitchFamily="2" charset="-122"/>
              </a:defRPr>
            </a:lvl2pPr>
            <a:lvl3pPr>
              <a:defRPr sz="1500" baseline="0">
                <a:latin typeface="Times New Roman" panose="02020603050405020304" pitchFamily="18" charset="0"/>
                <a:ea typeface="宋体" panose="02010600030101010101" pitchFamily="2" charset="-122"/>
              </a:defRPr>
            </a:lvl3pPr>
            <a:lvl4pPr>
              <a:defRPr sz="1500" baseline="0">
                <a:latin typeface="Times New Roman" panose="02020603050405020304" pitchFamily="18" charset="0"/>
                <a:ea typeface="宋体" panose="02010600030101010101" pitchFamily="2" charset="-122"/>
              </a:defRPr>
            </a:lvl4pPr>
            <a:lvl5pPr>
              <a:defRPr sz="1500" baseline="0">
                <a:latin typeface="Times New Roman" panose="02020603050405020304" pitchFamily="18" charset="0"/>
                <a:ea typeface="宋体" panose="02010600030101010101" pitchFamily="2" charset="-122"/>
              </a:defRPr>
            </a:lvl5pPr>
          </a:lstStyle>
          <a:p>
            <a:pPr lvl="0"/>
            <a:r>
              <a:rPr lang="en-US" dirty="0" smtClean="0"/>
              <a:t>Click to add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10"/>
          <p:cNvSpPr>
            <a:spLocks noGrp="1"/>
          </p:cNvSpPr>
          <p:nvPr>
            <p:ph sz="quarter" idx="14" hasCustomPrompt="1"/>
          </p:nvPr>
        </p:nvSpPr>
        <p:spPr>
          <a:xfrm>
            <a:off x="6169025" y="981075"/>
            <a:ext cx="5689600" cy="5257800"/>
          </a:xfrm>
          <a:prstGeom prst="rect">
            <a:avLst/>
          </a:prstGeom>
        </p:spPr>
        <p:txBody>
          <a:bodyPr/>
          <a:lstStyle>
            <a:lvl1pPr>
              <a:defRPr sz="1500" baseline="0">
                <a:latin typeface="Times New Roman" panose="02020603050405020304" pitchFamily="18" charset="0"/>
                <a:ea typeface="宋体" panose="02010600030101010101" pitchFamily="2" charset="-122"/>
              </a:defRPr>
            </a:lvl1pPr>
            <a:lvl2pPr>
              <a:defRPr sz="1500" baseline="0">
                <a:latin typeface="Times New Roman" panose="02020603050405020304" pitchFamily="18" charset="0"/>
                <a:ea typeface="宋体" panose="02010600030101010101" pitchFamily="2" charset="-122"/>
              </a:defRPr>
            </a:lvl2pPr>
            <a:lvl3pPr>
              <a:defRPr sz="1500" baseline="0">
                <a:latin typeface="Times New Roman" panose="02020603050405020304" pitchFamily="18" charset="0"/>
                <a:ea typeface="宋体" panose="02010600030101010101" pitchFamily="2" charset="-122"/>
              </a:defRPr>
            </a:lvl3pPr>
            <a:lvl4pPr>
              <a:defRPr sz="1500" baseline="0">
                <a:latin typeface="Times New Roman" panose="02020603050405020304" pitchFamily="18" charset="0"/>
                <a:ea typeface="宋体" panose="02010600030101010101" pitchFamily="2" charset="-122"/>
              </a:defRPr>
            </a:lvl4pPr>
            <a:lvl5pPr>
              <a:defRPr sz="1500" baseline="0">
                <a:latin typeface="Times New Roman" panose="02020603050405020304" pitchFamily="18" charset="0"/>
                <a:ea typeface="宋体" panose="02010600030101010101" pitchFamily="2" charset="-122"/>
              </a:defRPr>
            </a:lvl5pPr>
          </a:lstStyle>
          <a:p>
            <a:pPr lvl="0"/>
            <a:r>
              <a:rPr lang="en-US" dirty="0" smtClean="0"/>
              <a:t>Click to add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Date Placeholder 2"/>
          <p:cNvSpPr>
            <a:spLocks noGrp="1"/>
          </p:cNvSpPr>
          <p:nvPr>
            <p:ph type="dt" sz="half" idx="10"/>
          </p:nvPr>
        </p:nvSpPr>
        <p:spPr>
          <a:xfrm>
            <a:off x="336948" y="6357938"/>
            <a:ext cx="3246040" cy="365125"/>
          </a:xfrm>
          <a:prstGeom prst="rect">
            <a:avLst/>
          </a:prstGeom>
        </p:spPr>
        <p:txBody>
          <a:bodyPr anchor="ctr" anchorCtr="0"/>
          <a:lstStyle>
            <a:lvl1pPr>
              <a:defRPr sz="1600" baseline="0">
                <a:latin typeface="Times New Roman" panose="02020603050405020304" pitchFamily="18" charset="0"/>
                <a:ea typeface="宋体" panose="02010600030101010101" pitchFamily="2" charset="-122"/>
              </a:defRPr>
            </a:lvl1pPr>
          </a:lstStyle>
          <a:p>
            <a:fld id="{891E9234-61BE-42F2-9D89-7169AB9BACFD}" type="datetime4">
              <a:rPr lang="en-US" smtClean="0"/>
              <a:pPr/>
              <a:t>November 30, 2017</a:t>
            </a:fld>
            <a:endParaRPr lang="en-US" dirty="0"/>
          </a:p>
        </p:txBody>
      </p:sp>
      <p:sp>
        <p:nvSpPr>
          <p:cNvPr id="5" name="Slide Number Placeholder 4"/>
          <p:cNvSpPr>
            <a:spLocks noGrp="1"/>
          </p:cNvSpPr>
          <p:nvPr>
            <p:ph type="sldNum" sz="quarter" idx="12"/>
          </p:nvPr>
        </p:nvSpPr>
        <p:spPr>
          <a:xfrm>
            <a:off x="8612188" y="6357938"/>
            <a:ext cx="3246039" cy="365125"/>
          </a:xfrm>
          <a:prstGeom prst="rect">
            <a:avLst/>
          </a:prstGeom>
        </p:spPr>
        <p:txBody>
          <a:bodyPr anchor="ctr" anchorCtr="0"/>
          <a:lstStyle>
            <a:lvl1pPr algn="r">
              <a:defRPr sz="1600" baseline="0">
                <a:latin typeface="Times New Roman" panose="02020603050405020304" pitchFamily="18" charset="0"/>
                <a:ea typeface="宋体" panose="02010600030101010101" pitchFamily="2" charset="-122"/>
              </a:defRPr>
            </a:lvl1pPr>
          </a:lstStyle>
          <a:p>
            <a:fld id="{EA748F39-E7B8-4BEB-945C-45EEE328622A}" type="slidenum">
              <a:rPr lang="en-US" smtClean="0"/>
              <a:pPr/>
              <a:t>‹#›</a:t>
            </a:fld>
            <a:endParaRPr lang="en-US" dirty="0"/>
          </a:p>
        </p:txBody>
      </p:sp>
    </p:spTree>
    <p:extLst>
      <p:ext uri="{BB962C8B-B14F-4D97-AF65-F5344CB8AC3E}">
        <p14:creationId xmlns:p14="http://schemas.microsoft.com/office/powerpoint/2010/main" val="156638484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4861669"/>
      </p:ext>
    </p:extLst>
  </p:cSld>
  <p:clrMap bg1="lt1" tx1="dk1" bg2="lt2" tx2="dk2" accent1="accent1" accent2="accent2" accent3="accent3" accent4="accent4" accent5="accent5" accent6="accent6" hlink="hlink" folHlink="folHlink"/>
  <p:sldLayoutIdLst>
    <p:sldLayoutId id="2147483676" r:id="rId1"/>
    <p:sldLayoutId id="2147483672" r:id="rId2"/>
  </p:sldLayoutIdLst>
  <p:timing>
    <p:tnLst>
      <p:par>
        <p:cTn id="1" dur="indefinite" restart="never" nodeType="tmRoot"/>
      </p:par>
    </p:tnLst>
  </p:timing>
  <p:hf hdr="0"/>
  <p:txStyles>
    <p:titleStyle>
      <a:lvl1pPr algn="l" defTabSz="1219444" rtl="0" eaLnBrk="1" latinLnBrk="0" hangingPunct="1">
        <a:spcBef>
          <a:spcPct val="0"/>
        </a:spcBef>
        <a:buNone/>
        <a:defRPr sz="3600" kern="1200" baseline="0">
          <a:solidFill>
            <a:schemeClr val="tx1"/>
          </a:solidFill>
          <a:latin typeface="+mj-lt"/>
          <a:ea typeface="+mj-ea"/>
          <a:cs typeface="+mj-cs"/>
        </a:defRPr>
      </a:lvl1pPr>
    </p:titleStyle>
    <p:bodyStyle>
      <a:lvl1pPr marL="361950" indent="-361950" algn="l" defTabSz="1219444" rtl="0" eaLnBrk="1" latinLnBrk="0" hangingPunct="1">
        <a:spcBef>
          <a:spcPct val="20000"/>
        </a:spcBef>
        <a:buFont typeface="Arial" pitchFamily="34" charset="0"/>
        <a:buChar char="•"/>
        <a:defRPr sz="2000" kern="1200">
          <a:solidFill>
            <a:schemeClr val="tx1"/>
          </a:solidFill>
          <a:latin typeface="+mn-lt"/>
          <a:ea typeface="+mn-ea"/>
          <a:cs typeface="+mn-cs"/>
        </a:defRPr>
      </a:lvl1pPr>
      <a:lvl2pPr marL="714375" indent="-352425" algn="l" defTabSz="1219444"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076325" indent="-361950" algn="l" defTabSz="1219444"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438275" indent="-361950" algn="l" defTabSz="1219444"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1790700" indent="-352425" algn="l" defTabSz="1219444"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3353471"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192"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914"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2636"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WF on PTRS</a:t>
            </a:r>
            <a:endParaRPr lang="zh-CN" altLang="en-US" dirty="0"/>
          </a:p>
        </p:txBody>
      </p:sp>
      <p:sp>
        <p:nvSpPr>
          <p:cNvPr id="3" name="文本占位符 2"/>
          <p:cNvSpPr>
            <a:spLocks noGrp="1"/>
          </p:cNvSpPr>
          <p:nvPr>
            <p:ph type="body" sz="quarter" idx="13"/>
          </p:nvPr>
        </p:nvSpPr>
        <p:spPr/>
        <p:txBody>
          <a:bodyPr/>
          <a:lstStyle/>
          <a:p>
            <a:r>
              <a:rPr lang="en-US" altLang="zh-CN" dirty="0"/>
              <a:t>Huawei, HiSilicon, ZTE, Sanechips, Spreadtrum, vivo, Intel, NEC, ASTRI, NTT DOCOMO</a:t>
            </a:r>
            <a:endParaRPr lang="zh-CN" altLang="en-US" dirty="0"/>
          </a:p>
        </p:txBody>
      </p:sp>
    </p:spTree>
    <p:extLst>
      <p:ext uri="{BB962C8B-B14F-4D97-AF65-F5344CB8AC3E}">
        <p14:creationId xmlns:p14="http://schemas.microsoft.com/office/powerpoint/2010/main" val="38912927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Proposal</a:t>
            </a:r>
            <a:endParaRPr lang="zh-CN" altLang="en-US" dirty="0"/>
          </a:p>
        </p:txBody>
      </p:sp>
      <p:sp>
        <p:nvSpPr>
          <p:cNvPr id="3" name="Content Placeholder 2"/>
          <p:cNvSpPr>
            <a:spLocks noGrp="1"/>
          </p:cNvSpPr>
          <p:nvPr>
            <p:ph sz="quarter" idx="13"/>
          </p:nvPr>
        </p:nvSpPr>
        <p:spPr>
          <a:xfrm>
            <a:off x="336549" y="981075"/>
            <a:ext cx="11521677" cy="5257800"/>
          </a:xfrm>
        </p:spPr>
        <p:txBody>
          <a:bodyPr/>
          <a:lstStyle/>
          <a:p>
            <a:r>
              <a:rPr lang="en-US" altLang="zh-CN" sz="1600" dirty="0"/>
              <a:t>UE shall assume the SCS of the BWP </a:t>
            </a:r>
            <a:r>
              <a:rPr lang="en-US" altLang="zh-CN" sz="1600" dirty="0" smtClean="0"/>
              <a:t>containing the </a:t>
            </a:r>
            <a:r>
              <a:rPr lang="en-US" altLang="zh-CN" sz="1600" dirty="0"/>
              <a:t>SSB </a:t>
            </a:r>
            <a:r>
              <a:rPr lang="en-US" altLang="zh-CN" sz="1600" dirty="0" smtClean="0"/>
              <a:t>for </a:t>
            </a:r>
            <a:r>
              <a:rPr lang="en-US" altLang="zh-CN" sz="1600" dirty="0"/>
              <a:t>initial </a:t>
            </a:r>
            <a:r>
              <a:rPr lang="en-US" altLang="zh-CN" sz="1600" dirty="0" smtClean="0"/>
              <a:t>access </a:t>
            </a:r>
            <a:r>
              <a:rPr lang="en-US" altLang="zh-CN" sz="1600" dirty="0"/>
              <a:t>and the maximum ModOrder it can support when </a:t>
            </a:r>
            <a:r>
              <a:rPr lang="en-US" altLang="zh-CN" sz="1600" dirty="0" smtClean="0"/>
              <a:t>reporting</a:t>
            </a:r>
            <a:r>
              <a:rPr lang="en-US" altLang="zh-CN" sz="1600" dirty="0"/>
              <a:t> the preferred MCS and BW thresholds as UE </a:t>
            </a:r>
            <a:r>
              <a:rPr lang="en-US" altLang="zh-CN" sz="1600" dirty="0" smtClean="0"/>
              <a:t>capability</a:t>
            </a:r>
            <a:r>
              <a:rPr lang="en-US" altLang="zh-CN" sz="1600" dirty="0"/>
              <a:t> </a:t>
            </a:r>
            <a:endParaRPr lang="zh-CN" altLang="zh-CN" sz="1800" dirty="0"/>
          </a:p>
          <a:p>
            <a:endParaRPr lang="en-US" altLang="zh-CN" sz="1600" dirty="0" smtClean="0"/>
          </a:p>
          <a:p>
            <a:r>
              <a:rPr lang="en-US" altLang="zh-CN" sz="1600" dirty="0" smtClean="0"/>
              <a:t>For </a:t>
            </a:r>
            <a:r>
              <a:rPr lang="en-US" altLang="zh-CN" sz="1600" dirty="0"/>
              <a:t>the case where two DL DMRS port groups are transmitted, where each DMRS port group is associated to one PTRS port and one CW respectively,  the time density of the PTRS port corresponding to the CW with lower MCS should be set as the same as that of the PTRS port corresponding to CW with higher MCS when two </a:t>
            </a:r>
            <a:r>
              <a:rPr lang="en-US" altLang="zh-CN" sz="1600" dirty="0" smtClean="0"/>
              <a:t>PTRS </a:t>
            </a:r>
            <a:r>
              <a:rPr lang="en-US" altLang="zh-CN" sz="1600" dirty="0"/>
              <a:t>ports are </a:t>
            </a:r>
            <a:r>
              <a:rPr lang="en-US" altLang="zh-CN" sz="1600" dirty="0" smtClean="0"/>
              <a:t>active</a:t>
            </a:r>
            <a:endParaRPr lang="en-US" altLang="zh-CN" sz="1800" dirty="0"/>
          </a:p>
          <a:p>
            <a:endParaRPr lang="zh-CN" altLang="zh-CN" sz="1800" dirty="0" smtClean="0"/>
          </a:p>
          <a:p>
            <a:r>
              <a:rPr lang="en-US" altLang="zh-CN" sz="1600" dirty="0" smtClean="0"/>
              <a:t>UE </a:t>
            </a:r>
            <a:r>
              <a:rPr lang="en-US" altLang="zh-CN" sz="1600" dirty="0"/>
              <a:t>may assume the layers corresponding to the scheduled DL DMRS ports in one DL DMRS port group are experiencing the same phase variations  at gNB side due to phase </a:t>
            </a:r>
            <a:r>
              <a:rPr lang="en-US" altLang="zh-CN" sz="1600" dirty="0" smtClean="0"/>
              <a:t>noise</a:t>
            </a:r>
            <a:endParaRPr lang="en-US" altLang="zh-CN" sz="1800" dirty="0" smtClean="0"/>
          </a:p>
          <a:p>
            <a:endParaRPr lang="en-US" altLang="zh-CN" sz="1600" dirty="0" smtClean="0"/>
          </a:p>
          <a:p>
            <a:r>
              <a:rPr lang="en-US" altLang="zh-CN" sz="1600" dirty="0" smtClean="0"/>
              <a:t>For </a:t>
            </a:r>
            <a:r>
              <a:rPr lang="en-US" altLang="zh-CN" sz="1600" dirty="0"/>
              <a:t>reporting the preferred DL </a:t>
            </a:r>
            <a:r>
              <a:rPr lang="en-US" altLang="zh-CN" sz="1600" dirty="0" smtClean="0"/>
              <a:t>layer(s)</a:t>
            </a:r>
            <a:endParaRPr lang="en-US" altLang="zh-CN" sz="1800" dirty="0" smtClean="0"/>
          </a:p>
          <a:p>
            <a:pPr lvl="1"/>
            <a:r>
              <a:rPr lang="en-US" altLang="zh-CN" sz="1600" dirty="0" smtClean="0"/>
              <a:t>When </a:t>
            </a:r>
            <a:r>
              <a:rPr lang="en-US" altLang="zh-CN" sz="1600" dirty="0"/>
              <a:t>reported by PUCCH, </a:t>
            </a:r>
            <a:r>
              <a:rPr lang="en-US" altLang="zh-CN" sz="1600" dirty="0" smtClean="0"/>
              <a:t>the </a:t>
            </a:r>
            <a:r>
              <a:rPr lang="en-US" altLang="zh-CN" sz="1600" dirty="0"/>
              <a:t>layer indicator (LI) is </a:t>
            </a:r>
            <a:r>
              <a:rPr lang="en-US" altLang="zh-CN" sz="1600" dirty="0" smtClean="0"/>
              <a:t>encoded jointly with RI</a:t>
            </a:r>
            <a:endParaRPr lang="zh-CN" altLang="zh-CN" sz="1800" dirty="0"/>
          </a:p>
          <a:p>
            <a:pPr lvl="1"/>
            <a:r>
              <a:rPr lang="en-US" altLang="zh-CN" sz="1600" dirty="0"/>
              <a:t>When reported by PUSCH, the LI </a:t>
            </a:r>
            <a:r>
              <a:rPr lang="en-US" altLang="zh-CN" sz="1600" dirty="0" smtClean="0"/>
              <a:t>is </a:t>
            </a:r>
            <a:r>
              <a:rPr lang="en-US" altLang="zh-CN" sz="1600" dirty="0"/>
              <a:t>reported in the second part of </a:t>
            </a:r>
            <a:r>
              <a:rPr lang="en-US" altLang="zh-CN" sz="1600" dirty="0" smtClean="0"/>
              <a:t>CSI</a:t>
            </a:r>
          </a:p>
          <a:p>
            <a:pPr lvl="1"/>
            <a:r>
              <a:rPr lang="en-US" altLang="zh-CN" sz="1600" dirty="0" smtClean="0"/>
              <a:t>If two preferred layers are required to be reported, they should be jointly encoded in one </a:t>
            </a:r>
            <a:r>
              <a:rPr lang="en-US" altLang="zh-CN" sz="1600" smtClean="0"/>
              <a:t>LI field</a:t>
            </a:r>
            <a:endParaRPr lang="en-US" altLang="zh-CN" sz="1800" dirty="0" smtClean="0"/>
          </a:p>
          <a:p>
            <a:pPr lvl="0"/>
            <a:endParaRPr lang="zh-CN" altLang="en-US" dirty="0"/>
          </a:p>
        </p:txBody>
      </p:sp>
      <p:sp>
        <p:nvSpPr>
          <p:cNvPr id="5" name="Date Placeholder 4"/>
          <p:cNvSpPr>
            <a:spLocks noGrp="1"/>
          </p:cNvSpPr>
          <p:nvPr>
            <p:ph type="dt" sz="half" idx="10"/>
          </p:nvPr>
        </p:nvSpPr>
        <p:spPr/>
        <p:txBody>
          <a:bodyPr/>
          <a:lstStyle/>
          <a:p>
            <a:fld id="{891E9234-61BE-42F2-9D89-7169AB9BACFD}" type="datetime4">
              <a:rPr lang="en-US" smtClean="0"/>
              <a:pPr/>
              <a:t>November 30, 2017</a:t>
            </a:fld>
            <a:endParaRPr lang="en-US" dirty="0"/>
          </a:p>
        </p:txBody>
      </p:sp>
      <p:sp>
        <p:nvSpPr>
          <p:cNvPr id="6" name="Slide Number Placeholder 5"/>
          <p:cNvSpPr>
            <a:spLocks noGrp="1"/>
          </p:cNvSpPr>
          <p:nvPr>
            <p:ph type="sldNum" sz="quarter" idx="12"/>
          </p:nvPr>
        </p:nvSpPr>
        <p:spPr/>
        <p:txBody>
          <a:bodyPr/>
          <a:lstStyle/>
          <a:p>
            <a:fld id="{EA748F39-E7B8-4BEB-945C-45EEE328622A}" type="slidenum">
              <a:rPr lang="en-US" smtClean="0"/>
              <a:pPr/>
              <a:t>2</a:t>
            </a:fld>
            <a:endParaRPr lang="en-US" dirty="0"/>
          </a:p>
        </p:txBody>
      </p:sp>
    </p:spTree>
    <p:extLst>
      <p:ext uri="{BB962C8B-B14F-4D97-AF65-F5344CB8AC3E}">
        <p14:creationId xmlns:p14="http://schemas.microsoft.com/office/powerpoint/2010/main" val="39678443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Proposal </a:t>
            </a:r>
            <a:endParaRPr lang="zh-CN" altLang="en-US" dirty="0"/>
          </a:p>
        </p:txBody>
      </p:sp>
      <p:sp>
        <p:nvSpPr>
          <p:cNvPr id="3" name="Content Placeholder 2"/>
          <p:cNvSpPr>
            <a:spLocks noGrp="1"/>
          </p:cNvSpPr>
          <p:nvPr>
            <p:ph sz="quarter" idx="13"/>
          </p:nvPr>
        </p:nvSpPr>
        <p:spPr>
          <a:xfrm>
            <a:off x="336549" y="981075"/>
            <a:ext cx="11522075" cy="5257800"/>
          </a:xfrm>
        </p:spPr>
        <p:txBody>
          <a:bodyPr/>
          <a:lstStyle/>
          <a:p>
            <a:r>
              <a:rPr lang="en-US" altLang="zh-CN" sz="1600" dirty="0"/>
              <a:t>The number of DL </a:t>
            </a:r>
            <a:r>
              <a:rPr lang="en-US" altLang="zh-CN" sz="1600" dirty="0" smtClean="0"/>
              <a:t>PTRS </a:t>
            </a:r>
            <a:r>
              <a:rPr lang="en-US" altLang="zh-CN" sz="1600" dirty="0"/>
              <a:t>ports is higher layer configured per TCI state for PDSCH transmission in the higher layer parameter </a:t>
            </a:r>
            <a:r>
              <a:rPr lang="en-US" altLang="zh-CN" sz="1600" i="1" dirty="0"/>
              <a:t>DL-PT-RS-ports</a:t>
            </a:r>
            <a:endParaRPr lang="zh-CN" altLang="zh-CN" sz="1800" dirty="0"/>
          </a:p>
          <a:p>
            <a:r>
              <a:rPr lang="en-US" altLang="zh-CN" sz="1600" dirty="0"/>
              <a:t>If the number of DL </a:t>
            </a:r>
            <a:r>
              <a:rPr lang="en-US" altLang="zh-CN" sz="1600" dirty="0" smtClean="0"/>
              <a:t>PTRS </a:t>
            </a:r>
            <a:r>
              <a:rPr lang="en-US" altLang="zh-CN" sz="1600" dirty="0"/>
              <a:t>ports associated to the TCI in DCI is 2,  the number of </a:t>
            </a:r>
            <a:r>
              <a:rPr lang="en-US" altLang="zh-CN" sz="1600" dirty="0" smtClean="0"/>
              <a:t>PTRS </a:t>
            </a:r>
            <a:r>
              <a:rPr lang="en-US" altLang="zh-CN" sz="1600" dirty="0"/>
              <a:t>ports is </a:t>
            </a:r>
            <a:r>
              <a:rPr lang="en-US" altLang="zh-CN" sz="1600" dirty="0" smtClean="0"/>
              <a:t>2, </a:t>
            </a:r>
            <a:r>
              <a:rPr lang="en-US" altLang="zh-CN" sz="1600" dirty="0"/>
              <a:t>and the each PT-RS is associated with the corresponding DMRS port </a:t>
            </a:r>
            <a:r>
              <a:rPr lang="en-US" altLang="zh-CN" sz="1600" dirty="0" smtClean="0"/>
              <a:t>group</a:t>
            </a:r>
            <a:r>
              <a:rPr lang="en-US" altLang="zh-CN" sz="1600" dirty="0"/>
              <a:t>, </a:t>
            </a:r>
            <a:r>
              <a:rPr lang="en-US" altLang="zh-CN" sz="1600" dirty="0" smtClean="0"/>
              <a:t>and </a:t>
            </a:r>
            <a:r>
              <a:rPr lang="en-US" altLang="zh-CN" sz="1600" dirty="0"/>
              <a:t>UE does not expect to be scheduled with one DMRS port group and </a:t>
            </a:r>
            <a:r>
              <a:rPr lang="en-US" altLang="zh-CN" sz="1600" dirty="0" smtClean="0"/>
              <a:t>such TCI state</a:t>
            </a:r>
            <a:endParaRPr lang="zh-CN" altLang="zh-CN" sz="1800" dirty="0"/>
          </a:p>
          <a:p>
            <a:r>
              <a:rPr lang="en-US" altLang="zh-CN" sz="1600" dirty="0"/>
              <a:t>If the number of DL </a:t>
            </a:r>
            <a:r>
              <a:rPr lang="en-US" altLang="zh-CN" sz="1600" dirty="0" smtClean="0"/>
              <a:t>PTRS </a:t>
            </a:r>
            <a:r>
              <a:rPr lang="en-US" altLang="zh-CN" sz="1600" dirty="0"/>
              <a:t>ports associated to the TCI in DCI is 1,  the number of </a:t>
            </a:r>
            <a:r>
              <a:rPr lang="en-US" altLang="zh-CN" sz="1600" dirty="0" smtClean="0"/>
              <a:t>PTRS </a:t>
            </a:r>
            <a:r>
              <a:rPr lang="en-US" altLang="zh-CN" sz="1600" dirty="0"/>
              <a:t>port is </a:t>
            </a:r>
            <a:r>
              <a:rPr lang="en-US" altLang="zh-CN" sz="1600" dirty="0" smtClean="0"/>
              <a:t>1, </a:t>
            </a:r>
            <a:r>
              <a:rPr lang="en-US" altLang="zh-CN" sz="1600" dirty="0"/>
              <a:t>the phase tracking association follow the </a:t>
            </a:r>
            <a:r>
              <a:rPr lang="en-US" altLang="zh-CN" sz="1600" dirty="0" smtClean="0">
                <a:solidFill>
                  <a:srgbClr val="FF0000"/>
                </a:solidFill>
              </a:rPr>
              <a:t>previous</a:t>
            </a:r>
            <a:r>
              <a:rPr lang="en-US" altLang="zh-CN" sz="1600" dirty="0" smtClean="0"/>
              <a:t> agreements</a:t>
            </a:r>
            <a:endParaRPr lang="zh-CN" altLang="zh-CN" sz="1800" dirty="0"/>
          </a:p>
          <a:p>
            <a:pPr lvl="1"/>
            <a:r>
              <a:rPr lang="en-US" altLang="zh-CN" sz="1600" dirty="0"/>
              <a:t>If one PTRS port is transmitted and the scheduled DMRS ports are from two DMRS port groups, UE may utilize the PTRS port for phase tracking for PDSCH layers corresponding to DMRS ports in the  two DMRS port groups (i.e., the PTRS port is shared among the two DMRS port groups</a:t>
            </a:r>
            <a:r>
              <a:rPr lang="en-US" altLang="zh-CN" sz="1600" dirty="0" smtClean="0"/>
              <a:t>)</a:t>
            </a:r>
            <a:endParaRPr lang="en-US" altLang="zh-CN" sz="1800" dirty="0" smtClean="0"/>
          </a:p>
          <a:p>
            <a:endParaRPr lang="zh-CN" altLang="zh-CN" sz="1800" dirty="0"/>
          </a:p>
          <a:p>
            <a:r>
              <a:rPr lang="en-US" altLang="zh-CN" sz="1600" dirty="0"/>
              <a:t>For 2-symbol non-slot scheduling, PTRS is not transmitted/received if the time domain density is smaller than 1 when configured present</a:t>
            </a:r>
            <a:endParaRPr lang="zh-CN" altLang="zh-CN" sz="1800" dirty="0"/>
          </a:p>
          <a:p>
            <a:r>
              <a:rPr lang="en-US" altLang="zh-CN" sz="1600" dirty="0"/>
              <a:t>For 4-symbol non-slot scheduling, PTRS is not transmitted/received if the time domain density is equal to ¼ when configured </a:t>
            </a:r>
            <a:r>
              <a:rPr lang="en-US" altLang="zh-CN" sz="1600" dirty="0" smtClean="0"/>
              <a:t>present</a:t>
            </a:r>
            <a:endParaRPr lang="en-US" altLang="zh-CN" sz="1800" dirty="0"/>
          </a:p>
          <a:p>
            <a:endParaRPr lang="zh-CN" altLang="zh-CN" sz="1800" dirty="0"/>
          </a:p>
          <a:p>
            <a:r>
              <a:rPr lang="en-US" altLang="zh-CN" sz="1600" dirty="0"/>
              <a:t>If the last </a:t>
            </a:r>
            <a:r>
              <a:rPr lang="en-US" altLang="zh-CN" sz="1600" i="1" dirty="0"/>
              <a:t>N</a:t>
            </a:r>
            <a:r>
              <a:rPr lang="en-US" altLang="zh-CN" sz="1600" dirty="0"/>
              <a:t> MCS entries are reserved (no coding rate or modulation order or TBS is given), where </a:t>
            </a:r>
            <a:r>
              <a:rPr lang="en-US" altLang="zh-CN" sz="1600" i="1" dirty="0"/>
              <a:t>N</a:t>
            </a:r>
            <a:r>
              <a:rPr lang="en-US" altLang="zh-CN" sz="1600" dirty="0"/>
              <a:t> is 3 for MCS table with up to 64QAM  and </a:t>
            </a:r>
            <a:r>
              <a:rPr lang="en-US" altLang="zh-CN" sz="1600" i="1" dirty="0"/>
              <a:t>N</a:t>
            </a:r>
            <a:r>
              <a:rPr lang="en-US" altLang="zh-CN" sz="1600" dirty="0"/>
              <a:t> is 4 for MCS table with up to 256QAM, support the following</a:t>
            </a:r>
            <a:endParaRPr lang="zh-CN" altLang="zh-CN" sz="1800" dirty="0"/>
          </a:p>
          <a:p>
            <a:pPr lvl="1"/>
            <a:r>
              <a:rPr lang="en-US" altLang="zh-CN" sz="1600" dirty="0"/>
              <a:t>For adaptive retransmissions, when the scheduled MCS &gt; </a:t>
            </a:r>
            <a:r>
              <a:rPr lang="en-US" altLang="zh-CN" sz="1600" i="1" dirty="0"/>
              <a:t>V</a:t>
            </a:r>
            <a:r>
              <a:rPr lang="en-US" altLang="zh-CN" sz="1600" dirty="0"/>
              <a:t>, where </a:t>
            </a:r>
            <a:r>
              <a:rPr lang="en-US" altLang="zh-CN" sz="1600" i="1" dirty="0"/>
              <a:t>V</a:t>
            </a:r>
            <a:r>
              <a:rPr lang="en-US" altLang="zh-CN" sz="1600" dirty="0"/>
              <a:t> = 28 for MCS table with up to 64QAM and </a:t>
            </a:r>
            <a:r>
              <a:rPr lang="en-US" altLang="zh-CN" sz="1600" i="1" dirty="0"/>
              <a:t>V</a:t>
            </a:r>
            <a:r>
              <a:rPr lang="en-US" altLang="zh-CN" sz="1600" dirty="0"/>
              <a:t> = 27 for MCS table with up  to 256QAM, the time-density of PTRS is determined based on the MCS of initial transmission, which is smaller than or equal to </a:t>
            </a:r>
            <a:r>
              <a:rPr lang="en-US" altLang="zh-CN" sz="1600" i="1" dirty="0"/>
              <a:t>V</a:t>
            </a:r>
            <a:endParaRPr lang="zh-CN" altLang="zh-CN" sz="1800" i="1" dirty="0"/>
          </a:p>
          <a:p>
            <a:endParaRPr lang="zh-CN" altLang="en-US" dirty="0"/>
          </a:p>
        </p:txBody>
      </p:sp>
      <p:sp>
        <p:nvSpPr>
          <p:cNvPr id="5" name="Date Placeholder 4"/>
          <p:cNvSpPr>
            <a:spLocks noGrp="1"/>
          </p:cNvSpPr>
          <p:nvPr>
            <p:ph type="dt" sz="half" idx="10"/>
          </p:nvPr>
        </p:nvSpPr>
        <p:spPr/>
        <p:txBody>
          <a:bodyPr/>
          <a:lstStyle/>
          <a:p>
            <a:fld id="{891E9234-61BE-42F2-9D89-7169AB9BACFD}" type="datetime4">
              <a:rPr lang="en-US" smtClean="0"/>
              <a:pPr/>
              <a:t>November 30, 2017</a:t>
            </a:fld>
            <a:endParaRPr lang="en-US" dirty="0"/>
          </a:p>
        </p:txBody>
      </p:sp>
      <p:sp>
        <p:nvSpPr>
          <p:cNvPr id="6" name="Slide Number Placeholder 5"/>
          <p:cNvSpPr>
            <a:spLocks noGrp="1"/>
          </p:cNvSpPr>
          <p:nvPr>
            <p:ph type="sldNum" sz="quarter" idx="12"/>
          </p:nvPr>
        </p:nvSpPr>
        <p:spPr/>
        <p:txBody>
          <a:bodyPr/>
          <a:lstStyle/>
          <a:p>
            <a:fld id="{EA748F39-E7B8-4BEB-945C-45EEE328622A}" type="slidenum">
              <a:rPr lang="en-US" smtClean="0"/>
              <a:pPr/>
              <a:t>3</a:t>
            </a:fld>
            <a:endParaRPr lang="en-US" dirty="0"/>
          </a:p>
        </p:txBody>
      </p:sp>
    </p:spTree>
    <p:extLst>
      <p:ext uri="{BB962C8B-B14F-4D97-AF65-F5344CB8AC3E}">
        <p14:creationId xmlns:p14="http://schemas.microsoft.com/office/powerpoint/2010/main" val="26366168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Proposal</a:t>
            </a:r>
            <a:endParaRPr lang="zh-CN" altLang="en-US" dirty="0"/>
          </a:p>
        </p:txBody>
      </p:sp>
      <p:sp>
        <p:nvSpPr>
          <p:cNvPr id="3" name="Content Placeholder 2"/>
          <p:cNvSpPr>
            <a:spLocks noGrp="1"/>
          </p:cNvSpPr>
          <p:nvPr>
            <p:ph sz="quarter" idx="13"/>
          </p:nvPr>
        </p:nvSpPr>
        <p:spPr>
          <a:xfrm>
            <a:off x="336549" y="981075"/>
            <a:ext cx="11522075" cy="5257800"/>
          </a:xfrm>
        </p:spPr>
        <p:txBody>
          <a:bodyPr/>
          <a:lstStyle/>
          <a:p>
            <a:r>
              <a:rPr lang="en-US" altLang="zh-CN" dirty="0">
                <a:solidFill>
                  <a:srgbClr val="FF0000"/>
                </a:solidFill>
              </a:rPr>
              <a:t>A </a:t>
            </a:r>
            <a:r>
              <a:rPr lang="en-US" altLang="zh-CN" dirty="0" smtClean="0">
                <a:solidFill>
                  <a:srgbClr val="FF0000"/>
                </a:solidFill>
              </a:rPr>
              <a:t>DL PTRS </a:t>
            </a:r>
            <a:r>
              <a:rPr lang="en-US" altLang="zh-CN" dirty="0">
                <a:solidFill>
                  <a:srgbClr val="FF0000"/>
                </a:solidFill>
              </a:rPr>
              <a:t>port and the </a:t>
            </a:r>
            <a:r>
              <a:rPr lang="en-US" altLang="zh-CN" dirty="0" smtClean="0">
                <a:solidFill>
                  <a:srgbClr val="FF0000"/>
                </a:solidFill>
              </a:rPr>
              <a:t>DL DMRS </a:t>
            </a:r>
            <a:r>
              <a:rPr lang="en-US" altLang="zh-CN" dirty="0">
                <a:solidFill>
                  <a:srgbClr val="FF0000"/>
                </a:solidFill>
              </a:rPr>
              <a:t>port(s) within the associated </a:t>
            </a:r>
            <a:r>
              <a:rPr lang="en-US" altLang="zh-CN" dirty="0" smtClean="0">
                <a:solidFill>
                  <a:srgbClr val="FF0000"/>
                </a:solidFill>
              </a:rPr>
              <a:t>DL DMRS </a:t>
            </a:r>
            <a:r>
              <a:rPr lang="en-US" altLang="zh-CN" dirty="0">
                <a:solidFill>
                  <a:srgbClr val="FF0000"/>
                </a:solidFill>
              </a:rPr>
              <a:t>port group are QCLed w.r.t {delay spread, Doppler spread, Doppler shift, </a:t>
            </a:r>
            <a:r>
              <a:rPr lang="en-US" altLang="zh-CN" dirty="0" smtClean="0">
                <a:solidFill>
                  <a:srgbClr val="FF0000"/>
                </a:solidFill>
              </a:rPr>
              <a:t>average delay, </a:t>
            </a:r>
            <a:r>
              <a:rPr lang="en-US" altLang="zh-CN" dirty="0">
                <a:solidFill>
                  <a:srgbClr val="FF0000"/>
                </a:solidFill>
              </a:rPr>
              <a:t>spatial Rx parameters}</a:t>
            </a:r>
          </a:p>
          <a:p>
            <a:r>
              <a:rPr lang="en-US" altLang="zh-CN" dirty="0">
                <a:solidFill>
                  <a:srgbClr val="FF0000"/>
                </a:solidFill>
              </a:rPr>
              <a:t>If one </a:t>
            </a:r>
            <a:r>
              <a:rPr lang="en-US" altLang="zh-CN" dirty="0" smtClean="0">
                <a:solidFill>
                  <a:srgbClr val="FF0000"/>
                </a:solidFill>
              </a:rPr>
              <a:t>DL PTRS </a:t>
            </a:r>
            <a:r>
              <a:rPr lang="en-US" altLang="zh-CN" dirty="0">
                <a:solidFill>
                  <a:srgbClr val="FF0000"/>
                </a:solidFill>
              </a:rPr>
              <a:t>port is transmitted for two scheduled </a:t>
            </a:r>
            <a:r>
              <a:rPr lang="en-US" altLang="zh-CN" dirty="0" smtClean="0">
                <a:solidFill>
                  <a:srgbClr val="FF0000"/>
                </a:solidFill>
              </a:rPr>
              <a:t>DL DMRS </a:t>
            </a:r>
            <a:r>
              <a:rPr lang="en-US" altLang="zh-CN" dirty="0">
                <a:solidFill>
                  <a:srgbClr val="FF0000"/>
                </a:solidFill>
              </a:rPr>
              <a:t>port groups, the PTRS port and the DMRS port(s) which are not </a:t>
            </a:r>
            <a:r>
              <a:rPr lang="en-US" altLang="zh-CN" dirty="0" smtClean="0">
                <a:solidFill>
                  <a:srgbClr val="FF0000"/>
                </a:solidFill>
              </a:rPr>
              <a:t>in </a:t>
            </a:r>
            <a:r>
              <a:rPr lang="en-US" altLang="zh-CN" dirty="0">
                <a:solidFill>
                  <a:srgbClr val="FF0000"/>
                </a:solidFill>
              </a:rPr>
              <a:t>the associated DMRS </a:t>
            </a:r>
            <a:r>
              <a:rPr lang="en-US" altLang="zh-CN" dirty="0" smtClean="0">
                <a:solidFill>
                  <a:srgbClr val="FF0000"/>
                </a:solidFill>
              </a:rPr>
              <a:t>port group </a:t>
            </a:r>
            <a:r>
              <a:rPr lang="en-US" altLang="zh-CN" dirty="0">
                <a:solidFill>
                  <a:srgbClr val="FF0000"/>
                </a:solidFill>
              </a:rPr>
              <a:t>are QCLed </a:t>
            </a:r>
            <a:r>
              <a:rPr lang="en-US" altLang="zh-CN" dirty="0" smtClean="0">
                <a:solidFill>
                  <a:srgbClr val="FF0000"/>
                </a:solidFill>
              </a:rPr>
              <a:t>w.r.t. </a:t>
            </a:r>
            <a:r>
              <a:rPr lang="en-US" altLang="zh-CN" dirty="0">
                <a:solidFill>
                  <a:srgbClr val="FF0000"/>
                </a:solidFill>
              </a:rPr>
              <a:t>{Doppler spread, Doppler shift</a:t>
            </a:r>
            <a:r>
              <a:rPr lang="en-US" altLang="zh-CN" dirty="0" smtClean="0">
                <a:solidFill>
                  <a:srgbClr val="FF0000"/>
                </a:solidFill>
              </a:rPr>
              <a:t>}</a:t>
            </a:r>
            <a:endParaRPr lang="en-US" altLang="zh-CN" dirty="0">
              <a:solidFill>
                <a:srgbClr val="FF0000"/>
              </a:solidFill>
            </a:endParaRPr>
          </a:p>
        </p:txBody>
      </p:sp>
      <p:sp>
        <p:nvSpPr>
          <p:cNvPr id="5" name="Date Placeholder 4"/>
          <p:cNvSpPr>
            <a:spLocks noGrp="1"/>
          </p:cNvSpPr>
          <p:nvPr>
            <p:ph type="dt" sz="half" idx="10"/>
          </p:nvPr>
        </p:nvSpPr>
        <p:spPr/>
        <p:txBody>
          <a:bodyPr/>
          <a:lstStyle/>
          <a:p>
            <a:fld id="{891E9234-61BE-42F2-9D89-7169AB9BACFD}" type="datetime4">
              <a:rPr lang="en-US" smtClean="0"/>
              <a:pPr/>
              <a:t>November 30, 2017</a:t>
            </a:fld>
            <a:endParaRPr lang="en-US" dirty="0"/>
          </a:p>
        </p:txBody>
      </p:sp>
      <p:sp>
        <p:nvSpPr>
          <p:cNvPr id="6" name="Slide Number Placeholder 5"/>
          <p:cNvSpPr>
            <a:spLocks noGrp="1"/>
          </p:cNvSpPr>
          <p:nvPr>
            <p:ph type="sldNum" sz="quarter" idx="12"/>
          </p:nvPr>
        </p:nvSpPr>
        <p:spPr/>
        <p:txBody>
          <a:bodyPr/>
          <a:lstStyle/>
          <a:p>
            <a:fld id="{EA748F39-E7B8-4BEB-945C-45EEE328622A}" type="slidenum">
              <a:rPr lang="en-US" smtClean="0"/>
              <a:pPr/>
              <a:t>4</a:t>
            </a:fld>
            <a:endParaRPr lang="en-US" dirty="0"/>
          </a:p>
        </p:txBody>
      </p:sp>
    </p:spTree>
    <p:extLst>
      <p:ext uri="{BB962C8B-B14F-4D97-AF65-F5344CB8AC3E}">
        <p14:creationId xmlns:p14="http://schemas.microsoft.com/office/powerpoint/2010/main" val="1203165888"/>
      </p:ext>
    </p:extLst>
  </p:cSld>
  <p:clrMapOvr>
    <a:masterClrMapping/>
  </p:clrMapOvr>
  <p:timing>
    <p:tnLst>
      <p:par>
        <p:cTn id="1" dur="indefinite" restart="never" nodeType="tmRoot"/>
      </p:par>
    </p:tnLst>
  </p:timing>
</p:sld>
</file>

<file path=ppt/theme/theme1.xml><?xml version="1.0" encoding="utf-8"?>
<a:theme xmlns:a="http://schemas.openxmlformats.org/drawingml/2006/main" name="Backgroun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New">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3646</TotalTime>
  <Words>173</Words>
  <Application>Microsoft Office PowerPoint</Application>
  <PresentationFormat>Custom</PresentationFormat>
  <Paragraphs>33</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宋体</vt:lpstr>
      <vt:lpstr>Arial</vt:lpstr>
      <vt:lpstr>Calibri</vt:lpstr>
      <vt:lpstr>Times New Roman</vt:lpstr>
      <vt:lpstr>Background</vt:lpstr>
      <vt:lpstr>WF on PTRS</vt:lpstr>
      <vt:lpstr>Proposal</vt:lpstr>
      <vt:lpstr>Proposal </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 Zhang</dc:creator>
  <cp:keywords>CTPClassification=CTP_PUBLIC:VisualMarkings=</cp:keywords>
  <cp:lastModifiedBy>Xi Zhang</cp:lastModifiedBy>
  <cp:revision>225</cp:revision>
  <dcterms:created xsi:type="dcterms:W3CDTF">2014-09-24T01:01:53Z</dcterms:created>
  <dcterms:modified xsi:type="dcterms:W3CDTF">2017-12-01T01:20:13Z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(3)PZSf1T/vfTopxqSPTM7Ur/usexmMtmViC8RZBKRMnYWNs4SKtm4pN/Y9C3zen8i0Wkx8Wdf9
xvSQOsCJrV9F1IQryNj0YOWuc29Ziu3/0arBbbt/V2YbEd33vmKnyqmMQKyvQJ/VLa3ug+IQ
JC7dRa65TpTybnqfNmlVoGIqTkmsDpDgb3xrDZYEQilkWWqd4S51wDTX1UpNb+z+1zUAaRDM
BN5M/F6qHQix54SbF2</vt:lpwstr>
  </property>
  <property fmtid="{D5CDD505-2E9C-101B-9397-08002B2CF9AE}" pid="3" name="_2015_ms_pID_7253431">
    <vt:lpwstr>nxN858K8IFlUSTJco9noblsFiMkpv7JfuPAP7m8z1YHWje6DYs8/wu
PnoS1c94qy68oBEjtFSO7Qpq85NMuEgnCqPBViTMX6T23ct+brLo6+N9lb9IB0rpuHCYEhEb
hMsvjXNKWSjoAmisLdjhCXmAzuRw/mIi/DJE4QLCT8MhMf2+G/nYJZK358qFYzhu/zkD3mnp
w6TIF0o6FQjDaywLTxEJ4fgbROJaSSRIAPp/</vt:lpwstr>
  </property>
  <property fmtid="{D5CDD505-2E9C-101B-9397-08002B2CF9AE}" pid="4" name="_2015_ms_pID_7253432">
    <vt:lpwstr>jA==</vt:lpwstr>
  </property>
  <property fmtid="{D5CDD505-2E9C-101B-9397-08002B2CF9AE}" pid="5" name="TitusGUID">
    <vt:lpwstr>32d9e185-f118-4907-8106-187f74ec75d5</vt:lpwstr>
  </property>
  <property fmtid="{D5CDD505-2E9C-101B-9397-08002B2CF9AE}" pid="6" name="CTP_TimeStamp">
    <vt:lpwstr>2017-12-01 00:34:30Z</vt:lpwstr>
  </property>
  <property fmtid="{D5CDD505-2E9C-101B-9397-08002B2CF9AE}" pid="7" name="CTP_BU">
    <vt:lpwstr>NA</vt:lpwstr>
  </property>
  <property fmtid="{D5CDD505-2E9C-101B-9397-08002B2CF9AE}" pid="8" name="CTP_IDSID">
    <vt:lpwstr>NA</vt:lpwstr>
  </property>
  <property fmtid="{D5CDD505-2E9C-101B-9397-08002B2CF9AE}" pid="9" name="CTP_WWID">
    <vt:lpwstr>NA</vt:lpwstr>
  </property>
  <property fmtid="{D5CDD505-2E9C-101B-9397-08002B2CF9AE}" pid="10" name="CTPClassification">
    <vt:lpwstr>CTP_PUBLIC</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1512091063</vt:lpwstr>
  </property>
</Properties>
</file>