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2" r:id="rId3"/>
    <p:sldId id="315" r:id="rId4"/>
    <p:sldId id="319" r:id="rId5"/>
    <p:sldId id="312" r:id="rId6"/>
    <p:sldId id="320" r:id="rId7"/>
    <p:sldId id="313" r:id="rId8"/>
    <p:sldId id="321" r:id="rId9"/>
    <p:sldId id="322" r:id="rId10"/>
    <p:sldId id="323" r:id="rId11"/>
    <p:sldId id="316" r:id="rId12"/>
    <p:sldId id="317" r:id="rId13"/>
    <p:sldId id="318" r:id="rId14"/>
    <p:sldId id="31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111" autoAdjust="0"/>
    <p:restoredTop sz="94660"/>
  </p:normalViewPr>
  <p:slideViewPr>
    <p:cSldViewPr>
      <p:cViewPr varScale="1">
        <p:scale>
          <a:sx n="61" d="100"/>
          <a:sy n="61" d="100"/>
        </p:scale>
        <p:origin x="384" y="7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6C2DB9-D267-462A-A38D-FA8E4EA5E3AB}" type="datetimeFigureOut">
              <a:rPr lang="en-US" smtClean="0"/>
              <a:t>11/30/2017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9D3F04-9A5D-4703-B2D4-A98DBAE96F3C}" type="slidenum">
              <a:rPr lang="en-US" smtClean="0"/>
              <a:t>‹#›</a:t>
            </a:fld>
            <a:endParaRPr lang="en-US"/>
          </a:p>
        </p:txBody>
      </p:sp>
    </p:spTree>
    <p:extLst>
      <p:ext uri="{BB962C8B-B14F-4D97-AF65-F5344CB8AC3E}">
        <p14:creationId xmlns:p14="http://schemas.microsoft.com/office/powerpoint/2010/main" val="3256879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Summary of Offline Discussion on Channel Coding</a:t>
            </a:r>
          </a:p>
        </p:txBody>
      </p:sp>
      <p:sp>
        <p:nvSpPr>
          <p:cNvPr id="3" name="Subtitle 2"/>
          <p:cNvSpPr>
            <a:spLocks noGrp="1"/>
          </p:cNvSpPr>
          <p:nvPr>
            <p:ph type="subTitle" idx="1"/>
          </p:nvPr>
        </p:nvSpPr>
        <p:spPr/>
        <p:txBody>
          <a:bodyPr>
            <a:normAutofit/>
          </a:bodyPr>
          <a:lstStyle/>
          <a:p>
            <a:r>
              <a:rPr lang="en-US" dirty="0">
                <a:solidFill>
                  <a:schemeClr val="tx1"/>
                </a:solidFill>
                <a:latin typeface="+mj-lt"/>
                <a:ea typeface="+mj-ea"/>
                <a:cs typeface="+mj-cs"/>
              </a:rPr>
              <a:t>Ericsson</a:t>
            </a:r>
          </a:p>
        </p:txBody>
      </p:sp>
      <p:sp>
        <p:nvSpPr>
          <p:cNvPr id="4" name="テキスト ボックス 3"/>
          <p:cNvSpPr txBox="1">
            <a:spLocks noChangeArrowheads="1"/>
          </p:cNvSpPr>
          <p:nvPr/>
        </p:nvSpPr>
        <p:spPr bwMode="auto">
          <a:xfrm>
            <a:off x="7391400" y="237903"/>
            <a:ext cx="1596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R1-1721624</a:t>
            </a:r>
            <a:endParaRPr kumimoji="0" lang="ja-JP" altLang="en-US" sz="2000" dirty="0">
              <a:latin typeface="Arial Unicode MS" pitchFamily="50" charset="-127"/>
              <a:ea typeface="Arial Unicode MS" pitchFamily="50" charset="-127"/>
              <a:cs typeface="Arial Unicode MS" pitchFamily="50" charset="-127"/>
            </a:endParaRPr>
          </a:p>
        </p:txBody>
      </p:sp>
      <p:sp>
        <p:nvSpPr>
          <p:cNvPr id="7" name="テキスト ボックス 4"/>
          <p:cNvSpPr txBox="1">
            <a:spLocks noChangeArrowheads="1"/>
          </p:cNvSpPr>
          <p:nvPr/>
        </p:nvSpPr>
        <p:spPr bwMode="auto">
          <a:xfrm>
            <a:off x="179388" y="188913"/>
            <a:ext cx="38699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#91</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Reno, USA, 27</a:t>
            </a:r>
            <a:r>
              <a:rPr lang="en-US" altLang="ja-JP" sz="1800" baseline="30000" dirty="0">
                <a:latin typeface="Arial Unicode MS" pitchFamily="50" charset="-127"/>
                <a:ea typeface="Arial Unicode MS" pitchFamily="50" charset="-127"/>
                <a:cs typeface="Arial Unicode MS" pitchFamily="50" charset="-127"/>
              </a:rPr>
              <a:t>th</a:t>
            </a:r>
            <a:r>
              <a:rPr lang="en-US" altLang="ja-JP" sz="1800" dirty="0">
                <a:latin typeface="Arial Unicode MS" pitchFamily="50" charset="-127"/>
                <a:ea typeface="Arial Unicode MS" pitchFamily="50" charset="-127"/>
                <a:cs typeface="Arial Unicode MS" pitchFamily="50" charset="-127"/>
              </a:rPr>
              <a:t> Nov – 1</a:t>
            </a:r>
            <a:r>
              <a:rPr lang="en-US" altLang="ja-JP" sz="1800" baseline="30000" dirty="0">
                <a:latin typeface="Arial Unicode MS" pitchFamily="50" charset="-127"/>
                <a:ea typeface="Arial Unicode MS" pitchFamily="50" charset="-127"/>
                <a:cs typeface="Arial Unicode MS" pitchFamily="50" charset="-127"/>
              </a:rPr>
              <a:t>st</a:t>
            </a:r>
            <a:r>
              <a:rPr lang="en-US" altLang="ja-JP" sz="1800" dirty="0">
                <a:latin typeface="Arial Unicode MS" pitchFamily="50" charset="-127"/>
                <a:ea typeface="Arial Unicode MS" pitchFamily="50" charset="-127"/>
                <a:cs typeface="Arial Unicode MS" pitchFamily="50" charset="-127"/>
              </a:rPr>
              <a:t> Dec 2017</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Agenda item 7.4</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3698851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Alt. 3 Proposal</a:t>
            </a:r>
            <a:endParaRPr lang="zh-CN" altLang="en-US" dirty="0"/>
          </a:p>
        </p:txBody>
      </p:sp>
      <p:sp>
        <p:nvSpPr>
          <p:cNvPr id="10" name="内容占位符 2">
            <a:extLst>
              <a:ext uri="{FF2B5EF4-FFF2-40B4-BE49-F238E27FC236}">
                <a16:creationId xmlns:a16="http://schemas.microsoft.com/office/drawing/2014/main" id="{393CD5BD-8577-43EB-BAE1-58F2C99EFFF3}"/>
              </a:ext>
            </a:extLst>
          </p:cNvPr>
          <p:cNvSpPr>
            <a:spLocks noGrp="1"/>
          </p:cNvSpPr>
          <p:nvPr>
            <p:ph idx="1"/>
          </p:nvPr>
        </p:nvSpPr>
        <p:spPr>
          <a:xfrm>
            <a:off x="628650" y="1825625"/>
            <a:ext cx="7886700" cy="4351338"/>
          </a:xfrm>
        </p:spPr>
        <p:txBody>
          <a:bodyPr>
            <a:normAutofit/>
          </a:bodyPr>
          <a:lstStyle/>
          <a:p>
            <a:r>
              <a:rPr lang="en-US" altLang="zh-CN" dirty="0"/>
              <a:t>The order of CSI reporting information is Padding bits </a:t>
            </a:r>
            <a:r>
              <a:rPr lang="en-US" altLang="zh-CN" dirty="0">
                <a:sym typeface="Wingdings" panose="05000000000000000000" pitchFamily="2" charset="2"/>
              </a:rPr>
              <a:t> </a:t>
            </a:r>
            <a:r>
              <a:rPr lang="en-US" altLang="zh-CN" dirty="0"/>
              <a:t>Other CSI information (decided in MIMO session).</a:t>
            </a:r>
          </a:p>
          <a:p>
            <a:pPr lvl="1"/>
            <a:r>
              <a:rPr lang="en-US" altLang="zh-CN" dirty="0"/>
              <a:t>default: Padding bits → CRI → RI → PMI → CQI.</a:t>
            </a:r>
          </a:p>
          <a:p>
            <a:r>
              <a:rPr lang="en-US" altLang="zh-CN" dirty="0"/>
              <a:t>Padding bits are set to 0.</a:t>
            </a:r>
          </a:p>
          <a:p>
            <a:pPr marL="0" indent="0">
              <a:buNone/>
            </a:pPr>
            <a:endParaRPr lang="en-US" altLang="zh-CN" dirty="0"/>
          </a:p>
        </p:txBody>
      </p:sp>
    </p:spTree>
    <p:extLst>
      <p:ext uri="{BB962C8B-B14F-4D97-AF65-F5344CB8AC3E}">
        <p14:creationId xmlns:p14="http://schemas.microsoft.com/office/powerpoint/2010/main" val="1301625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D83236-1EB6-4BDA-99C1-74208FE191A7}"/>
              </a:ext>
            </a:extLst>
          </p:cNvPr>
          <p:cNvSpPr>
            <a:spLocks noGrp="1"/>
          </p:cNvSpPr>
          <p:nvPr>
            <p:ph type="title"/>
          </p:nvPr>
        </p:nvSpPr>
        <p:spPr>
          <a:xfrm>
            <a:off x="685800" y="3200400"/>
            <a:ext cx="8229600" cy="1143000"/>
          </a:xfrm>
        </p:spPr>
        <p:txBody>
          <a:bodyPr>
            <a:normAutofit fontScale="90000"/>
          </a:bodyPr>
          <a:lstStyle/>
          <a:p>
            <a:r>
              <a:rPr lang="en-US" dirty="0"/>
              <a:t>UE-specific Scrambling </a:t>
            </a:r>
            <a:br>
              <a:rPr lang="en-US" dirty="0"/>
            </a:br>
            <a:r>
              <a:rPr lang="en-US" dirty="0"/>
              <a:t>(by Coherent Logix)</a:t>
            </a:r>
          </a:p>
        </p:txBody>
      </p:sp>
    </p:spTree>
    <p:extLst>
      <p:ext uri="{BB962C8B-B14F-4D97-AF65-F5344CB8AC3E}">
        <p14:creationId xmlns:p14="http://schemas.microsoft.com/office/powerpoint/2010/main" val="2569250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72D1CF-45ED-4BA6-BA71-9D8676B7004D}"/>
              </a:ext>
            </a:extLst>
          </p:cNvPr>
          <p:cNvSpPr>
            <a:spLocks noGrp="1"/>
          </p:cNvSpPr>
          <p:nvPr>
            <p:ph type="title"/>
          </p:nvPr>
        </p:nvSpPr>
        <p:spPr/>
        <p:txBody>
          <a:bodyPr/>
          <a:lstStyle/>
          <a:p>
            <a:r>
              <a:rPr lang="en-US" dirty="0"/>
              <a:t>Background</a:t>
            </a:r>
          </a:p>
        </p:txBody>
      </p:sp>
      <p:sp>
        <p:nvSpPr>
          <p:cNvPr id="4" name="Content Placeholder 3">
            <a:extLst>
              <a:ext uri="{FF2B5EF4-FFF2-40B4-BE49-F238E27FC236}">
                <a16:creationId xmlns:a16="http://schemas.microsoft.com/office/drawing/2014/main" id="{4CD29D0B-0126-4661-A2F0-EA6047B598F4}"/>
              </a:ext>
            </a:extLst>
          </p:cNvPr>
          <p:cNvSpPr>
            <a:spLocks noGrp="1"/>
          </p:cNvSpPr>
          <p:nvPr>
            <p:ph idx="1"/>
          </p:nvPr>
        </p:nvSpPr>
        <p:spPr/>
        <p:txBody>
          <a:bodyPr>
            <a:normAutofit fontScale="92500" lnSpcReduction="20000"/>
          </a:bodyPr>
          <a:lstStyle/>
          <a:p>
            <a:r>
              <a:rPr lang="en-US" dirty="0"/>
              <a:t>At RAN1-#90bis, Prague, the following </a:t>
            </a:r>
            <a:r>
              <a:rPr lang="en-US" u="sng" dirty="0"/>
              <a:t>Working Assumption </a:t>
            </a:r>
            <a:r>
              <a:rPr lang="en-US" dirty="0"/>
              <a:t>was reached:</a:t>
            </a:r>
          </a:p>
          <a:p>
            <a:pPr lvl="1"/>
            <a:r>
              <a:rPr lang="en-US" dirty="0"/>
              <a:t>no additional UE-specific scrambling motivated by channel coding; can be revisited on Thursday or at RAN1#91 if it is shown that valid codeword interference occurs sufficiently frequently to cause significant overall loss in ET gain (in which case, the following examples of scrambling may be considered, provided that the number of required blind decodes is not increased: u-domain or c-domain or before mapping to modulation symbols, or payload scrambling after CRC calculation but before CRC attachment) </a:t>
            </a:r>
          </a:p>
          <a:p>
            <a:pPr marL="0" indent="0">
              <a:buNone/>
            </a:pPr>
            <a:endParaRPr lang="en-US" dirty="0"/>
          </a:p>
        </p:txBody>
      </p:sp>
    </p:spTree>
    <p:extLst>
      <p:ext uri="{BB962C8B-B14F-4D97-AF65-F5344CB8AC3E}">
        <p14:creationId xmlns:p14="http://schemas.microsoft.com/office/powerpoint/2010/main" val="293096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B5A47-0287-439A-989F-99A1F0899269}"/>
              </a:ext>
            </a:extLst>
          </p:cNvPr>
          <p:cNvSpPr>
            <a:spLocks noGrp="1"/>
          </p:cNvSpPr>
          <p:nvPr>
            <p:ph type="title"/>
          </p:nvPr>
        </p:nvSpPr>
        <p:spPr/>
        <p:txBody>
          <a:bodyPr/>
          <a:lstStyle/>
          <a:p>
            <a:r>
              <a:rPr lang="en-CA" dirty="0"/>
              <a:t>Observations</a:t>
            </a:r>
            <a:endParaRPr lang="en-US" dirty="0"/>
          </a:p>
        </p:txBody>
      </p:sp>
      <p:sp>
        <p:nvSpPr>
          <p:cNvPr id="3" name="Content Placeholder 2">
            <a:extLst>
              <a:ext uri="{FF2B5EF4-FFF2-40B4-BE49-F238E27FC236}">
                <a16:creationId xmlns:a16="http://schemas.microsoft.com/office/drawing/2014/main" id="{492816EA-0F1B-4EB6-8B72-7C2C02CDC310}"/>
              </a:ext>
            </a:extLst>
          </p:cNvPr>
          <p:cNvSpPr>
            <a:spLocks noGrp="1"/>
          </p:cNvSpPr>
          <p:nvPr>
            <p:ph idx="1"/>
          </p:nvPr>
        </p:nvSpPr>
        <p:spPr/>
        <p:txBody>
          <a:bodyPr>
            <a:normAutofit fontScale="62500" lnSpcReduction="20000"/>
          </a:bodyPr>
          <a:lstStyle/>
          <a:p>
            <a:r>
              <a:rPr lang="en-US" dirty="0"/>
              <a:t>R1-1721541</a:t>
            </a:r>
            <a:r>
              <a:rPr lang="en-US" b="1" dirty="0"/>
              <a:t> - </a:t>
            </a:r>
            <a:r>
              <a:rPr lang="en-CA" dirty="0"/>
              <a:t>Further Consideration on DCI Loading (revised</a:t>
            </a:r>
            <a:r>
              <a:rPr lang="en-CA" b="1" dirty="0"/>
              <a:t>):</a:t>
            </a:r>
          </a:p>
          <a:p>
            <a:pPr lvl="1"/>
            <a:r>
              <a:rPr lang="en-CA" b="1" dirty="0"/>
              <a:t>Challenges the assertion that ET benefits with UE-specific scrambling are relegated to those cases where the DCI allocation and RX hypothesis are aligned in CCE start, DCI size, and AL:</a:t>
            </a:r>
          </a:p>
          <a:p>
            <a:pPr lvl="2">
              <a:buFont typeface="Wingdings" panose="05000000000000000000" pitchFamily="2" charset="2"/>
              <a:buChar char="Ø"/>
            </a:pPr>
            <a:r>
              <a:rPr lang="en-CA" dirty="0">
                <a:solidFill>
                  <a:srgbClr val="0070C0"/>
                </a:solidFill>
              </a:rPr>
              <a:t>ET gains (exceeding 70% in some cases) are available across a variety of </a:t>
            </a:r>
            <a:r>
              <a:rPr lang="en-CA" b="1" dirty="0">
                <a:solidFill>
                  <a:srgbClr val="0070C0"/>
                </a:solidFill>
              </a:rPr>
              <a:t>aligned</a:t>
            </a:r>
            <a:r>
              <a:rPr lang="en-CA" dirty="0">
                <a:solidFill>
                  <a:srgbClr val="0070C0"/>
                </a:solidFill>
              </a:rPr>
              <a:t> and </a:t>
            </a:r>
            <a:r>
              <a:rPr lang="en-CA" b="1" dirty="0">
                <a:solidFill>
                  <a:srgbClr val="0070C0"/>
                </a:solidFill>
              </a:rPr>
              <a:t>misaligned</a:t>
            </a:r>
            <a:r>
              <a:rPr lang="en-CA" dirty="0">
                <a:solidFill>
                  <a:srgbClr val="0070C0"/>
                </a:solidFill>
              </a:rPr>
              <a:t> cases.</a:t>
            </a:r>
          </a:p>
          <a:p>
            <a:pPr lvl="2">
              <a:buFont typeface="Wingdings" panose="05000000000000000000" pitchFamily="2" charset="2"/>
              <a:buChar char="Ø"/>
            </a:pPr>
            <a:r>
              <a:rPr lang="en-CA" dirty="0">
                <a:solidFill>
                  <a:srgbClr val="0070C0"/>
                </a:solidFill>
              </a:rPr>
              <a:t>Taking DCI loading (i.e. the ratio of allocated to vacant CCEs) into account as well as subjecting the receiver to a variety of aligned and misaligned cases </a:t>
            </a:r>
            <a:r>
              <a:rPr lang="en-CA" b="1" dirty="0">
                <a:solidFill>
                  <a:srgbClr val="0070C0"/>
                </a:solidFill>
              </a:rPr>
              <a:t>increases the frequency of ET gains due </a:t>
            </a:r>
            <a:r>
              <a:rPr lang="en-CA" dirty="0">
                <a:solidFill>
                  <a:srgbClr val="0070C0"/>
                </a:solidFill>
              </a:rPr>
              <a:t>to UE-specific scrambling.</a:t>
            </a:r>
          </a:p>
          <a:p>
            <a:pPr lvl="2">
              <a:buFont typeface="Wingdings" panose="05000000000000000000" pitchFamily="2" charset="2"/>
              <a:buChar char="Ø"/>
            </a:pPr>
            <a:r>
              <a:rPr lang="en-CA" dirty="0">
                <a:solidFill>
                  <a:srgbClr val="0070C0"/>
                </a:solidFill>
              </a:rPr>
              <a:t>Shows that while certain misaligned cases result in random QPSK as presumed, a number of cases exist where </a:t>
            </a:r>
            <a:r>
              <a:rPr lang="en-CA" b="1" dirty="0">
                <a:solidFill>
                  <a:srgbClr val="0070C0"/>
                </a:solidFill>
              </a:rPr>
              <a:t>no scrambling fails to provide ET benefits</a:t>
            </a:r>
            <a:r>
              <a:rPr lang="en-CA" dirty="0">
                <a:solidFill>
                  <a:srgbClr val="0070C0"/>
                </a:solidFill>
              </a:rPr>
              <a:t>.</a:t>
            </a:r>
          </a:p>
          <a:p>
            <a:pPr lvl="2">
              <a:buFont typeface="Wingdings" panose="05000000000000000000" pitchFamily="2" charset="2"/>
              <a:buChar char="Ø"/>
            </a:pPr>
            <a:r>
              <a:rPr lang="en-CA" dirty="0">
                <a:solidFill>
                  <a:srgbClr val="0070C0"/>
                </a:solidFill>
              </a:rPr>
              <a:t>As the DCI loading increases, the </a:t>
            </a:r>
            <a:r>
              <a:rPr lang="en-CA" b="1" dirty="0">
                <a:solidFill>
                  <a:srgbClr val="0070C0"/>
                </a:solidFill>
              </a:rPr>
              <a:t>incremental ET gains with UE-specific scrambling become more pronounced</a:t>
            </a:r>
            <a:r>
              <a:rPr lang="en-CA" dirty="0">
                <a:solidFill>
                  <a:srgbClr val="0070C0"/>
                </a:solidFill>
              </a:rPr>
              <a:t>.</a:t>
            </a:r>
          </a:p>
          <a:p>
            <a:pPr lvl="1"/>
            <a:r>
              <a:rPr lang="en-CA" dirty="0">
                <a:solidFill>
                  <a:srgbClr val="0070C0"/>
                </a:solidFill>
              </a:rPr>
              <a:t>The methodology for handling a variety of RNTI </a:t>
            </a:r>
            <a:r>
              <a:rPr lang="en-CA" b="1" dirty="0">
                <a:solidFill>
                  <a:srgbClr val="0070C0"/>
                </a:solidFill>
              </a:rPr>
              <a:t>mappings does not increase the total number of required blind decodes</a:t>
            </a:r>
            <a:r>
              <a:rPr lang="en-CA" dirty="0">
                <a:solidFill>
                  <a:srgbClr val="0070C0"/>
                </a:solidFill>
              </a:rPr>
              <a:t> including Group-RNTI and Multi-RNTI.</a:t>
            </a:r>
          </a:p>
          <a:p>
            <a:pPr lvl="1"/>
            <a:r>
              <a:rPr lang="en-CA" dirty="0">
                <a:solidFill>
                  <a:srgbClr val="0070C0"/>
                </a:solidFill>
              </a:rPr>
              <a:t>UE-specific scrambling </a:t>
            </a:r>
            <a:r>
              <a:rPr lang="en-CA" b="1" dirty="0">
                <a:solidFill>
                  <a:srgbClr val="0070C0"/>
                </a:solidFill>
              </a:rPr>
              <a:t>additionally mitigates FAR </a:t>
            </a:r>
            <a:r>
              <a:rPr lang="en-CA" dirty="0">
                <a:solidFill>
                  <a:srgbClr val="0070C0"/>
                </a:solidFill>
              </a:rPr>
              <a:t>including those cases, e.g. 5A, 5B, 6A, and 6B, where the configuration with no UE-specific scrambling has potential to false alarm.</a:t>
            </a:r>
          </a:p>
          <a:p>
            <a:endParaRPr lang="en-US" dirty="0"/>
          </a:p>
        </p:txBody>
      </p:sp>
    </p:spTree>
    <p:extLst>
      <p:ext uri="{BB962C8B-B14F-4D97-AF65-F5344CB8AC3E}">
        <p14:creationId xmlns:p14="http://schemas.microsoft.com/office/powerpoint/2010/main" val="3887305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3FD15-F690-4D8F-AFF6-036942285D0A}"/>
              </a:ext>
            </a:extLst>
          </p:cNvPr>
          <p:cNvSpPr>
            <a:spLocks noGrp="1"/>
          </p:cNvSpPr>
          <p:nvPr>
            <p:ph type="title"/>
          </p:nvPr>
        </p:nvSpPr>
        <p:spPr/>
        <p:txBody>
          <a:bodyPr>
            <a:normAutofit/>
          </a:bodyPr>
          <a:lstStyle/>
          <a:p>
            <a:r>
              <a:rPr lang="en-US" dirty="0"/>
              <a:t>Summary</a:t>
            </a:r>
          </a:p>
        </p:txBody>
      </p:sp>
      <p:sp>
        <p:nvSpPr>
          <p:cNvPr id="3" name="Content Placeholder 2">
            <a:extLst>
              <a:ext uri="{FF2B5EF4-FFF2-40B4-BE49-F238E27FC236}">
                <a16:creationId xmlns:a16="http://schemas.microsoft.com/office/drawing/2014/main" id="{AC0029D9-160B-411D-AAF2-DDD864A099BA}"/>
              </a:ext>
            </a:extLst>
          </p:cNvPr>
          <p:cNvSpPr>
            <a:spLocks noGrp="1"/>
          </p:cNvSpPr>
          <p:nvPr>
            <p:ph idx="1"/>
          </p:nvPr>
        </p:nvSpPr>
        <p:spPr/>
        <p:txBody>
          <a:bodyPr>
            <a:normAutofit fontScale="77500" lnSpcReduction="20000"/>
          </a:bodyPr>
          <a:lstStyle/>
          <a:p>
            <a:r>
              <a:rPr lang="en-US" dirty="0"/>
              <a:t>It was shown that valid codeword interference occurs sufficiently frequently to cause significant overall loss in ET gain (over no scrambling).</a:t>
            </a:r>
            <a:endParaRPr lang="en-CA" dirty="0"/>
          </a:p>
          <a:p>
            <a:r>
              <a:rPr lang="en-CA" dirty="0"/>
              <a:t>UE-specific scrambling does not increase the # blind decodes.</a:t>
            </a:r>
          </a:p>
          <a:p>
            <a:r>
              <a:rPr lang="en-CA" dirty="0"/>
              <a:t>UE-specific scrambling mitigates FAR inclusive of cases exhibiting a (small) misalignment in DCI but otherwise aligned including RNTI.</a:t>
            </a:r>
          </a:p>
          <a:p>
            <a:r>
              <a:rPr lang="en-CA" dirty="0"/>
              <a:t>UE-specific scrambling: </a:t>
            </a:r>
          </a:p>
          <a:p>
            <a:pPr lvl="1"/>
            <a:r>
              <a:rPr lang="en-CA" dirty="0"/>
              <a:t>If u-domain is adopted then see 1721541</a:t>
            </a:r>
          </a:p>
          <a:p>
            <a:pPr lvl="1"/>
            <a:r>
              <a:rPr lang="en-CA" dirty="0"/>
              <a:t>If c-domain is adopted then use table-2 from 1721541 and for a FAR case adopt the proposal from R1-1721428 </a:t>
            </a:r>
            <a:r>
              <a:rPr lang="en-CA" i="1" dirty="0"/>
              <a:t>DCI CRC Initialization and Masking</a:t>
            </a:r>
            <a:endParaRPr lang="en-US" dirty="0"/>
          </a:p>
        </p:txBody>
      </p:sp>
    </p:spTree>
    <p:extLst>
      <p:ext uri="{BB962C8B-B14F-4D97-AF65-F5344CB8AC3E}">
        <p14:creationId xmlns:p14="http://schemas.microsoft.com/office/powerpoint/2010/main" val="842382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F3277-96F4-4E03-AC7D-2CF3490A22A2}"/>
              </a:ext>
            </a:extLst>
          </p:cNvPr>
          <p:cNvSpPr>
            <a:spLocks noGrp="1"/>
          </p:cNvSpPr>
          <p:nvPr>
            <p:ph type="title"/>
          </p:nvPr>
        </p:nvSpPr>
        <p:spPr/>
        <p:txBody>
          <a:bodyPr>
            <a:normAutofit/>
          </a:bodyPr>
          <a:lstStyle/>
          <a:p>
            <a:r>
              <a:rPr lang="en-US" dirty="0"/>
              <a:t>Topics</a:t>
            </a:r>
          </a:p>
        </p:txBody>
      </p:sp>
      <p:sp>
        <p:nvSpPr>
          <p:cNvPr id="3" name="Content Placeholder 2">
            <a:extLst>
              <a:ext uri="{FF2B5EF4-FFF2-40B4-BE49-F238E27FC236}">
                <a16:creationId xmlns:a16="http://schemas.microsoft.com/office/drawing/2014/main" id="{A45FE95C-E6D4-445F-9669-83315FC04D9E}"/>
              </a:ext>
            </a:extLst>
          </p:cNvPr>
          <p:cNvSpPr>
            <a:spLocks noGrp="1"/>
          </p:cNvSpPr>
          <p:nvPr>
            <p:ph idx="1"/>
          </p:nvPr>
        </p:nvSpPr>
        <p:spPr/>
        <p:txBody>
          <a:bodyPr>
            <a:normAutofit fontScale="92500" lnSpcReduction="20000"/>
          </a:bodyPr>
          <a:lstStyle/>
          <a:p>
            <a:pPr lvl="0"/>
            <a:r>
              <a:rPr lang="en-US" dirty="0"/>
              <a:t>LDPC</a:t>
            </a:r>
          </a:p>
          <a:p>
            <a:pPr lvl="1"/>
            <a:r>
              <a:rPr lang="en-US" dirty="0"/>
              <a:t>TBS determination within the LDPC Agenda Item;</a:t>
            </a:r>
          </a:p>
          <a:p>
            <a:pPr lvl="1"/>
            <a:r>
              <a:rPr lang="en-US" dirty="0">
                <a:solidFill>
                  <a:schemeClr val="bg1">
                    <a:lumMod val="50000"/>
                  </a:schemeClr>
                </a:solidFill>
              </a:rPr>
              <a:t>Exact details of BG selection --- follow up of the agreement made on Monday;</a:t>
            </a:r>
          </a:p>
          <a:p>
            <a:pPr lvl="1"/>
            <a:r>
              <a:rPr lang="en-US" dirty="0" err="1"/>
              <a:t>Rinit</a:t>
            </a:r>
            <a:r>
              <a:rPr lang="en-US" dirty="0"/>
              <a:t>: WF led by Samsung</a:t>
            </a:r>
          </a:p>
          <a:p>
            <a:pPr lvl="0"/>
            <a:r>
              <a:rPr lang="en-US" dirty="0"/>
              <a:t>Polar</a:t>
            </a:r>
          </a:p>
          <a:p>
            <a:pPr lvl="1"/>
            <a:r>
              <a:rPr lang="en-US" dirty="0"/>
              <a:t>DCI CRC initialization ---- issued raised by </a:t>
            </a:r>
            <a:r>
              <a:rPr lang="en-US" u="sng" dirty="0"/>
              <a:t>QC</a:t>
            </a:r>
            <a:r>
              <a:rPr lang="en-US" dirty="0"/>
              <a:t>;</a:t>
            </a:r>
          </a:p>
          <a:p>
            <a:pPr lvl="1"/>
            <a:r>
              <a:rPr lang="en-US" dirty="0"/>
              <a:t>CSI reporting; </a:t>
            </a:r>
          </a:p>
          <a:p>
            <a:pPr lvl="1"/>
            <a:r>
              <a:rPr lang="en-US" dirty="0"/>
              <a:t>UEID scrambling</a:t>
            </a:r>
          </a:p>
          <a:p>
            <a:pPr lvl="1"/>
            <a:r>
              <a:rPr lang="en-US" dirty="0" err="1">
                <a:solidFill>
                  <a:schemeClr val="bg1">
                    <a:lumMod val="50000"/>
                  </a:schemeClr>
                </a:solidFill>
              </a:rPr>
              <a:t>Kmax</a:t>
            </a:r>
            <a:r>
              <a:rPr lang="en-US" dirty="0">
                <a:solidFill>
                  <a:schemeClr val="bg1">
                    <a:lumMod val="50000"/>
                  </a:schemeClr>
                </a:solidFill>
              </a:rPr>
              <a:t> of DCI for finalizing D-CRC </a:t>
            </a:r>
            <a:r>
              <a:rPr lang="en-US" dirty="0" err="1">
                <a:solidFill>
                  <a:schemeClr val="bg1">
                    <a:lumMod val="50000"/>
                  </a:schemeClr>
                </a:solidFill>
              </a:rPr>
              <a:t>interleaver</a:t>
            </a:r>
            <a:r>
              <a:rPr lang="en-US" dirty="0">
                <a:solidFill>
                  <a:schemeClr val="bg1">
                    <a:lumMod val="50000"/>
                  </a:schemeClr>
                </a:solidFill>
              </a:rPr>
              <a:t>;</a:t>
            </a:r>
          </a:p>
          <a:p>
            <a:pPr lvl="1"/>
            <a:r>
              <a:rPr lang="en-US" dirty="0">
                <a:solidFill>
                  <a:schemeClr val="bg1">
                    <a:lumMod val="50000"/>
                  </a:schemeClr>
                </a:solidFill>
              </a:rPr>
              <a:t>PC bits</a:t>
            </a:r>
          </a:p>
          <a:p>
            <a:pPr lvl="1"/>
            <a:endParaRPr lang="en-US" dirty="0"/>
          </a:p>
          <a:p>
            <a:endParaRPr lang="en-US" dirty="0"/>
          </a:p>
        </p:txBody>
      </p:sp>
    </p:spTree>
    <p:extLst>
      <p:ext uri="{BB962C8B-B14F-4D97-AF65-F5344CB8AC3E}">
        <p14:creationId xmlns:p14="http://schemas.microsoft.com/office/powerpoint/2010/main" val="3841675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A9B0B-E734-47A9-A199-0CE9B68076A0}"/>
              </a:ext>
            </a:extLst>
          </p:cNvPr>
          <p:cNvSpPr>
            <a:spLocks noGrp="1"/>
          </p:cNvSpPr>
          <p:nvPr>
            <p:ph type="title"/>
          </p:nvPr>
        </p:nvSpPr>
        <p:spPr/>
        <p:txBody>
          <a:bodyPr/>
          <a:lstStyle/>
          <a:p>
            <a:r>
              <a:rPr lang="en-US" dirty="0"/>
              <a:t>TBS Determination</a:t>
            </a:r>
          </a:p>
        </p:txBody>
      </p:sp>
      <p:sp>
        <p:nvSpPr>
          <p:cNvPr id="3" name="Content Placeholder 2">
            <a:extLst>
              <a:ext uri="{FF2B5EF4-FFF2-40B4-BE49-F238E27FC236}">
                <a16:creationId xmlns:a16="http://schemas.microsoft.com/office/drawing/2014/main" id="{567796D2-7F57-44ED-AD00-75C31D5BC984}"/>
              </a:ext>
            </a:extLst>
          </p:cNvPr>
          <p:cNvSpPr>
            <a:spLocks noGrp="1"/>
          </p:cNvSpPr>
          <p:nvPr>
            <p:ph idx="1"/>
          </p:nvPr>
        </p:nvSpPr>
        <p:spPr/>
        <p:txBody>
          <a:bodyPr/>
          <a:lstStyle/>
          <a:p>
            <a:r>
              <a:rPr lang="en-US" dirty="0"/>
              <a:t>Status: Hybrid approach</a:t>
            </a:r>
          </a:p>
          <a:p>
            <a:pPr lvl="1"/>
            <a:r>
              <a:rPr lang="en-US" dirty="0"/>
              <a:t>Look-up table for smaller TBS</a:t>
            </a:r>
          </a:p>
          <a:p>
            <a:pPr lvl="2"/>
            <a:r>
              <a:rPr lang="en-US" dirty="0"/>
              <a:t>Two options of table</a:t>
            </a:r>
          </a:p>
          <a:p>
            <a:pPr lvl="1"/>
            <a:r>
              <a:rPr lang="en-US" dirty="0"/>
              <a:t>Formula for larger TBS</a:t>
            </a:r>
          </a:p>
          <a:p>
            <a:pPr lvl="2"/>
            <a:r>
              <a:rPr lang="en-US" dirty="0"/>
              <a:t>Two methods based on formula</a:t>
            </a:r>
          </a:p>
          <a:p>
            <a:pPr lvl="1"/>
            <a:endParaRPr lang="en-US" dirty="0"/>
          </a:p>
        </p:txBody>
      </p:sp>
    </p:spTree>
    <p:extLst>
      <p:ext uri="{BB962C8B-B14F-4D97-AF65-F5344CB8AC3E}">
        <p14:creationId xmlns:p14="http://schemas.microsoft.com/office/powerpoint/2010/main" val="137709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4787E-51C4-423E-856B-1E44AE4253E0}"/>
              </a:ext>
            </a:extLst>
          </p:cNvPr>
          <p:cNvSpPr>
            <a:spLocks noGrp="1"/>
          </p:cNvSpPr>
          <p:nvPr>
            <p:ph type="title"/>
          </p:nvPr>
        </p:nvSpPr>
        <p:spPr/>
        <p:txBody>
          <a:bodyPr/>
          <a:lstStyle/>
          <a:p>
            <a:r>
              <a:rPr lang="en-US" dirty="0" err="1"/>
              <a:t>Rinit</a:t>
            </a:r>
            <a:endParaRPr lang="en-US" dirty="0"/>
          </a:p>
        </p:txBody>
      </p:sp>
      <p:sp>
        <p:nvSpPr>
          <p:cNvPr id="3" name="Content Placeholder 2">
            <a:extLst>
              <a:ext uri="{FF2B5EF4-FFF2-40B4-BE49-F238E27FC236}">
                <a16:creationId xmlns:a16="http://schemas.microsoft.com/office/drawing/2014/main" id="{CC1F190F-A762-47CE-8996-61314D994876}"/>
              </a:ext>
            </a:extLst>
          </p:cNvPr>
          <p:cNvSpPr>
            <a:spLocks noGrp="1"/>
          </p:cNvSpPr>
          <p:nvPr>
            <p:ph idx="1"/>
          </p:nvPr>
        </p:nvSpPr>
        <p:spPr/>
        <p:txBody>
          <a:bodyPr/>
          <a:lstStyle/>
          <a:p>
            <a:r>
              <a:rPr lang="en-US" dirty="0"/>
              <a:t>Need to define </a:t>
            </a:r>
            <a:r>
              <a:rPr lang="en-US" dirty="0" err="1"/>
              <a:t>R</a:t>
            </a:r>
            <a:r>
              <a:rPr lang="en-US" baseline="-25000" dirty="0" err="1"/>
              <a:t>init</a:t>
            </a:r>
            <a:r>
              <a:rPr lang="en-US" dirty="0"/>
              <a:t> to make the specification complete</a:t>
            </a:r>
          </a:p>
          <a:p>
            <a:r>
              <a:rPr lang="en-US" dirty="0" err="1"/>
              <a:t>R</a:t>
            </a:r>
            <a:r>
              <a:rPr lang="en-US" baseline="-25000" dirty="0" err="1"/>
              <a:t>init</a:t>
            </a:r>
            <a:r>
              <a:rPr lang="en-US" dirty="0"/>
              <a:t> is used for BG1/BG2 selection</a:t>
            </a:r>
          </a:p>
          <a:p>
            <a:r>
              <a:rPr lang="en-US" dirty="0"/>
              <a:t>WF led </a:t>
            </a:r>
            <a:r>
              <a:rPr lang="en-US"/>
              <a:t>by Samsung</a:t>
            </a:r>
            <a:endParaRPr lang="en-US" dirty="0"/>
          </a:p>
          <a:p>
            <a:endParaRPr lang="en-US" dirty="0"/>
          </a:p>
        </p:txBody>
      </p:sp>
    </p:spTree>
    <p:extLst>
      <p:ext uri="{BB962C8B-B14F-4D97-AF65-F5344CB8AC3E}">
        <p14:creationId xmlns:p14="http://schemas.microsoft.com/office/powerpoint/2010/main" val="3679962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1356A-E743-43B4-B964-37746EB6059F}"/>
              </a:ext>
            </a:extLst>
          </p:cNvPr>
          <p:cNvSpPr>
            <a:spLocks noGrp="1"/>
          </p:cNvSpPr>
          <p:nvPr>
            <p:ph type="title"/>
          </p:nvPr>
        </p:nvSpPr>
        <p:spPr/>
        <p:txBody>
          <a:bodyPr>
            <a:normAutofit fontScale="90000"/>
          </a:bodyPr>
          <a:lstStyle/>
          <a:p>
            <a:r>
              <a:rPr lang="en-US" dirty="0"/>
              <a:t>Offline Proposal on DCI CRC Initialization</a:t>
            </a:r>
          </a:p>
        </p:txBody>
      </p:sp>
      <p:sp>
        <p:nvSpPr>
          <p:cNvPr id="3" name="Content Placeholder 2">
            <a:extLst>
              <a:ext uri="{FF2B5EF4-FFF2-40B4-BE49-F238E27FC236}">
                <a16:creationId xmlns:a16="http://schemas.microsoft.com/office/drawing/2014/main" id="{E94D4372-B924-411E-86EE-DB34A999CB7F}"/>
              </a:ext>
            </a:extLst>
          </p:cNvPr>
          <p:cNvSpPr>
            <a:spLocks noGrp="1"/>
          </p:cNvSpPr>
          <p:nvPr>
            <p:ph idx="1"/>
          </p:nvPr>
        </p:nvSpPr>
        <p:spPr>
          <a:xfrm>
            <a:off x="457200" y="2209800"/>
            <a:ext cx="8229600" cy="3916363"/>
          </a:xfrm>
        </p:spPr>
        <p:txBody>
          <a:bodyPr/>
          <a:lstStyle/>
          <a:p>
            <a:r>
              <a:rPr lang="en-US" dirty="0"/>
              <a:t>For DCI, initialize CRC shift register with all-ones (i.e., 24 ones)</a:t>
            </a:r>
          </a:p>
        </p:txBody>
      </p:sp>
      <p:sp>
        <p:nvSpPr>
          <p:cNvPr id="5" name="Rectangle 3">
            <a:extLst>
              <a:ext uri="{FF2B5EF4-FFF2-40B4-BE49-F238E27FC236}">
                <a16:creationId xmlns:a16="http://schemas.microsoft.com/office/drawing/2014/main" id="{5DA25AE6-410A-4E58-80D9-391632A99720}"/>
              </a:ext>
            </a:extLst>
          </p:cNvPr>
          <p:cNvSpPr>
            <a:spLocks noChangeArrowheads="1"/>
          </p:cNvSpPr>
          <p:nvPr/>
        </p:nvSpPr>
        <p:spPr bwMode="auto">
          <a:xfrm>
            <a:off x="457200" y="647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en-US" sz="1000" b="0" i="0" u="none" strike="noStrike" cap="none" normalizeH="0" baseline="0">
                <a:ln>
                  <a:noFill/>
                </a:ln>
                <a:solidFill>
                  <a:schemeClr val="tx1"/>
                </a:solidFill>
                <a:effectLst/>
                <a:latin typeface="Arial" panose="020B0604020202020204" pitchFamily="34" charset="0"/>
                <a:ea typeface="Times" panose="02020603050405020304" pitchFamily="18" charset="0"/>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46412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CE853-7390-4CA3-B94F-16BEE2175B31}"/>
              </a:ext>
            </a:extLst>
          </p:cNvPr>
          <p:cNvSpPr>
            <a:spLocks noGrp="1"/>
          </p:cNvSpPr>
          <p:nvPr>
            <p:ph type="title"/>
          </p:nvPr>
        </p:nvSpPr>
        <p:spPr>
          <a:xfrm>
            <a:off x="685800" y="3429000"/>
            <a:ext cx="8229600" cy="1143000"/>
          </a:xfrm>
        </p:spPr>
        <p:txBody>
          <a:bodyPr/>
          <a:lstStyle/>
          <a:p>
            <a:r>
              <a:rPr lang="en-US" dirty="0"/>
              <a:t>UCI Mapping for CSI reporting</a:t>
            </a:r>
          </a:p>
        </p:txBody>
      </p:sp>
    </p:spTree>
    <p:extLst>
      <p:ext uri="{BB962C8B-B14F-4D97-AF65-F5344CB8AC3E}">
        <p14:creationId xmlns:p14="http://schemas.microsoft.com/office/powerpoint/2010/main" val="3959819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F2FFD-82BD-4DCC-9B55-4CE3FD875FA5}"/>
              </a:ext>
            </a:extLst>
          </p:cNvPr>
          <p:cNvSpPr>
            <a:spLocks noGrp="1"/>
          </p:cNvSpPr>
          <p:nvPr>
            <p:ph type="title"/>
          </p:nvPr>
        </p:nvSpPr>
        <p:spPr/>
        <p:txBody>
          <a:bodyPr>
            <a:normAutofit fontScale="90000"/>
          </a:bodyPr>
          <a:lstStyle/>
          <a:p>
            <a:r>
              <a:rPr lang="en-US" dirty="0"/>
              <a:t>Offline Discussion on UCI Field Order</a:t>
            </a:r>
          </a:p>
        </p:txBody>
      </p:sp>
      <p:sp>
        <p:nvSpPr>
          <p:cNvPr id="3" name="Content Placeholder 2">
            <a:extLst>
              <a:ext uri="{FF2B5EF4-FFF2-40B4-BE49-F238E27FC236}">
                <a16:creationId xmlns:a16="http://schemas.microsoft.com/office/drawing/2014/main" id="{00B8FA7D-BFF4-42E9-823A-539CB7DBE9BB}"/>
              </a:ext>
            </a:extLst>
          </p:cNvPr>
          <p:cNvSpPr>
            <a:spLocks noGrp="1"/>
          </p:cNvSpPr>
          <p:nvPr>
            <p:ph idx="1"/>
          </p:nvPr>
        </p:nvSpPr>
        <p:spPr/>
        <p:txBody>
          <a:bodyPr/>
          <a:lstStyle/>
          <a:p>
            <a:r>
              <a:rPr lang="en-US" dirty="0"/>
              <a:t>Consensus cannot be achieved in offline discussion</a:t>
            </a:r>
          </a:p>
          <a:p>
            <a:r>
              <a:rPr lang="en-US" dirty="0"/>
              <a:t>Proposed way-forward</a:t>
            </a:r>
          </a:p>
          <a:p>
            <a:pPr lvl="1"/>
            <a:r>
              <a:rPr lang="en-US" dirty="0"/>
              <a:t>Choose one from Alt1,2,3 in channel coding session</a:t>
            </a:r>
          </a:p>
          <a:p>
            <a:endParaRPr lang="en-US" dirty="0"/>
          </a:p>
        </p:txBody>
      </p:sp>
    </p:spTree>
    <p:extLst>
      <p:ext uri="{BB962C8B-B14F-4D97-AF65-F5344CB8AC3E}">
        <p14:creationId xmlns:p14="http://schemas.microsoft.com/office/powerpoint/2010/main" val="3632611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Alt. </a:t>
            </a:r>
            <a:r>
              <a:rPr lang="en-US" altLang="zh-CN"/>
              <a:t>1 Proposal</a:t>
            </a:r>
            <a:endParaRPr lang="zh-CN" altLang="en-US" dirty="0"/>
          </a:p>
        </p:txBody>
      </p:sp>
      <p:sp>
        <p:nvSpPr>
          <p:cNvPr id="10" name="内容占位符 2">
            <a:extLst>
              <a:ext uri="{FF2B5EF4-FFF2-40B4-BE49-F238E27FC236}">
                <a16:creationId xmlns:a16="http://schemas.microsoft.com/office/drawing/2014/main" id="{393CD5BD-8577-43EB-BAE1-58F2C99EFFF3}"/>
              </a:ext>
            </a:extLst>
          </p:cNvPr>
          <p:cNvSpPr>
            <a:spLocks noGrp="1"/>
          </p:cNvSpPr>
          <p:nvPr>
            <p:ph idx="1"/>
          </p:nvPr>
        </p:nvSpPr>
        <p:spPr>
          <a:xfrm>
            <a:off x="628650" y="1825625"/>
            <a:ext cx="7886700" cy="4351338"/>
          </a:xfrm>
        </p:spPr>
        <p:txBody>
          <a:bodyPr>
            <a:normAutofit lnSpcReduction="10000"/>
          </a:bodyPr>
          <a:lstStyle/>
          <a:p>
            <a:r>
              <a:rPr lang="en-US" altLang="zh-CN" dirty="0"/>
              <a:t>The order of CSI reporting information is CRI → RI → Padding bits → PMI → CQI.</a:t>
            </a:r>
          </a:p>
          <a:p>
            <a:r>
              <a:rPr lang="en-US" altLang="zh-CN" dirty="0"/>
              <a:t>Padding bits are set to 0.</a:t>
            </a:r>
          </a:p>
          <a:p>
            <a:r>
              <a:rPr lang="en-US" altLang="zh-CN" dirty="0"/>
              <a:t>If CRI exists in the CSI reporting information</a:t>
            </a:r>
          </a:p>
          <a:p>
            <a:pPr lvl="1"/>
            <a:r>
              <a:rPr lang="en-US" altLang="zh-CN" dirty="0"/>
              <a:t>CRI is repeated once before information mapping</a:t>
            </a:r>
          </a:p>
          <a:p>
            <a:r>
              <a:rPr lang="en-US" altLang="zh-CN" dirty="0"/>
              <a:t>If only RI exists and no CRI exists in the CSI reporting information</a:t>
            </a:r>
          </a:p>
          <a:p>
            <a:pPr lvl="1"/>
            <a:r>
              <a:rPr lang="en-US" altLang="zh-CN" dirty="0"/>
              <a:t>RI is repeated once before information mapping</a:t>
            </a:r>
          </a:p>
          <a:p>
            <a:pPr marL="0" indent="0">
              <a:buNone/>
            </a:pPr>
            <a:endParaRPr lang="en-US" altLang="zh-CN" dirty="0"/>
          </a:p>
        </p:txBody>
      </p:sp>
    </p:spTree>
    <p:extLst>
      <p:ext uri="{BB962C8B-B14F-4D97-AF65-F5344CB8AC3E}">
        <p14:creationId xmlns:p14="http://schemas.microsoft.com/office/powerpoint/2010/main" val="3068318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Alt. 2 Proposal</a:t>
            </a:r>
            <a:endParaRPr lang="zh-CN" altLang="en-US" dirty="0"/>
          </a:p>
        </p:txBody>
      </p:sp>
      <p:sp>
        <p:nvSpPr>
          <p:cNvPr id="3" name="内容占位符 2"/>
          <p:cNvSpPr>
            <a:spLocks noGrp="1"/>
          </p:cNvSpPr>
          <p:nvPr>
            <p:ph idx="1"/>
          </p:nvPr>
        </p:nvSpPr>
        <p:spPr>
          <a:xfrm>
            <a:off x="628650" y="1525000"/>
            <a:ext cx="7886700" cy="4351338"/>
          </a:xfrm>
        </p:spPr>
        <p:txBody>
          <a:bodyPr>
            <a:normAutofit/>
          </a:bodyPr>
          <a:lstStyle/>
          <a:p>
            <a:r>
              <a:rPr lang="en-US" altLang="zh-CN" dirty="0"/>
              <a:t>Table based joint encoding of CSI parameters</a:t>
            </a:r>
          </a:p>
          <a:p>
            <a:pPr lvl="1"/>
            <a:r>
              <a:rPr lang="en-US" altLang="zh-CN" dirty="0"/>
              <a:t>For example, 24 ports are assumed, i.e., (N1,N2)=(4,3), (O1,O2)=(4,4) .</a:t>
            </a:r>
          </a:p>
        </p:txBody>
      </p:sp>
      <p:graphicFrame>
        <p:nvGraphicFramePr>
          <p:cNvPr id="4" name="表格 3">
            <a:extLst>
              <a:ext uri="{FF2B5EF4-FFF2-40B4-BE49-F238E27FC236}">
                <a16:creationId xmlns:a16="http://schemas.microsoft.com/office/drawing/2014/main" id="{8B27AF5C-558F-43DD-A7D4-F8B0207D407E}"/>
              </a:ext>
            </a:extLst>
          </p:cNvPr>
          <p:cNvGraphicFramePr>
            <a:graphicFrameLocks noGrp="1"/>
          </p:cNvGraphicFramePr>
          <p:nvPr>
            <p:extLst/>
          </p:nvPr>
        </p:nvGraphicFramePr>
        <p:xfrm>
          <a:off x="628649" y="2965165"/>
          <a:ext cx="7886701" cy="3291840"/>
        </p:xfrm>
        <a:graphic>
          <a:graphicData uri="http://schemas.openxmlformats.org/drawingml/2006/table">
            <a:tbl>
              <a:tblPr firstRow="1" bandRow="1"/>
              <a:tblGrid>
                <a:gridCol w="1176696">
                  <a:extLst>
                    <a:ext uri="{9D8B030D-6E8A-4147-A177-3AD203B41FA5}">
                      <a16:colId xmlns:a16="http://schemas.microsoft.com/office/drawing/2014/main" val="2731541052"/>
                    </a:ext>
                  </a:extLst>
                </a:gridCol>
                <a:gridCol w="791825">
                  <a:extLst>
                    <a:ext uri="{9D8B030D-6E8A-4147-A177-3AD203B41FA5}">
                      <a16:colId xmlns:a16="http://schemas.microsoft.com/office/drawing/2014/main" val="2656691046"/>
                    </a:ext>
                  </a:extLst>
                </a:gridCol>
                <a:gridCol w="668792">
                  <a:extLst>
                    <a:ext uri="{9D8B030D-6E8A-4147-A177-3AD203B41FA5}">
                      <a16:colId xmlns:a16="http://schemas.microsoft.com/office/drawing/2014/main" val="2036018209"/>
                    </a:ext>
                  </a:extLst>
                </a:gridCol>
                <a:gridCol w="668792">
                  <a:extLst>
                    <a:ext uri="{9D8B030D-6E8A-4147-A177-3AD203B41FA5}">
                      <a16:colId xmlns:a16="http://schemas.microsoft.com/office/drawing/2014/main" val="914481386"/>
                    </a:ext>
                  </a:extLst>
                </a:gridCol>
                <a:gridCol w="769742">
                  <a:extLst>
                    <a:ext uri="{9D8B030D-6E8A-4147-A177-3AD203B41FA5}">
                      <a16:colId xmlns:a16="http://schemas.microsoft.com/office/drawing/2014/main" val="1952097871"/>
                    </a:ext>
                  </a:extLst>
                </a:gridCol>
                <a:gridCol w="954291">
                  <a:extLst>
                    <a:ext uri="{9D8B030D-6E8A-4147-A177-3AD203B41FA5}">
                      <a16:colId xmlns:a16="http://schemas.microsoft.com/office/drawing/2014/main" val="3626110875"/>
                    </a:ext>
                  </a:extLst>
                </a:gridCol>
                <a:gridCol w="954291">
                  <a:extLst>
                    <a:ext uri="{9D8B030D-6E8A-4147-A177-3AD203B41FA5}">
                      <a16:colId xmlns:a16="http://schemas.microsoft.com/office/drawing/2014/main" val="4141112373"/>
                    </a:ext>
                  </a:extLst>
                </a:gridCol>
                <a:gridCol w="938517">
                  <a:extLst>
                    <a:ext uri="{9D8B030D-6E8A-4147-A177-3AD203B41FA5}">
                      <a16:colId xmlns:a16="http://schemas.microsoft.com/office/drawing/2014/main" val="722099395"/>
                    </a:ext>
                  </a:extLst>
                </a:gridCol>
                <a:gridCol w="963755">
                  <a:extLst>
                    <a:ext uri="{9D8B030D-6E8A-4147-A177-3AD203B41FA5}">
                      <a16:colId xmlns:a16="http://schemas.microsoft.com/office/drawing/2014/main" val="1227498469"/>
                    </a:ext>
                  </a:extLst>
                </a:gridCol>
              </a:tblGrid>
              <a:tr h="243840">
                <a:tc gridSpan="2">
                  <a:txBody>
                    <a:bodyPr/>
                    <a:lstStyle/>
                    <a:p>
                      <a:pPr algn="ctr">
                        <a:spcAft>
                          <a:spcPts val="0"/>
                        </a:spcAft>
                      </a:pPr>
                      <a:r>
                        <a:rPr lang="en-US" sz="1000" b="1" kern="1200" dirty="0">
                          <a:solidFill>
                            <a:srgbClr val="000000"/>
                          </a:solidFill>
                          <a:effectLst/>
                          <a:latin typeface="Times New Roman" panose="02020603050405020304" pitchFamily="18" charset="0"/>
                          <a:ea typeface="宋体" panose="02010600030101010101" pitchFamily="2" charset="-122"/>
                        </a:rPr>
                        <a:t>Parameters</a:t>
                      </a:r>
                      <a:endParaRPr lang="zh-CN" sz="1200" kern="100" dirty="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PMI i1,1</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PMI i1,2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PMI i1,3</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PMI i2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PMI</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CQI</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Total</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40100635"/>
                  </a:ext>
                </a:extLst>
              </a:tr>
              <a:tr h="243840">
                <a:tc row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RI=1</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dirty="0">
                          <a:solidFill>
                            <a:srgbClr val="000000"/>
                          </a:solidFill>
                          <a:effectLst/>
                          <a:latin typeface="Times New Roman" panose="02020603050405020304" pitchFamily="18" charset="0"/>
                          <a:ea typeface="宋体" panose="02010600030101010101" pitchFamily="2" charset="-122"/>
                        </a:rPr>
                        <a:t>L=1</a:t>
                      </a:r>
                      <a:endParaRPr lang="zh-CN" sz="1200" kern="100" dirty="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kern="1200" dirty="0">
                          <a:solidFill>
                            <a:srgbClr val="000000"/>
                          </a:solidFill>
                          <a:effectLst/>
                          <a:latin typeface="Times New Roman" panose="02020603050405020304" pitchFamily="18" charset="0"/>
                          <a:ea typeface="宋体" panose="02010600030101010101" pitchFamily="2" charset="-122"/>
                        </a:rPr>
                        <a:t>-</a:t>
                      </a:r>
                      <a:endParaRPr lang="zh-CN" sz="1200" kern="100" dirty="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768</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12288(14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830034"/>
                  </a:ext>
                </a:extLst>
              </a:tr>
              <a:tr h="243840">
                <a:tc vMerge="1">
                  <a:txBody>
                    <a:bodyPr/>
                    <a:lstStyle/>
                    <a:p>
                      <a:endParaRPr lang="zh-CN" altLang="en-US"/>
                    </a:p>
                  </a:txBody>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L=4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8</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768</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859352608"/>
                  </a:ext>
                </a:extLst>
              </a:tr>
              <a:tr h="243840">
                <a:tc row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RI=2</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L=1</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1536</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rowSpan="2">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36864(16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83242"/>
                  </a:ext>
                </a:extLst>
              </a:tr>
              <a:tr h="243840">
                <a:tc vMerge="1">
                  <a:txBody>
                    <a:bodyPr/>
                    <a:lstStyle/>
                    <a:p>
                      <a:endParaRPr lang="zh-CN" altLang="en-US"/>
                    </a:p>
                  </a:txBody>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L=4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8</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8</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1536</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4868194"/>
                  </a:ext>
                </a:extLst>
              </a:tr>
              <a:tr h="243840">
                <a:tc grid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RI=3</a:t>
                      </a:r>
                      <a:endParaRPr lang="zh-CN" sz="1200" kern="10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8</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768</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49152(16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1876256"/>
                  </a:ext>
                </a:extLst>
              </a:tr>
              <a:tr h="243840">
                <a:tc grid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RI=4</a:t>
                      </a:r>
                      <a:endParaRPr lang="zh-CN" sz="1200" kern="10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8</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4</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768</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61440(16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7298587"/>
                  </a:ext>
                </a:extLst>
              </a:tr>
              <a:tr h="396240">
                <a:tc grid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RI=5</a:t>
                      </a:r>
                      <a:endParaRPr lang="zh-CN" sz="1200" kern="10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384</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128</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110592(17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0067467"/>
                  </a:ext>
                </a:extLst>
              </a:tr>
              <a:tr h="396240">
                <a:tc grid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RI=6</a:t>
                      </a:r>
                      <a:endParaRPr lang="zh-CN" sz="1200" kern="10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384</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159744(18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6647450"/>
                  </a:ext>
                </a:extLst>
              </a:tr>
              <a:tr h="396240">
                <a:tc gridSpan="2">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RI=7</a:t>
                      </a:r>
                      <a:endParaRPr lang="zh-CN" sz="1200" kern="10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384</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208896(18 bits)</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222971"/>
                  </a:ext>
                </a:extLst>
              </a:tr>
              <a:tr h="396240">
                <a:tc gridSpan="2">
                  <a:txBody>
                    <a:bodyPr/>
                    <a:lstStyle/>
                    <a:p>
                      <a:pPr algn="ctr">
                        <a:spcAft>
                          <a:spcPts val="0"/>
                        </a:spcAft>
                      </a:pPr>
                      <a:r>
                        <a:rPr lang="en-US" sz="1000" b="1" kern="1200" dirty="0">
                          <a:solidFill>
                            <a:srgbClr val="000000"/>
                          </a:solidFill>
                          <a:effectLst/>
                          <a:latin typeface="Times New Roman" panose="02020603050405020304" pitchFamily="18" charset="0"/>
                          <a:ea typeface="宋体" panose="02010600030101010101" pitchFamily="2" charset="-122"/>
                        </a:rPr>
                        <a:t>RI=8</a:t>
                      </a:r>
                      <a:endParaRPr lang="zh-CN" sz="1200" kern="100" dirty="0">
                        <a:effectLst/>
                        <a:latin typeface="Times New Roman" panose="02020603050405020304" pitchFamily="18" charset="0"/>
                        <a:ea typeface="MS Gothic" panose="020B0609070205080204" pitchFamily="49"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16</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12</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b="1" kern="1200">
                          <a:solidFill>
                            <a:srgbClr val="000000"/>
                          </a:solidFill>
                          <a:effectLst/>
                          <a:latin typeface="Times New Roman" panose="02020603050405020304" pitchFamily="18" charset="0"/>
                          <a:ea typeface="宋体" panose="02010600030101010101" pitchFamily="2" charset="-122"/>
                        </a:rPr>
                        <a:t>-</a:t>
                      </a:r>
                      <a:endParaRPr lang="zh-CN" sz="1200" kern="10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dirty="0">
                          <a:solidFill>
                            <a:srgbClr val="000000"/>
                          </a:solidFill>
                          <a:effectLst/>
                          <a:latin typeface="Times New Roman" panose="02020603050405020304" pitchFamily="18" charset="0"/>
                          <a:ea typeface="宋体" panose="02010600030101010101" pitchFamily="2" charset="-122"/>
                        </a:rPr>
                        <a:t>2</a:t>
                      </a:r>
                      <a:endParaRPr lang="zh-CN" sz="1200" kern="100" dirty="0">
                        <a:effectLst/>
                        <a:latin typeface="Times New Roman" panose="02020603050405020304" pitchFamily="18" charset="0"/>
                        <a:ea typeface="MS Gothic" panose="020B0609070205080204" pitchFamily="49" charset="-12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kern="1200">
                          <a:solidFill>
                            <a:srgbClr val="000000"/>
                          </a:solidFill>
                          <a:effectLst/>
                          <a:latin typeface="Times New Roman" panose="02020603050405020304" pitchFamily="18" charset="0"/>
                          <a:ea typeface="宋体" panose="02010600030101010101" pitchFamily="2" charset="-122"/>
                        </a:rPr>
                        <a:t>384</a:t>
                      </a:r>
                      <a:endParaRPr lang="zh-CN" sz="1200" kern="10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spcAft>
                          <a:spcPts val="0"/>
                        </a:spcAft>
                      </a:pPr>
                      <a:r>
                        <a:rPr lang="en-US" sz="1000" kern="1200" dirty="0">
                          <a:solidFill>
                            <a:srgbClr val="000000"/>
                          </a:solidFill>
                          <a:effectLst/>
                          <a:latin typeface="Times New Roman" panose="02020603050405020304" pitchFamily="18" charset="0"/>
                          <a:ea typeface="宋体" panose="02010600030101010101" pitchFamily="2" charset="-122"/>
                        </a:rPr>
                        <a:t>258048(18 bits)</a:t>
                      </a:r>
                      <a:endParaRPr lang="zh-CN" sz="1200" kern="100" dirty="0">
                        <a:effectLst/>
                        <a:latin typeface="Times New Roman" panose="02020603050405020304" pitchFamily="18" charset="0"/>
                        <a:ea typeface="MS Gothic" panose="020B0609070205080204" pitchFamily="49" charset="-128"/>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1215795"/>
                  </a:ext>
                </a:extLst>
              </a:tr>
            </a:tbl>
          </a:graphicData>
        </a:graphic>
      </p:graphicFrame>
    </p:spTree>
    <p:extLst>
      <p:ext uri="{BB962C8B-B14F-4D97-AF65-F5344CB8AC3E}">
        <p14:creationId xmlns:p14="http://schemas.microsoft.com/office/powerpoint/2010/main" val="19258043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5838</TotalTime>
  <Words>852</Words>
  <Application>Microsoft Office PowerPoint</Application>
  <PresentationFormat>On-screen Show (4:3)</PresentationFormat>
  <Paragraphs>149</Paragraphs>
  <Slides>14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 Unicode MS</vt:lpstr>
      <vt:lpstr>MS Gothic</vt:lpstr>
      <vt:lpstr>宋体</vt:lpstr>
      <vt:lpstr>Arial</vt:lpstr>
      <vt:lpstr>Calibri</vt:lpstr>
      <vt:lpstr>Times</vt:lpstr>
      <vt:lpstr>Times New Roman</vt:lpstr>
      <vt:lpstr>Wingdings</vt:lpstr>
      <vt:lpstr>Office Theme</vt:lpstr>
      <vt:lpstr>Summary of Offline Discussion on Channel Coding</vt:lpstr>
      <vt:lpstr>Topics</vt:lpstr>
      <vt:lpstr>TBS Determination</vt:lpstr>
      <vt:lpstr>Rinit</vt:lpstr>
      <vt:lpstr>Offline Proposal on DCI CRC Initialization</vt:lpstr>
      <vt:lpstr>UCI Mapping for CSI reporting</vt:lpstr>
      <vt:lpstr>Offline Discussion on UCI Field Order</vt:lpstr>
      <vt:lpstr>Alt. 1 Proposal</vt:lpstr>
      <vt:lpstr>Alt. 2 Proposal</vt:lpstr>
      <vt:lpstr>Alt. 3 Proposal</vt:lpstr>
      <vt:lpstr>UE-specific Scrambling  (by Coherent Logix)</vt:lpstr>
      <vt:lpstr>Background</vt:lpstr>
      <vt:lpstr>Observations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SRS support for LC/CE MTC</dc:title>
  <dc:creator>Yufei Blankenship</dc:creator>
  <cp:lastModifiedBy>Yufei Blankenship</cp:lastModifiedBy>
  <cp:revision>368</cp:revision>
  <dcterms:created xsi:type="dcterms:W3CDTF">2006-08-16T00:00:00Z</dcterms:created>
  <dcterms:modified xsi:type="dcterms:W3CDTF">2017-12-01T17:48:13Z</dcterms:modified>
</cp:coreProperties>
</file>