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2" r:id="rId3"/>
    <p:sldId id="277" r:id="rId4"/>
    <p:sldId id="282" r:id="rId5"/>
    <p:sldId id="286" r:id="rId6"/>
    <p:sldId id="287" r:id="rId7"/>
    <p:sldId id="306" r:id="rId8"/>
    <p:sldId id="307" r:id="rId9"/>
    <p:sldId id="288" r:id="rId10"/>
    <p:sldId id="289" r:id="rId11"/>
    <p:sldId id="30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87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30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6C2DB9-D267-462A-A38D-FA8E4EA5E3AB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9D3F04-9A5D-4703-B2D4-A98DBAE96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879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Summary of Offline Discussion on Polar code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23790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R1-1721489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8699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#91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27</a:t>
            </a:r>
            <a:r>
              <a:rPr lang="en-US" altLang="ja-JP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Nov – 1</a:t>
            </a:r>
            <a:r>
              <a:rPr lang="en-US" altLang="ja-JP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Dec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7.4.2.2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CFF6A-6A49-4454-98C5-5B48FCFA2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FCB20B-367C-4BBC-9DE6-EF39D626F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838200"/>
          </a:xfrm>
        </p:spPr>
        <p:txBody>
          <a:bodyPr>
            <a:normAutofit fontScale="92500" lnSpcReduction="10000"/>
          </a:bodyPr>
          <a:lstStyle/>
          <a:p>
            <a:r>
              <a:rPr lang="en-GB" sz="2800" b="1" dirty="0">
                <a:highlight>
                  <a:srgbClr val="00FF00"/>
                </a:highlight>
              </a:rPr>
              <a:t>R1-1716901</a:t>
            </a:r>
            <a:r>
              <a:rPr lang="en-GB" sz="2800" b="1" dirty="0"/>
              <a:t>	</a:t>
            </a:r>
            <a:r>
              <a:rPr lang="en-GB" sz="2800" dirty="0"/>
              <a:t>WF for Open Issues on CSI Reporting (RAN1 </a:t>
            </a:r>
            <a:r>
              <a:rPr lang="en-US" sz="2800" dirty="0"/>
              <a:t>NR Ad Hoc #3)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CAD2184-7CBE-4DF9-B9E6-8C87398753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958666"/>
              </p:ext>
            </p:extLst>
          </p:nvPr>
        </p:nvGraphicFramePr>
        <p:xfrm>
          <a:off x="762000" y="2362200"/>
          <a:ext cx="7391400" cy="41681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91400">
                  <a:extLst>
                    <a:ext uri="{9D8B030D-6E8A-4147-A177-3AD203B41FA5}">
                      <a16:colId xmlns:a16="http://schemas.microsoft.com/office/drawing/2014/main" val="287419223"/>
                    </a:ext>
                  </a:extLst>
                </a:gridCol>
              </a:tblGrid>
              <a:tr h="388620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Encoding for short PUCCH-based reporting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: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Short PUCCH is only used for the following cases: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970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Wideband and partial-band reporting (one CSI for all the </a:t>
                      </a: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</a:rPr>
                        <a:t>subbands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 in the CSI reporting band)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The same information payload irrespective of RI/CRI in a given slot (to avoid blind decoding)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970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Note: the size of information payload can be different according to the largest number of CSI-RS ports of the CSI-RS resources configured within a CSI-RS resource set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970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Details to be decided in the channel coding session.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  For example: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27940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When PMI+CQI payload varies with RI/CRI, padding bits are added to RI/CRI/PMI/CQI prior to encoding to equalize the payload associated with different RI/CRI values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27940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RI/CRI/PMI/CQI, along with padding bits when necessary, is jointly encoded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Encoding for long PUCCH-based reporting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For wideband or partial-band reporting, use the same solution as short PUCCH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26543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-The same payload irrespective of RI/CRI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For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subband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 reporting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26543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-Use solution as for PUSCH (two-part encoding): slide 4 of R1-1715288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26543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 Note: CRI/RI can be decoded first to determine the payload of PMI/CQI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8176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7764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B891C-D905-4A8F-94DE-06BDD6417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Offline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72B2F0-7C56-44B2-A9ED-8922DA5A37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/>
              <a:t>Proposed Agreement: Maximum UCI payload size supported in Rel-15 is: 2048 – 2 * </a:t>
            </a:r>
            <a:r>
              <a:rPr lang="en-US" sz="4000" dirty="0" err="1"/>
              <a:t>L</a:t>
            </a:r>
            <a:r>
              <a:rPr lang="en-US" sz="4000" baseline="-25000" dirty="0" err="1"/>
              <a:t>CRC,UCImax</a:t>
            </a:r>
            <a:endParaRPr lang="en-US" sz="4000" baseline="-25000" dirty="0"/>
          </a:p>
          <a:p>
            <a:endParaRPr lang="en-US" sz="4000" dirty="0"/>
          </a:p>
          <a:p>
            <a:r>
              <a:rPr lang="en-US" sz="4000" dirty="0"/>
              <a:t>R1-1721579 by: </a:t>
            </a:r>
            <a:r>
              <a:rPr lang="en-US" altLang="zh-CN" sz="4000" dirty="0"/>
              <a:t>NTT DOCOMO, ZTE, Intel, LG, </a:t>
            </a:r>
            <a:r>
              <a:rPr lang="en-US" altLang="zh-CN" sz="4000" dirty="0" err="1"/>
              <a:t>MediaTek</a:t>
            </a:r>
            <a:endParaRPr lang="en-US" sz="4000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067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F3277-96F4-4E03-AC7D-2CF3490A2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5FE95C-E6D4-445F-9669-83315FC04D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Polar code issues discussed in Wednesday offline</a:t>
            </a:r>
          </a:p>
          <a:p>
            <a:pPr lvl="1"/>
            <a:r>
              <a:rPr lang="en-US" dirty="0" err="1"/>
              <a:t>n_FAR</a:t>
            </a:r>
            <a:r>
              <a:rPr lang="en-US" dirty="0"/>
              <a:t> for UCI: Huawei </a:t>
            </a:r>
            <a:r>
              <a:rPr lang="en-US" dirty="0">
                <a:solidFill>
                  <a:srgbClr val="FF0000"/>
                </a:solidFill>
              </a:rPr>
              <a:t>R1-1721572;</a:t>
            </a:r>
          </a:p>
          <a:p>
            <a:pPr lvl="1"/>
            <a:r>
              <a:rPr lang="en-US" dirty="0"/>
              <a:t>PBCH bit field order: WF led by MTK </a:t>
            </a:r>
            <a:r>
              <a:rPr lang="en-US" dirty="0">
                <a:solidFill>
                  <a:srgbClr val="FF0000"/>
                </a:solidFill>
              </a:rPr>
              <a:t>R1-1721503</a:t>
            </a:r>
            <a:r>
              <a:rPr lang="en-US" dirty="0"/>
              <a:t>;</a:t>
            </a:r>
          </a:p>
          <a:p>
            <a:pPr lvl="1"/>
            <a:r>
              <a:rPr lang="en-US" dirty="0"/>
              <a:t>CSI reporting led by ZTE, Intel, DOCOMO </a:t>
            </a:r>
            <a:r>
              <a:rPr lang="en-US" dirty="0">
                <a:solidFill>
                  <a:srgbClr val="FF0000"/>
                </a:solidFill>
              </a:rPr>
              <a:t>R1-1721579</a:t>
            </a:r>
            <a:r>
              <a:rPr lang="en-US" dirty="0"/>
              <a:t>; </a:t>
            </a:r>
          </a:p>
          <a:p>
            <a:r>
              <a:rPr lang="en-US" dirty="0"/>
              <a:t>Other Polar Code Issues</a:t>
            </a:r>
          </a:p>
          <a:p>
            <a:pPr lvl="1"/>
            <a:r>
              <a:rPr lang="en-US" dirty="0"/>
              <a:t>Interlacing of Polar segments for long UCI;</a:t>
            </a:r>
          </a:p>
          <a:p>
            <a:pPr lvl="1"/>
            <a:r>
              <a:rPr lang="en-US" dirty="0" err="1"/>
              <a:t>Kmax</a:t>
            </a:r>
            <a:r>
              <a:rPr lang="en-US" dirty="0"/>
              <a:t> of DCI for finalizing D-CRC </a:t>
            </a:r>
            <a:r>
              <a:rPr lang="en-US" dirty="0" err="1"/>
              <a:t>interleaver</a:t>
            </a:r>
            <a:r>
              <a:rPr lang="en-US" dirty="0"/>
              <a:t>;</a:t>
            </a:r>
          </a:p>
          <a:p>
            <a:pPr lvl="1"/>
            <a:r>
              <a:rPr lang="en-US" dirty="0"/>
              <a:t>DCI CRC initialization ---- issue raised by </a:t>
            </a:r>
            <a:r>
              <a:rPr lang="en-US" u="sng" dirty="0"/>
              <a:t>QC</a:t>
            </a:r>
            <a:r>
              <a:rPr lang="en-US" dirty="0"/>
              <a:t>;</a:t>
            </a:r>
          </a:p>
          <a:p>
            <a:pPr lvl="1"/>
            <a:r>
              <a:rPr lang="en-US" dirty="0"/>
              <a:t>PC bits</a:t>
            </a:r>
          </a:p>
          <a:p>
            <a:pPr lvl="1"/>
            <a:r>
              <a:rPr lang="en-US" dirty="0"/>
              <a:t>UEID scrambling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675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B68AE4-FBFD-42E0-B5FC-C6DDA8F0A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0"/>
            <a:ext cx="8229600" cy="1143000"/>
          </a:xfrm>
        </p:spPr>
        <p:txBody>
          <a:bodyPr/>
          <a:lstStyle/>
          <a:p>
            <a:r>
              <a:rPr lang="en-US" dirty="0" err="1"/>
              <a:t>n</a:t>
            </a:r>
            <a:r>
              <a:rPr lang="en-US" baseline="-25000" dirty="0" err="1"/>
              <a:t>FAR</a:t>
            </a:r>
            <a:r>
              <a:rPr lang="en-US" dirty="0"/>
              <a:t> for UCI</a:t>
            </a:r>
          </a:p>
        </p:txBody>
      </p:sp>
    </p:spTree>
    <p:extLst>
      <p:ext uri="{BB962C8B-B14F-4D97-AF65-F5344CB8AC3E}">
        <p14:creationId xmlns:p14="http://schemas.microsoft.com/office/powerpoint/2010/main" val="5844664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260942-E955-4BA3-81F7-D2BC93A6D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DADBA-3D91-466C-9DBE-4C312E9B55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1"/>
            <a:ext cx="8077200" cy="4724399"/>
          </a:xfrm>
        </p:spPr>
        <p:txBody>
          <a:bodyPr>
            <a:normAutofit/>
          </a:bodyPr>
          <a:lstStyle/>
          <a:p>
            <a:r>
              <a:rPr lang="en-GB" b="1" u="sng" dirty="0"/>
              <a:t>Agreement (RAN1-NR#3): </a:t>
            </a:r>
            <a:endParaRPr lang="en-US" sz="4000" dirty="0"/>
          </a:p>
          <a:p>
            <a:pPr lvl="1"/>
            <a:r>
              <a:rPr lang="en-GB" dirty="0"/>
              <a:t>Confirm Working Assumption that CRC bits are attached as a block to the end of the information bits.  </a:t>
            </a:r>
            <a:endParaRPr lang="en-US" sz="3600" dirty="0"/>
          </a:p>
          <a:p>
            <a:pPr lvl="1"/>
            <a:r>
              <a:rPr lang="en-GB" dirty="0"/>
              <a:t>At least L</a:t>
            </a:r>
            <a:r>
              <a:rPr lang="en-GB" baseline="-25000" dirty="0"/>
              <a:t>CRC</a:t>
            </a:r>
            <a:r>
              <a:rPr lang="en-GB" dirty="0"/>
              <a:t>=11 is supported, with the following polynomial: </a:t>
            </a:r>
            <a:r>
              <a:rPr lang="en-GB" i="1" dirty="0"/>
              <a:t>D</a:t>
            </a:r>
            <a:r>
              <a:rPr lang="en-GB" i="1" baseline="30000" dirty="0"/>
              <a:t>11</a:t>
            </a:r>
            <a:r>
              <a:rPr lang="en-GB" i="1" dirty="0"/>
              <a:t>+ D</a:t>
            </a:r>
            <a:r>
              <a:rPr lang="en-GB" i="1" baseline="30000" dirty="0"/>
              <a:t>10</a:t>
            </a:r>
            <a:r>
              <a:rPr lang="en-GB" i="1" dirty="0"/>
              <a:t>+  D</a:t>
            </a:r>
            <a:r>
              <a:rPr lang="en-GB" i="1" baseline="30000" dirty="0"/>
              <a:t>9</a:t>
            </a:r>
            <a:r>
              <a:rPr lang="en-GB" i="1" dirty="0"/>
              <a:t>+ D</a:t>
            </a:r>
            <a:r>
              <a:rPr lang="en-GB" i="1" baseline="30000" dirty="0"/>
              <a:t>5</a:t>
            </a:r>
            <a:r>
              <a:rPr lang="en-GB" i="1" dirty="0"/>
              <a:t>+ 1</a:t>
            </a:r>
            <a:endParaRPr lang="en-US" sz="3600" dirty="0"/>
          </a:p>
          <a:p>
            <a:pPr lvl="2"/>
            <a:r>
              <a:rPr lang="en-GB" dirty="0"/>
              <a:t>Range of K values for CRC11 is FFS</a:t>
            </a:r>
            <a:endParaRPr lang="en-US" sz="3200" dirty="0"/>
          </a:p>
          <a:p>
            <a:pPr lvl="1"/>
            <a:r>
              <a:rPr lang="en-GB" dirty="0"/>
              <a:t>Which other CRC lengths and associated K values are also supported is FFS.  </a:t>
            </a:r>
            <a:endParaRPr lang="en-US" sz="3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91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92EB4-08B8-4E70-ABF7-8E151564C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FBEBA4-A093-482C-8D13-70614CB34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09800"/>
          </a:xfrm>
        </p:spPr>
        <p:txBody>
          <a:bodyPr>
            <a:normAutofit fontScale="70000" lnSpcReduction="20000"/>
          </a:bodyPr>
          <a:lstStyle/>
          <a:p>
            <a:r>
              <a:rPr lang="en-GB" b="1" u="sng" dirty="0"/>
              <a:t>Next steps:</a:t>
            </a:r>
            <a:endParaRPr lang="en-US" sz="4000" dirty="0"/>
          </a:p>
          <a:p>
            <a:pPr lvl="1"/>
            <a:r>
              <a:rPr lang="en-GB" dirty="0"/>
              <a:t>After </a:t>
            </a:r>
            <a:r>
              <a:rPr lang="en-GB" dirty="0" err="1"/>
              <a:t>n</a:t>
            </a:r>
            <a:r>
              <a:rPr lang="en-GB" baseline="-25000" dirty="0" err="1"/>
              <a:t>FAR</a:t>
            </a:r>
            <a:r>
              <a:rPr lang="en-GB" dirty="0"/>
              <a:t> values are decided, the complete set of supported CRC polynomials will be selected, preferably at RAN1#90bis. </a:t>
            </a:r>
            <a:endParaRPr lang="en-US" sz="3600" dirty="0"/>
          </a:p>
          <a:p>
            <a:pPr lvl="1"/>
            <a:r>
              <a:rPr lang="en-GB" dirty="0"/>
              <a:t>FFS whether the </a:t>
            </a:r>
            <a:r>
              <a:rPr lang="en-GB" dirty="0" err="1"/>
              <a:t>n</a:t>
            </a:r>
            <a:r>
              <a:rPr lang="en-GB" baseline="-25000" dirty="0" err="1"/>
              <a:t>FAR</a:t>
            </a:r>
            <a:r>
              <a:rPr lang="en-GB" dirty="0"/>
              <a:t> value should be dependent on the UCI contents and payload size.</a:t>
            </a:r>
            <a:endParaRPr lang="en-US" sz="3600" dirty="0"/>
          </a:p>
          <a:p>
            <a:pPr lvl="1"/>
            <a:r>
              <a:rPr lang="en-GB" dirty="0"/>
              <a:t>FFS whether same </a:t>
            </a:r>
            <a:r>
              <a:rPr lang="en-GB" dirty="0" err="1"/>
              <a:t>n</a:t>
            </a:r>
            <a:r>
              <a:rPr lang="en-GB" baseline="-25000" dirty="0" err="1"/>
              <a:t>FAR</a:t>
            </a:r>
            <a:r>
              <a:rPr lang="en-GB" dirty="0"/>
              <a:t> value is applied to UCI on PUCCH and PUSCH.</a:t>
            </a:r>
            <a:endParaRPr lang="en-US" sz="3600" dirty="0"/>
          </a:p>
          <a:p>
            <a:pPr lvl="1"/>
            <a:r>
              <a:rPr lang="en-GB" dirty="0"/>
              <a:t>Only the CRC polynomials listed in the Table below are candidates : </a:t>
            </a:r>
            <a:endParaRPr lang="en-US" sz="3600" dirty="0"/>
          </a:p>
          <a:p>
            <a:endParaRPr lang="en-US" dirty="0"/>
          </a:p>
        </p:txBody>
      </p:sp>
      <p:graphicFrame>
        <p:nvGraphicFramePr>
          <p:cNvPr id="4" name="Content Placeholder 7">
            <a:extLst>
              <a:ext uri="{FF2B5EF4-FFF2-40B4-BE49-F238E27FC236}">
                <a16:creationId xmlns:a16="http://schemas.microsoft.com/office/drawing/2014/main" id="{83FBE718-CEF1-4CDE-8138-014168E0941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4433385"/>
              </p:ext>
            </p:extLst>
          </p:nvPr>
        </p:nvGraphicFramePr>
        <p:xfrm>
          <a:off x="266699" y="3992564"/>
          <a:ext cx="8610601" cy="2682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0512">
                  <a:extLst>
                    <a:ext uri="{9D8B030D-6E8A-4147-A177-3AD203B41FA5}">
                      <a16:colId xmlns:a16="http://schemas.microsoft.com/office/drawing/2014/main" val="2480032729"/>
                    </a:ext>
                  </a:extLst>
                </a:gridCol>
                <a:gridCol w="1019495">
                  <a:extLst>
                    <a:ext uri="{9D8B030D-6E8A-4147-A177-3AD203B41FA5}">
                      <a16:colId xmlns:a16="http://schemas.microsoft.com/office/drawing/2014/main" val="2891360495"/>
                    </a:ext>
                  </a:extLst>
                </a:gridCol>
                <a:gridCol w="1019495">
                  <a:extLst>
                    <a:ext uri="{9D8B030D-6E8A-4147-A177-3AD203B41FA5}">
                      <a16:colId xmlns:a16="http://schemas.microsoft.com/office/drawing/2014/main" val="3602494223"/>
                    </a:ext>
                  </a:extLst>
                </a:gridCol>
                <a:gridCol w="1019495">
                  <a:extLst>
                    <a:ext uri="{9D8B030D-6E8A-4147-A177-3AD203B41FA5}">
                      <a16:colId xmlns:a16="http://schemas.microsoft.com/office/drawing/2014/main" val="1459211830"/>
                    </a:ext>
                  </a:extLst>
                </a:gridCol>
                <a:gridCol w="1017774">
                  <a:extLst>
                    <a:ext uri="{9D8B030D-6E8A-4147-A177-3AD203B41FA5}">
                      <a16:colId xmlns:a16="http://schemas.microsoft.com/office/drawing/2014/main" val="237424711"/>
                    </a:ext>
                  </a:extLst>
                </a:gridCol>
                <a:gridCol w="1909831">
                  <a:extLst>
                    <a:ext uri="{9D8B030D-6E8A-4147-A177-3AD203B41FA5}">
                      <a16:colId xmlns:a16="http://schemas.microsoft.com/office/drawing/2014/main" val="2709618575"/>
                    </a:ext>
                  </a:extLst>
                </a:gridCol>
                <a:gridCol w="1883999">
                  <a:extLst>
                    <a:ext uri="{9D8B030D-6E8A-4147-A177-3AD203B41FA5}">
                      <a16:colId xmlns:a16="http://schemas.microsoft.com/office/drawing/2014/main" val="10969181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L</a:t>
                      </a:r>
                      <a:r>
                        <a:rPr lang="en-GB" sz="1600" baseline="-25000" dirty="0" err="1">
                          <a:effectLst/>
                        </a:rPr>
                        <a:t>crc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5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16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94171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Poly-nomial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</a:t>
                      </a:r>
                      <a:r>
                        <a:rPr lang="en-GB" sz="1600" baseline="30000" dirty="0">
                          <a:effectLst/>
                        </a:rPr>
                        <a:t>3</a:t>
                      </a:r>
                      <a:r>
                        <a:rPr lang="en-GB" sz="1600" dirty="0">
                          <a:effectLst/>
                        </a:rPr>
                        <a:t>+ D</a:t>
                      </a:r>
                      <a:r>
                        <a:rPr lang="en-GB" sz="1600" baseline="30000" dirty="0">
                          <a:effectLst/>
                        </a:rPr>
                        <a:t>2</a:t>
                      </a:r>
                      <a:r>
                        <a:rPr lang="en-GB" sz="1600" dirty="0">
                          <a:effectLst/>
                        </a:rPr>
                        <a:t>+ 1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Or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D</a:t>
                      </a:r>
                      <a:r>
                        <a:rPr lang="en-US" sz="1600" baseline="30000" dirty="0">
                          <a:effectLst/>
                        </a:rPr>
                        <a:t>3</a:t>
                      </a:r>
                      <a:r>
                        <a:rPr lang="en-US" sz="1600" dirty="0">
                          <a:effectLst/>
                        </a:rPr>
                        <a:t>+ D+ 1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D</a:t>
                      </a:r>
                      <a:r>
                        <a:rPr lang="en-GB" sz="1600" baseline="30000">
                          <a:effectLst/>
                        </a:rPr>
                        <a:t>4</a:t>
                      </a:r>
                      <a:r>
                        <a:rPr lang="en-GB" sz="1600">
                          <a:effectLst/>
                        </a:rPr>
                        <a:t>+ D</a:t>
                      </a:r>
                      <a:r>
                        <a:rPr lang="en-GB" sz="1600" baseline="30000">
                          <a:effectLst/>
                        </a:rPr>
                        <a:t>3</a:t>
                      </a:r>
                      <a:r>
                        <a:rPr lang="en-GB" sz="1600">
                          <a:effectLst/>
                        </a:rPr>
                        <a:t>+ 1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D</a:t>
                      </a:r>
                      <a:r>
                        <a:rPr lang="en-GB" sz="1600" baseline="30000">
                          <a:effectLst/>
                        </a:rPr>
                        <a:t>5</a:t>
                      </a:r>
                      <a:r>
                        <a:rPr lang="en-GB" sz="1600">
                          <a:effectLst/>
                        </a:rPr>
                        <a:t>+ D</a:t>
                      </a:r>
                      <a:r>
                        <a:rPr lang="en-GB" sz="1600" baseline="30000">
                          <a:effectLst/>
                        </a:rPr>
                        <a:t>3</a:t>
                      </a:r>
                      <a:r>
                        <a:rPr lang="en-GB" sz="1600">
                          <a:effectLst/>
                        </a:rPr>
                        <a:t>+ 1</a:t>
                      </a:r>
                      <a:endParaRPr lang="en-US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D</a:t>
                      </a:r>
                      <a:r>
                        <a:rPr lang="en-GB" sz="1600" baseline="30000">
                          <a:effectLst/>
                        </a:rPr>
                        <a:t>6</a:t>
                      </a:r>
                      <a:r>
                        <a:rPr lang="en-GB" sz="1600">
                          <a:effectLst/>
                        </a:rPr>
                        <a:t>+ D</a:t>
                      </a:r>
                      <a:r>
                        <a:rPr lang="en-GB" sz="1600" baseline="30000">
                          <a:effectLst/>
                        </a:rPr>
                        <a:t>5</a:t>
                      </a:r>
                      <a:r>
                        <a:rPr lang="en-GB" sz="1600">
                          <a:effectLst/>
                        </a:rPr>
                        <a:t>+ 1</a:t>
                      </a:r>
                      <a:endParaRPr lang="en-US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US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US" sz="20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D</a:t>
                      </a:r>
                      <a:r>
                        <a:rPr lang="en-GB" sz="1600" baseline="30000">
                          <a:effectLst/>
                        </a:rPr>
                        <a:t>8 </a:t>
                      </a:r>
                      <a:r>
                        <a:rPr lang="en-GB" sz="1600">
                          <a:effectLst/>
                        </a:rPr>
                        <a:t>+ D</a:t>
                      </a:r>
                      <a:r>
                        <a:rPr lang="en-GB" sz="1600" baseline="30000">
                          <a:effectLst/>
                        </a:rPr>
                        <a:t>6 </a:t>
                      </a:r>
                      <a:r>
                        <a:rPr lang="en-GB" sz="1600">
                          <a:effectLst/>
                        </a:rPr>
                        <a:t>+ D</a:t>
                      </a:r>
                      <a:r>
                        <a:rPr lang="en-GB" sz="1600" baseline="30000">
                          <a:effectLst/>
                        </a:rPr>
                        <a:t>5 </a:t>
                      </a:r>
                      <a:r>
                        <a:rPr lang="en-GB" sz="1600">
                          <a:effectLst/>
                        </a:rPr>
                        <a:t>+ D</a:t>
                      </a:r>
                      <a:r>
                        <a:rPr lang="en-GB" sz="1600" baseline="30000">
                          <a:effectLst/>
                        </a:rPr>
                        <a:t>3 </a:t>
                      </a:r>
                      <a:r>
                        <a:rPr lang="en-GB" sz="1600">
                          <a:effectLst/>
                        </a:rPr>
                        <a:t>+ 1</a:t>
                      </a:r>
                      <a:endParaRPr lang="en-US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US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Or</a:t>
                      </a:r>
                      <a:endParaRPr lang="en-US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US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D</a:t>
                      </a:r>
                      <a:r>
                        <a:rPr lang="en-GB" sz="1600" baseline="30000">
                          <a:effectLst/>
                        </a:rPr>
                        <a:t>8</a:t>
                      </a:r>
                      <a:r>
                        <a:rPr lang="en-GB" sz="1600">
                          <a:effectLst/>
                        </a:rPr>
                        <a:t> + D</a:t>
                      </a:r>
                      <a:r>
                        <a:rPr lang="en-GB" sz="1600" baseline="30000">
                          <a:effectLst/>
                        </a:rPr>
                        <a:t>7</a:t>
                      </a:r>
                      <a:r>
                        <a:rPr lang="en-GB" sz="1600">
                          <a:effectLst/>
                        </a:rPr>
                        <a:t> + D</a:t>
                      </a:r>
                      <a:r>
                        <a:rPr lang="en-GB" sz="1600" baseline="30000">
                          <a:effectLst/>
                        </a:rPr>
                        <a:t>6</a:t>
                      </a:r>
                      <a:r>
                        <a:rPr lang="en-GB" sz="1600">
                          <a:effectLst/>
                        </a:rPr>
                        <a:t> + D</a:t>
                      </a:r>
                      <a:r>
                        <a:rPr lang="en-GB" sz="1600" baseline="30000">
                          <a:effectLst/>
                        </a:rPr>
                        <a:t>4</a:t>
                      </a:r>
                      <a:r>
                        <a:rPr lang="en-GB" sz="1600">
                          <a:effectLst/>
                        </a:rPr>
                        <a:t> + D</a:t>
                      </a:r>
                      <a:r>
                        <a:rPr lang="en-GB" sz="1600" baseline="30000">
                          <a:effectLst/>
                        </a:rPr>
                        <a:t>2</a:t>
                      </a:r>
                      <a:r>
                        <a:rPr lang="en-GB" sz="1600">
                          <a:effectLst/>
                        </a:rPr>
                        <a:t> + D + 1</a:t>
                      </a:r>
                      <a:endParaRPr lang="en-US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US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Or</a:t>
                      </a:r>
                      <a:endParaRPr lang="en-US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US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D</a:t>
                      </a:r>
                      <a:r>
                        <a:rPr lang="en-GB" sz="1600" baseline="30000">
                          <a:effectLst/>
                        </a:rPr>
                        <a:t>8</a:t>
                      </a:r>
                      <a:r>
                        <a:rPr lang="en-GB" sz="1600">
                          <a:effectLst/>
                        </a:rPr>
                        <a:t> + D</a:t>
                      </a:r>
                      <a:r>
                        <a:rPr lang="en-GB" sz="1600" baseline="30000">
                          <a:effectLst/>
                        </a:rPr>
                        <a:t>7</a:t>
                      </a:r>
                      <a:r>
                        <a:rPr lang="en-GB" sz="1600">
                          <a:effectLst/>
                        </a:rPr>
                        <a:t> + D</a:t>
                      </a:r>
                      <a:r>
                        <a:rPr lang="en-GB" sz="1600" baseline="30000">
                          <a:effectLst/>
                        </a:rPr>
                        <a:t>3</a:t>
                      </a:r>
                      <a:r>
                        <a:rPr lang="en-GB" sz="1600">
                          <a:effectLst/>
                        </a:rPr>
                        <a:t> + D</a:t>
                      </a:r>
                      <a:r>
                        <a:rPr lang="en-GB" sz="1600" baseline="30000">
                          <a:effectLst/>
                        </a:rPr>
                        <a:t>2</a:t>
                      </a:r>
                      <a:r>
                        <a:rPr lang="en-GB" sz="1600">
                          <a:effectLst/>
                        </a:rPr>
                        <a:t> + 1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</a:t>
                      </a:r>
                      <a:r>
                        <a:rPr lang="en-GB" sz="1600" baseline="30000" dirty="0">
                          <a:effectLst/>
                        </a:rPr>
                        <a:t>16 </a:t>
                      </a:r>
                      <a:r>
                        <a:rPr lang="en-GB" sz="1600" dirty="0">
                          <a:effectLst/>
                        </a:rPr>
                        <a:t>+ D</a:t>
                      </a:r>
                      <a:r>
                        <a:rPr lang="en-GB" sz="1600" baseline="30000" dirty="0">
                          <a:effectLst/>
                        </a:rPr>
                        <a:t>15 </a:t>
                      </a:r>
                      <a:r>
                        <a:rPr lang="en-GB" sz="1600" dirty="0">
                          <a:effectLst/>
                        </a:rPr>
                        <a:t>+ D</a:t>
                      </a:r>
                      <a:r>
                        <a:rPr lang="en-GB" sz="1600" baseline="30000" dirty="0">
                          <a:effectLst/>
                        </a:rPr>
                        <a:t>14 </a:t>
                      </a:r>
                      <a:r>
                        <a:rPr lang="en-GB" sz="1600" dirty="0">
                          <a:effectLst/>
                        </a:rPr>
                        <a:t>+ D</a:t>
                      </a:r>
                      <a:r>
                        <a:rPr lang="en-GB" sz="1600" baseline="30000" dirty="0">
                          <a:effectLst/>
                        </a:rPr>
                        <a:t>13 </a:t>
                      </a:r>
                      <a:r>
                        <a:rPr lang="en-GB" sz="1600" dirty="0">
                          <a:effectLst/>
                        </a:rPr>
                        <a:t>+ D</a:t>
                      </a:r>
                      <a:r>
                        <a:rPr lang="en-GB" sz="1600" baseline="30000" dirty="0">
                          <a:effectLst/>
                        </a:rPr>
                        <a:t>12 </a:t>
                      </a:r>
                      <a:r>
                        <a:rPr lang="en-GB" sz="1600" dirty="0">
                          <a:effectLst/>
                        </a:rPr>
                        <a:t>+ D</a:t>
                      </a:r>
                      <a:r>
                        <a:rPr lang="en-GB" sz="1600" baseline="30000" dirty="0">
                          <a:effectLst/>
                        </a:rPr>
                        <a:t>11 </a:t>
                      </a:r>
                      <a:r>
                        <a:rPr lang="en-GB" sz="1600" dirty="0">
                          <a:effectLst/>
                        </a:rPr>
                        <a:t>+ D</a:t>
                      </a:r>
                      <a:r>
                        <a:rPr lang="en-GB" sz="1600" baseline="30000" dirty="0">
                          <a:effectLst/>
                        </a:rPr>
                        <a:t>8 </a:t>
                      </a:r>
                      <a:r>
                        <a:rPr lang="en-GB" sz="1600" dirty="0">
                          <a:effectLst/>
                        </a:rPr>
                        <a:t>+ D</a:t>
                      </a:r>
                      <a:r>
                        <a:rPr lang="en-GB" sz="1600" baseline="30000" dirty="0">
                          <a:effectLst/>
                        </a:rPr>
                        <a:t>7 </a:t>
                      </a:r>
                      <a:r>
                        <a:rPr lang="en-GB" sz="1600" dirty="0">
                          <a:effectLst/>
                        </a:rPr>
                        <a:t>+ D</a:t>
                      </a:r>
                      <a:r>
                        <a:rPr lang="en-GB" sz="1600" baseline="30000" dirty="0">
                          <a:effectLst/>
                        </a:rPr>
                        <a:t>6 </a:t>
                      </a:r>
                      <a:r>
                        <a:rPr lang="en-GB" sz="1600" dirty="0">
                          <a:effectLst/>
                        </a:rPr>
                        <a:t>+ D</a:t>
                      </a:r>
                      <a:r>
                        <a:rPr lang="en-GB" sz="1600" baseline="30000" dirty="0">
                          <a:effectLst/>
                        </a:rPr>
                        <a:t>4 </a:t>
                      </a:r>
                      <a:r>
                        <a:rPr lang="en-GB" sz="1600" dirty="0">
                          <a:effectLst/>
                        </a:rPr>
                        <a:t>+ 1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96519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1640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F2CC4-3E8A-4F77-924D-59CD6A2E0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Offline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CF56D-AC2D-4ECA-BBC1-0F6C7CD887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R1-1721572 by </a:t>
            </a:r>
            <a:r>
              <a:rPr lang="en-US" dirty="0"/>
              <a:t>Huawei, </a:t>
            </a:r>
            <a:r>
              <a:rPr lang="en-US" dirty="0" err="1"/>
              <a:t>HiSilicon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Agreement</a:t>
            </a:r>
          </a:p>
          <a:p>
            <a:pPr lvl="2"/>
            <a:r>
              <a:rPr lang="en-US" altLang="zh-CN" dirty="0">
                <a:solidFill>
                  <a:srgbClr val="FF0000"/>
                </a:solidFill>
              </a:rPr>
              <a:t>3&lt;=K&lt;=11 bits RM code: </a:t>
            </a:r>
            <a:r>
              <a:rPr lang="en-US" altLang="zh-CN" dirty="0" err="1">
                <a:solidFill>
                  <a:srgbClr val="FF0000"/>
                </a:solidFill>
              </a:rPr>
              <a:t>Lcrc</a:t>
            </a:r>
            <a:r>
              <a:rPr lang="en-US" altLang="zh-CN" dirty="0">
                <a:solidFill>
                  <a:srgbClr val="FF0000"/>
                </a:solidFill>
              </a:rPr>
              <a:t> = 0 at least for </a:t>
            </a:r>
            <a:r>
              <a:rPr lang="en-US" altLang="zh-CN" dirty="0" err="1">
                <a:solidFill>
                  <a:srgbClr val="FF0000"/>
                </a:solidFill>
              </a:rPr>
              <a:t>eMBB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/>
              <a:t>Summary of offline discussion </a:t>
            </a:r>
          </a:p>
          <a:p>
            <a:pPr lvl="2"/>
            <a:r>
              <a:rPr lang="en-US" altLang="zh-CN" dirty="0"/>
              <a:t>12&lt;=K&lt;=22 bit Polar Code: </a:t>
            </a:r>
          </a:p>
          <a:p>
            <a:pPr lvl="3"/>
            <a:r>
              <a:rPr lang="en-US" altLang="zh-CN" dirty="0" err="1"/>
              <a:t>nFAR</a:t>
            </a:r>
            <a:r>
              <a:rPr lang="en-US" altLang="zh-CN" dirty="0"/>
              <a:t> = 0: LG, HW, MTK, ZTE, CATT, Nokia, CLX, IDC</a:t>
            </a:r>
          </a:p>
          <a:p>
            <a:pPr lvl="3"/>
            <a:r>
              <a:rPr lang="en-US" altLang="zh-CN" dirty="0" err="1"/>
              <a:t>nFAR</a:t>
            </a:r>
            <a:r>
              <a:rPr lang="en-US" altLang="zh-CN" dirty="0"/>
              <a:t> = 3: DCM, (intel), LG,  SS, CLX</a:t>
            </a:r>
          </a:p>
          <a:p>
            <a:pPr lvl="3"/>
            <a:r>
              <a:rPr lang="en-US" altLang="zh-CN" dirty="0" err="1"/>
              <a:t>nFAR</a:t>
            </a:r>
            <a:r>
              <a:rPr lang="en-US" altLang="zh-CN" dirty="0"/>
              <a:t> = 5: QC,  DCM , (intel),SS</a:t>
            </a:r>
          </a:p>
          <a:p>
            <a:pPr lvl="3"/>
            <a:r>
              <a:rPr lang="en-US" altLang="zh-CN" dirty="0" err="1"/>
              <a:t>nFAR</a:t>
            </a:r>
            <a:r>
              <a:rPr lang="en-US" altLang="zh-CN" dirty="0"/>
              <a:t> = 8: E///, QC, DCM,</a:t>
            </a:r>
          </a:p>
        </p:txBody>
      </p:sp>
    </p:spTree>
    <p:extLst>
      <p:ext uri="{BB962C8B-B14F-4D97-AF65-F5344CB8AC3E}">
        <p14:creationId xmlns:p14="http://schemas.microsoft.com/office/powerpoint/2010/main" val="2564732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B68AE4-FBFD-42E0-B5FC-C6DDA8F0A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PBCH Bit Field Order </a:t>
            </a:r>
          </a:p>
        </p:txBody>
      </p:sp>
    </p:spTree>
    <p:extLst>
      <p:ext uri="{BB962C8B-B14F-4D97-AF65-F5344CB8AC3E}">
        <p14:creationId xmlns:p14="http://schemas.microsoft.com/office/powerpoint/2010/main" val="13192781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7FE085-0596-41BF-BA09-17A5D7639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Offline Discussion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BB1B45-6601-4CF0-BE50-3EED022768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/>
              <a:t>Order and mapping of PBCH fields are to be defined taking into account Polar code structure</a:t>
            </a:r>
          </a:p>
          <a:p>
            <a:r>
              <a:rPr lang="en-US" dirty="0"/>
              <a:t>Detailed proposals are captured in R1-1721503 (WF led by MTK)</a:t>
            </a:r>
          </a:p>
          <a:p>
            <a:pPr lvl="1"/>
            <a:r>
              <a:rPr lang="en-US" dirty="0"/>
              <a:t>The following info bit mapping before 1</a:t>
            </a:r>
            <a:r>
              <a:rPr lang="en-US" baseline="30000" dirty="0"/>
              <a:t>st</a:t>
            </a:r>
            <a:r>
              <a:rPr lang="en-US" dirty="0"/>
              <a:t> PBCH scrambling and CRC encoding is applied to NR PBCH:</a:t>
            </a:r>
          </a:p>
          <a:p>
            <a:pPr lvl="2"/>
            <a:r>
              <a:rPr lang="en-US" dirty="0"/>
              <a:t>Let </a:t>
            </a:r>
            <a:r>
              <a:rPr lang="en-US" sz="2200" dirty="0"/>
              <a:t>a</a:t>
            </a:r>
            <a:r>
              <a:rPr lang="en-US" sz="2200" baseline="-25000" dirty="0"/>
              <a:t>0</a:t>
            </a:r>
            <a:r>
              <a:rPr lang="en-US" sz="2200" dirty="0"/>
              <a:t>, a</a:t>
            </a:r>
            <a:r>
              <a:rPr lang="en-US" sz="2200" baseline="-25000" dirty="0"/>
              <a:t>1</a:t>
            </a:r>
            <a:r>
              <a:rPr lang="en-US" sz="2200" dirty="0"/>
              <a:t>, a</a:t>
            </a:r>
            <a:r>
              <a:rPr lang="en-US" sz="2200" baseline="-25000" dirty="0"/>
              <a:t>2</a:t>
            </a:r>
            <a:r>
              <a:rPr lang="en-US" sz="2200" dirty="0"/>
              <a:t>, …, a</a:t>
            </a:r>
            <a:r>
              <a:rPr lang="en-US" sz="2200" baseline="-25000" dirty="0"/>
              <a:t>31</a:t>
            </a:r>
            <a:r>
              <a:rPr lang="en-US" dirty="0"/>
              <a:t> denote the input bits to 1</a:t>
            </a:r>
            <a:r>
              <a:rPr lang="en-US" baseline="30000" dirty="0"/>
              <a:t>st</a:t>
            </a:r>
            <a:r>
              <a:rPr lang="en-US" dirty="0"/>
              <a:t> PBCH scrambling. </a:t>
            </a:r>
          </a:p>
          <a:p>
            <a:pPr lvl="2"/>
            <a:r>
              <a:rPr lang="en-US" dirty="0"/>
              <a:t>Timing related bits, (s</a:t>
            </a:r>
            <a:r>
              <a:rPr lang="en-US" baseline="-25000" dirty="0"/>
              <a:t>9</a:t>
            </a:r>
            <a:r>
              <a:rPr lang="en-US" dirty="0"/>
              <a:t>, s</a:t>
            </a:r>
            <a:r>
              <a:rPr lang="en-US" baseline="-25000" dirty="0"/>
              <a:t>8</a:t>
            </a:r>
            <a:r>
              <a:rPr lang="en-US" dirty="0"/>
              <a:t>, s</a:t>
            </a:r>
            <a:r>
              <a:rPr lang="en-US" baseline="-25000" dirty="0"/>
              <a:t>7</a:t>
            </a:r>
            <a:r>
              <a:rPr lang="en-US" dirty="0"/>
              <a:t>, s</a:t>
            </a:r>
            <a:r>
              <a:rPr lang="en-US" baseline="-25000" dirty="0"/>
              <a:t>6</a:t>
            </a:r>
            <a:r>
              <a:rPr lang="en-US" dirty="0"/>
              <a:t>, s</a:t>
            </a:r>
            <a:r>
              <a:rPr lang="en-US" baseline="-25000" dirty="0"/>
              <a:t>5</a:t>
            </a:r>
            <a:r>
              <a:rPr lang="en-US" dirty="0"/>
              <a:t>, s</a:t>
            </a:r>
            <a:r>
              <a:rPr lang="en-US" baseline="-25000" dirty="0"/>
              <a:t>4</a:t>
            </a:r>
            <a:r>
              <a:rPr lang="en-US" dirty="0"/>
              <a:t>, s</a:t>
            </a:r>
            <a:r>
              <a:rPr lang="en-US" baseline="-25000" dirty="0"/>
              <a:t>3</a:t>
            </a:r>
            <a:r>
              <a:rPr lang="en-US" dirty="0"/>
              <a:t>, s</a:t>
            </a:r>
            <a:r>
              <a:rPr lang="en-US" baseline="-25000" dirty="0"/>
              <a:t>2</a:t>
            </a:r>
            <a:r>
              <a:rPr lang="en-US" dirty="0"/>
              <a:t>, s</a:t>
            </a:r>
            <a:r>
              <a:rPr lang="en-US" baseline="-25000" dirty="0"/>
              <a:t>1</a:t>
            </a:r>
            <a:r>
              <a:rPr lang="en-US" dirty="0"/>
              <a:t>, s</a:t>
            </a:r>
            <a:r>
              <a:rPr lang="en-US" baseline="-25000" dirty="0"/>
              <a:t>0</a:t>
            </a:r>
            <a:r>
              <a:rPr lang="en-US" dirty="0"/>
              <a:t>, c</a:t>
            </a:r>
            <a:r>
              <a:rPr lang="en-US" baseline="-25000" dirty="0"/>
              <a:t>0</a:t>
            </a:r>
            <a:r>
              <a:rPr lang="en-US" dirty="0"/>
              <a:t>, b</a:t>
            </a:r>
            <a:r>
              <a:rPr lang="en-US" baseline="-25000" dirty="0"/>
              <a:t>5</a:t>
            </a:r>
            <a:r>
              <a:rPr lang="en-US" dirty="0"/>
              <a:t>, b</a:t>
            </a:r>
            <a:r>
              <a:rPr lang="en-US" baseline="-25000" dirty="0"/>
              <a:t>4</a:t>
            </a:r>
            <a:r>
              <a:rPr lang="en-US" dirty="0"/>
              <a:t>, b</a:t>
            </a:r>
            <a:r>
              <a:rPr lang="en-US" baseline="-25000" dirty="0"/>
              <a:t>3</a:t>
            </a:r>
            <a:r>
              <a:rPr lang="en-US" dirty="0"/>
              <a:t>), </a:t>
            </a:r>
            <a:br>
              <a:rPr lang="en-US" dirty="0"/>
            </a:br>
            <a:r>
              <a:rPr lang="en-US" dirty="0"/>
              <a:t>are mapped to (</a:t>
            </a:r>
            <a:r>
              <a:rPr lang="en-US" sz="2200" dirty="0"/>
              <a:t>a</a:t>
            </a:r>
            <a:r>
              <a:rPr lang="en-US" sz="2200" baseline="-25000" dirty="0"/>
              <a:t>16</a:t>
            </a:r>
            <a:r>
              <a:rPr lang="en-US" sz="2200" dirty="0"/>
              <a:t>, a</a:t>
            </a:r>
            <a:r>
              <a:rPr lang="en-US" sz="2200" baseline="-25000" dirty="0"/>
              <a:t>23</a:t>
            </a:r>
            <a:r>
              <a:rPr lang="en-US" sz="2200" dirty="0"/>
              <a:t>, a</a:t>
            </a:r>
            <a:r>
              <a:rPr lang="en-US" sz="2200" baseline="-25000" dirty="0"/>
              <a:t>18</a:t>
            </a:r>
            <a:r>
              <a:rPr lang="en-US" sz="2200" dirty="0"/>
              <a:t>, a</a:t>
            </a:r>
            <a:r>
              <a:rPr lang="en-US" sz="2200" baseline="-25000" dirty="0"/>
              <a:t>17</a:t>
            </a:r>
            <a:r>
              <a:rPr lang="en-US" sz="2200" dirty="0"/>
              <a:t>, a</a:t>
            </a:r>
            <a:r>
              <a:rPr lang="en-US" sz="2200" baseline="-25000" dirty="0"/>
              <a:t>8</a:t>
            </a:r>
            <a:r>
              <a:rPr lang="en-US" sz="2200" dirty="0"/>
              <a:t>, a</a:t>
            </a:r>
            <a:r>
              <a:rPr lang="en-US" sz="2200" baseline="-25000" dirty="0"/>
              <a:t>30</a:t>
            </a:r>
            <a:r>
              <a:rPr lang="en-US" sz="2200" dirty="0"/>
              <a:t>, a</a:t>
            </a:r>
            <a:r>
              <a:rPr lang="en-US" sz="2200" baseline="-25000" dirty="0"/>
              <a:t>10</a:t>
            </a:r>
            <a:r>
              <a:rPr lang="en-US" sz="2200" dirty="0"/>
              <a:t>, a</a:t>
            </a:r>
            <a:r>
              <a:rPr lang="en-US" sz="2200" baseline="-25000" dirty="0"/>
              <a:t>6</a:t>
            </a:r>
            <a:r>
              <a:rPr lang="en-US" sz="2200" dirty="0"/>
              <a:t>, a</a:t>
            </a:r>
            <a:r>
              <a:rPr lang="en-US" sz="2200" baseline="-25000" dirty="0"/>
              <a:t>24</a:t>
            </a:r>
            <a:r>
              <a:rPr lang="en-US" sz="2200" dirty="0"/>
              <a:t>, a</a:t>
            </a:r>
            <a:r>
              <a:rPr lang="en-US" sz="2200" baseline="-25000" dirty="0"/>
              <a:t>7</a:t>
            </a:r>
            <a:r>
              <a:rPr lang="en-US" sz="2200" dirty="0"/>
              <a:t>, a</a:t>
            </a:r>
            <a:r>
              <a:rPr lang="en-US" sz="2200" baseline="-25000" dirty="0"/>
              <a:t>0 </a:t>
            </a:r>
            <a:r>
              <a:rPr lang="en-US" sz="2200" dirty="0"/>
              <a:t>, a</a:t>
            </a:r>
            <a:r>
              <a:rPr lang="en-US" sz="2200" baseline="-25000" dirty="0"/>
              <a:t>5</a:t>
            </a:r>
            <a:r>
              <a:rPr lang="en-US" sz="2200" dirty="0"/>
              <a:t>, a</a:t>
            </a:r>
            <a:r>
              <a:rPr lang="en-US" sz="2200" baseline="-25000" dirty="0"/>
              <a:t>3</a:t>
            </a:r>
            <a:r>
              <a:rPr lang="en-US" sz="2200" dirty="0"/>
              <a:t>, a</a:t>
            </a:r>
            <a:r>
              <a:rPr lang="en-US" sz="2200" baseline="-25000" dirty="0"/>
              <a:t>2</a:t>
            </a:r>
            <a:r>
              <a:rPr lang="en-US" dirty="0"/>
              <a:t>), respectively.</a:t>
            </a:r>
          </a:p>
          <a:p>
            <a:pPr lvl="2"/>
            <a:r>
              <a:rPr lang="en-US" dirty="0"/>
              <a:t>The remaining info bits are mapped to</a:t>
            </a:r>
            <a:br>
              <a:rPr lang="en-US" dirty="0"/>
            </a:br>
            <a:r>
              <a:rPr lang="en-US" dirty="0"/>
              <a:t>(</a:t>
            </a:r>
            <a:r>
              <a:rPr lang="en-US" sz="2200" dirty="0"/>
              <a:t>a</a:t>
            </a:r>
            <a:r>
              <a:rPr lang="en-US" sz="2200" baseline="-25000" dirty="0"/>
              <a:t>1</a:t>
            </a:r>
            <a:r>
              <a:rPr lang="en-US" sz="2200" dirty="0"/>
              <a:t>, a</a:t>
            </a:r>
            <a:r>
              <a:rPr lang="en-US" sz="2200" baseline="-25000" dirty="0"/>
              <a:t>4</a:t>
            </a:r>
            <a:r>
              <a:rPr lang="en-US" sz="2200" dirty="0"/>
              <a:t>, a</a:t>
            </a:r>
            <a:r>
              <a:rPr lang="en-US" sz="2200" baseline="-25000" dirty="0"/>
              <a:t>9</a:t>
            </a:r>
            <a:r>
              <a:rPr lang="en-US" sz="2200" dirty="0"/>
              <a:t>, a</a:t>
            </a:r>
            <a:r>
              <a:rPr lang="en-US" sz="2200" baseline="-25000" dirty="0"/>
              <a:t>11</a:t>
            </a:r>
            <a:r>
              <a:rPr lang="en-US" sz="2200" dirty="0"/>
              <a:t>, a</a:t>
            </a:r>
            <a:r>
              <a:rPr lang="en-US" sz="2200" baseline="-25000" dirty="0"/>
              <a:t>12</a:t>
            </a:r>
            <a:r>
              <a:rPr lang="en-US" sz="2200" dirty="0"/>
              <a:t>, a</a:t>
            </a:r>
            <a:r>
              <a:rPr lang="en-US" sz="2200" baseline="-25000" dirty="0"/>
              <a:t>13</a:t>
            </a:r>
            <a:r>
              <a:rPr lang="en-US" sz="2200" dirty="0"/>
              <a:t>, a</a:t>
            </a:r>
            <a:r>
              <a:rPr lang="en-US" sz="2200" baseline="-25000" dirty="0"/>
              <a:t>14</a:t>
            </a:r>
            <a:r>
              <a:rPr lang="en-US" sz="2200" dirty="0"/>
              <a:t>, a</a:t>
            </a:r>
            <a:r>
              <a:rPr lang="en-US" sz="2200" baseline="-25000" dirty="0"/>
              <a:t>15</a:t>
            </a:r>
            <a:r>
              <a:rPr lang="en-US" sz="2200" dirty="0"/>
              <a:t>, a</a:t>
            </a:r>
            <a:r>
              <a:rPr lang="en-US" sz="2200" baseline="-25000" dirty="0"/>
              <a:t>19</a:t>
            </a:r>
            <a:r>
              <a:rPr lang="en-US" sz="2200" dirty="0"/>
              <a:t>, a</a:t>
            </a:r>
            <a:r>
              <a:rPr lang="en-US" sz="2200" baseline="-25000" dirty="0"/>
              <a:t>20</a:t>
            </a:r>
            <a:r>
              <a:rPr lang="en-US" sz="2200" dirty="0"/>
              <a:t>, a</a:t>
            </a:r>
            <a:r>
              <a:rPr lang="en-US" sz="2200" baseline="-25000" dirty="0"/>
              <a:t>21 </a:t>
            </a:r>
            <a:r>
              <a:rPr lang="en-US" sz="2200" dirty="0"/>
              <a:t>, a</a:t>
            </a:r>
            <a:r>
              <a:rPr lang="en-US" sz="2200" baseline="-25000" dirty="0"/>
              <a:t>22</a:t>
            </a:r>
            <a:r>
              <a:rPr lang="en-US" sz="2200" dirty="0"/>
              <a:t>, a</a:t>
            </a:r>
            <a:r>
              <a:rPr lang="en-US" sz="2200" baseline="-25000" dirty="0"/>
              <a:t>25</a:t>
            </a:r>
            <a:r>
              <a:rPr lang="en-US" sz="2200" dirty="0"/>
              <a:t>, a</a:t>
            </a:r>
            <a:r>
              <a:rPr lang="en-US" sz="2200" baseline="-25000" dirty="0"/>
              <a:t>26</a:t>
            </a:r>
            <a:r>
              <a:rPr lang="en-US" sz="2200" dirty="0"/>
              <a:t>, a</a:t>
            </a:r>
            <a:r>
              <a:rPr lang="en-US" sz="2200" baseline="-25000" dirty="0"/>
              <a:t>27</a:t>
            </a:r>
            <a:r>
              <a:rPr lang="en-US" sz="2200" dirty="0"/>
              <a:t>, a</a:t>
            </a:r>
            <a:r>
              <a:rPr lang="en-US" sz="2200" baseline="-25000" dirty="0"/>
              <a:t>28</a:t>
            </a:r>
            <a:r>
              <a:rPr lang="en-US" sz="2200" dirty="0"/>
              <a:t> , a</a:t>
            </a:r>
            <a:r>
              <a:rPr lang="en-US" sz="2200" baseline="-25000" dirty="0"/>
              <a:t>29</a:t>
            </a:r>
            <a:r>
              <a:rPr lang="en-US" sz="2200" dirty="0"/>
              <a:t>, a</a:t>
            </a:r>
            <a:r>
              <a:rPr lang="en-US" sz="2200" baseline="-25000" dirty="0"/>
              <a:t>31</a:t>
            </a:r>
            <a:r>
              <a:rPr lang="en-US" dirty="0"/>
              <a:t>).</a:t>
            </a:r>
          </a:p>
          <a:p>
            <a:pPr lvl="2"/>
            <a:r>
              <a:rPr lang="en-US" dirty="0"/>
              <a:t>Note D-CRC interleaving effect is taken into account in the above info bit mapping design.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19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B68AE4-FBFD-42E0-B5FC-C6DDA8F0A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CSI Reporting</a:t>
            </a:r>
          </a:p>
        </p:txBody>
      </p:sp>
    </p:spTree>
    <p:extLst>
      <p:ext uri="{BB962C8B-B14F-4D97-AF65-F5344CB8AC3E}">
        <p14:creationId xmlns:p14="http://schemas.microsoft.com/office/powerpoint/2010/main" val="41504874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4745</TotalTime>
  <Words>751</Words>
  <Application>Microsoft Office PowerPoint</Application>
  <PresentationFormat>On-screen Show (4:3)</PresentationFormat>
  <Paragraphs>101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 Unicode MS</vt:lpstr>
      <vt:lpstr>ＭＳ Ｐゴシック</vt:lpstr>
      <vt:lpstr>宋体</vt:lpstr>
      <vt:lpstr>Arial</vt:lpstr>
      <vt:lpstr>Calibri</vt:lpstr>
      <vt:lpstr>Times New Roman</vt:lpstr>
      <vt:lpstr>Wingdings</vt:lpstr>
      <vt:lpstr>Office Theme</vt:lpstr>
      <vt:lpstr>Summary of Offline Discussion on Polar code</vt:lpstr>
      <vt:lpstr>Topics</vt:lpstr>
      <vt:lpstr>nFAR for UCI</vt:lpstr>
      <vt:lpstr>Background</vt:lpstr>
      <vt:lpstr>Background</vt:lpstr>
      <vt:lpstr>Status of Offline Discussion</vt:lpstr>
      <vt:lpstr>PBCH Bit Field Order </vt:lpstr>
      <vt:lpstr>Status of Offline Discussion</vt:lpstr>
      <vt:lpstr>CSI Reporting</vt:lpstr>
      <vt:lpstr>Background</vt:lpstr>
      <vt:lpstr>Offline 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355</cp:revision>
  <dcterms:created xsi:type="dcterms:W3CDTF">2006-08-16T00:00:00Z</dcterms:created>
  <dcterms:modified xsi:type="dcterms:W3CDTF">2017-11-30T04:23:46Z</dcterms:modified>
</cp:coreProperties>
</file>