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0" r:id="rId4"/>
    <p:sldId id="264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57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34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5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92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501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9526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797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777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53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16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F9F26-F26E-4E26-9D69-B2518AA6ADBC}" type="datetimeFigureOut">
              <a:rPr kumimoji="1" lang="ja-JP" altLang="en-US" smtClean="0"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25A00-06E8-455C-BB99-17804B67C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77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Updated offline </a:t>
            </a:r>
            <a:r>
              <a:rPr lang="en-US" altLang="ja-JP" dirty="0" smtClean="0"/>
              <a:t>summary on </a:t>
            </a:r>
            <a:r>
              <a:rPr lang="en-US" altLang="ja-JP" dirty="0"/>
              <a:t>PHR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R1-1721566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19122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</a:t>
            </a:r>
            <a:r>
              <a:rPr lang="en-GB" altLang="ja-JP" sz="2400" dirty="0" smtClean="0"/>
              <a:t>91</a:t>
            </a:r>
          </a:p>
          <a:p>
            <a:pPr>
              <a:buNone/>
            </a:pPr>
            <a:r>
              <a:rPr lang="en-US" altLang="ja-JP" sz="2400" dirty="0"/>
              <a:t>Reno, </a:t>
            </a:r>
            <a:r>
              <a:rPr lang="en-US" altLang="ja-JP" sz="2400" dirty="0" smtClean="0"/>
              <a:t>USA</a:t>
            </a:r>
          </a:p>
          <a:p>
            <a:pPr>
              <a:buNone/>
            </a:pPr>
            <a:r>
              <a:rPr lang="da-DK" altLang="ja-JP" sz="2400" dirty="0"/>
              <a:t>November 27 – December 1, </a:t>
            </a:r>
            <a:r>
              <a:rPr lang="da-DK" altLang="ja-JP" sz="2400" dirty="0" smtClean="0"/>
              <a:t>2017</a:t>
            </a:r>
          </a:p>
          <a:p>
            <a:pPr>
              <a:buNone/>
            </a:pPr>
            <a:r>
              <a:rPr lang="en-US" altLang="ja-JP" sz="2400" dirty="0" smtClean="0"/>
              <a:t>Agenda item 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125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400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altLang="ja-JP" b="1" dirty="0"/>
              <a:t>Agreement:</a:t>
            </a:r>
            <a:endParaRPr lang="ja-JP" altLang="ja-JP" dirty="0"/>
          </a:p>
          <a:p>
            <a:pPr lvl="0"/>
            <a:r>
              <a:rPr lang="en-US" altLang="ja-JP" dirty="0" smtClean="0"/>
              <a:t>Support </a:t>
            </a:r>
            <a:r>
              <a:rPr lang="en-US" altLang="ja-JP" dirty="0"/>
              <a:t>PH calculation for PUSCH transmission</a:t>
            </a:r>
            <a:endParaRPr lang="ja-JP" altLang="ja-JP" dirty="0"/>
          </a:p>
          <a:p>
            <a:pPr lvl="1"/>
            <a:r>
              <a:rPr lang="en-US" altLang="ja-JP" dirty="0"/>
              <a:t>Calculation for current transmission </a:t>
            </a:r>
            <a:endParaRPr lang="ja-JP" altLang="ja-JP" dirty="0"/>
          </a:p>
          <a:p>
            <a:pPr lvl="1"/>
            <a:r>
              <a:rPr lang="en-US" altLang="ja-JP" dirty="0"/>
              <a:t>FFS: Calculation for non-current </a:t>
            </a:r>
            <a:r>
              <a:rPr lang="en-US" altLang="ja-JP" dirty="0" smtClean="0"/>
              <a:t>transmission</a:t>
            </a:r>
          </a:p>
          <a:p>
            <a:pPr lvl="1"/>
            <a:endParaRPr lang="en-US" altLang="ja-JP" dirty="0" smtClean="0"/>
          </a:p>
          <a:p>
            <a:pPr lvl="1"/>
            <a:endParaRPr lang="ja-JP" altLang="ja-JP" dirty="0"/>
          </a:p>
          <a:p>
            <a:pPr marL="0" indent="0">
              <a:buNone/>
            </a:pPr>
            <a:r>
              <a:rPr lang="en-GB" altLang="ja-JP" b="1" dirty="0"/>
              <a:t>Agreement:</a:t>
            </a:r>
            <a:endParaRPr lang="ja-JP" altLang="ja-JP" dirty="0"/>
          </a:p>
          <a:p>
            <a:pPr lvl="0"/>
            <a:r>
              <a:rPr lang="en-US" altLang="ja-JP" dirty="0" smtClean="0"/>
              <a:t>Support </a:t>
            </a:r>
            <a:r>
              <a:rPr lang="en-US" altLang="ja-JP" dirty="0" err="1"/>
              <a:t>Pcmax,c</a:t>
            </a:r>
            <a:r>
              <a:rPr lang="en-US" altLang="ja-JP" dirty="0"/>
              <a:t> reporting for PHR corresponding to NR PUSCH only transmission</a:t>
            </a:r>
            <a:endParaRPr lang="ja-JP" altLang="ja-JP" dirty="0"/>
          </a:p>
          <a:p>
            <a:r>
              <a:rPr lang="en-US" altLang="ja-JP" dirty="0"/>
              <a:t>Above is supported at least for sub-6GHz. </a:t>
            </a:r>
            <a:endParaRPr lang="ja-JP" altLang="ja-JP" dirty="0"/>
          </a:p>
          <a:p>
            <a:pPr marL="0" indent="0">
              <a:buNone/>
            </a:pPr>
            <a:r>
              <a:rPr lang="en-GB" altLang="ja-JP" b="1" dirty="0"/>
              <a:t>Agreement:</a:t>
            </a:r>
            <a:endParaRPr lang="ja-JP" altLang="ja-JP" dirty="0"/>
          </a:p>
          <a:p>
            <a:pPr lvl="0"/>
            <a:r>
              <a:rPr lang="en-US" altLang="ja-JP" dirty="0" smtClean="0"/>
              <a:t>Support </a:t>
            </a:r>
            <a:r>
              <a:rPr lang="en-US" altLang="ja-JP" dirty="0"/>
              <a:t>one PHR format: PH and </a:t>
            </a:r>
            <a:r>
              <a:rPr lang="en-US" altLang="ja-JP" dirty="0" err="1"/>
              <a:t>Pcmax,c</a:t>
            </a:r>
            <a:endParaRPr lang="ja-JP" altLang="ja-JP" dirty="0"/>
          </a:p>
          <a:p>
            <a:pPr lvl="1"/>
            <a:r>
              <a:rPr lang="en-US" altLang="ja-JP" dirty="0"/>
              <a:t>FFS: PHR reporting restriction for short UE timeline cases (ex: reporting virtual PHR)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035454"/>
              </p:ext>
            </p:extLst>
          </p:nvPr>
        </p:nvGraphicFramePr>
        <p:xfrm>
          <a:off x="827584" y="3068960"/>
          <a:ext cx="8216330" cy="37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数式" r:id="rId3" imgW="5029200" imgH="241300" progId="Equation.3">
                  <p:embed/>
                </p:oleObj>
              </mc:Choice>
              <mc:Fallback>
                <p:oleObj name="数式" r:id="rId3" imgW="5029200" imgH="241300" progId="Equation.3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068960"/>
                        <a:ext cx="8216330" cy="372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096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ja-JP" sz="2800" b="1" dirty="0"/>
              <a:t>Agreement:</a:t>
            </a:r>
            <a:endParaRPr lang="ja-JP" altLang="ja-JP" sz="2800" dirty="0"/>
          </a:p>
          <a:p>
            <a:r>
              <a:rPr lang="en-GB" altLang="ja-JP" sz="2800" dirty="0"/>
              <a:t>Specification supports SRS PHR reporting for serving cell / uplink where PUSCH is not configured</a:t>
            </a:r>
            <a:endParaRPr lang="ja-JP" altLang="ja-JP" sz="2800" dirty="0"/>
          </a:p>
          <a:p>
            <a:pPr lvl="1"/>
            <a:r>
              <a:rPr lang="en-GB" altLang="ja-JP" sz="2400" dirty="0"/>
              <a:t>SRS virtual PHR reporting is based on one SRS resource configured by the </a:t>
            </a:r>
            <a:r>
              <a:rPr lang="en-GB" altLang="ja-JP" sz="2400" dirty="0" err="1"/>
              <a:t>gNB</a:t>
            </a:r>
            <a:endParaRPr lang="ja-JP" altLang="ja-JP" sz="2400" dirty="0"/>
          </a:p>
          <a:p>
            <a:pPr lvl="1"/>
            <a:r>
              <a:rPr lang="en-GB" altLang="ja-JP" sz="2400" dirty="0"/>
              <a:t>SRS PHR reporting is as in LTE type-3 </a:t>
            </a:r>
            <a:endParaRPr lang="ja-JP" altLang="ja-JP" sz="2400" dirty="0"/>
          </a:p>
          <a:p>
            <a:pPr lvl="1"/>
            <a:r>
              <a:rPr lang="en-GB" altLang="ja-JP" sz="2400" dirty="0" smtClean="0"/>
              <a:t>Send one LS to RAN2 about this agreement</a:t>
            </a:r>
          </a:p>
          <a:p>
            <a:pPr marL="0" indent="0">
              <a:buNone/>
            </a:pPr>
            <a:r>
              <a:rPr lang="en-GB" altLang="ja-JP" sz="2800" b="1" dirty="0"/>
              <a:t>Conclusion:</a:t>
            </a:r>
            <a:endParaRPr lang="ja-JP" altLang="ja-JP" sz="2800" dirty="0"/>
          </a:p>
          <a:p>
            <a:r>
              <a:rPr lang="en-GB" altLang="ja-JP" sz="2800" dirty="0"/>
              <a:t>PHR reporting for PUCCH is not supported. </a:t>
            </a:r>
            <a:endParaRPr lang="ja-JP" altLang="ja-JP" sz="2800" dirty="0"/>
          </a:p>
          <a:p>
            <a:pPr lvl="1"/>
            <a:endParaRPr lang="en-GB" altLang="ja-JP" dirty="0" smtClean="0"/>
          </a:p>
          <a:p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90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 on </a:t>
            </a:r>
            <a:r>
              <a:rPr lang="en-US" altLang="ja-JP" dirty="0" err="1" smtClean="0"/>
              <a:t>Pcmax,c</a:t>
            </a:r>
            <a:r>
              <a:rPr lang="en-US" altLang="ja-JP" dirty="0" smtClean="0"/>
              <a:t> reporting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Support </a:t>
            </a:r>
            <a:r>
              <a:rPr lang="en-US" altLang="ja-JP" dirty="0" err="1" smtClean="0"/>
              <a:t>Pcmax,c</a:t>
            </a:r>
            <a:r>
              <a:rPr lang="en-US" altLang="ja-JP" dirty="0" smtClean="0"/>
              <a:t> </a:t>
            </a:r>
            <a:r>
              <a:rPr lang="en-US" altLang="ja-JP" dirty="0"/>
              <a:t>reporting for PHR corresponding to NR PUSCH only transmission for </a:t>
            </a:r>
            <a:r>
              <a:rPr lang="en-US" altLang="ja-JP" dirty="0" smtClean="0"/>
              <a:t>above-6GHz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D</a:t>
            </a:r>
            <a:r>
              <a:rPr lang="en-US" altLang="ja-JP" dirty="0" smtClean="0">
                <a:solidFill>
                  <a:srgbClr val="FF0000"/>
                </a:solidFill>
              </a:rPr>
              <a:t>efinition </a:t>
            </a:r>
            <a:r>
              <a:rPr lang="en-US" altLang="ja-JP" dirty="0" smtClean="0">
                <a:solidFill>
                  <a:srgbClr val="FF0000"/>
                </a:solidFill>
              </a:rPr>
              <a:t>of </a:t>
            </a:r>
            <a:r>
              <a:rPr lang="en-US" altLang="ja-JP" dirty="0" err="1" smtClean="0">
                <a:solidFill>
                  <a:srgbClr val="FF0000"/>
                </a:solidFill>
              </a:rPr>
              <a:t>Pcmax,c</a:t>
            </a:r>
            <a:r>
              <a:rPr lang="en-US" altLang="ja-JP" dirty="0" smtClean="0">
                <a:solidFill>
                  <a:srgbClr val="FF0000"/>
                </a:solidFill>
              </a:rPr>
              <a:t> as working assumption subject to confirmation by RAN4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 on non-current PHR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For single carrier operation,</a:t>
            </a:r>
            <a:r>
              <a:rPr lang="en-US" altLang="ja-JP" dirty="0" smtClean="0"/>
              <a:t> support </a:t>
            </a:r>
            <a:r>
              <a:rPr lang="en-US" altLang="ja-JP" dirty="0"/>
              <a:t>that the PHR for non-current transmission is also calculated on </a:t>
            </a:r>
            <a:r>
              <a:rPr lang="en-US" altLang="ja-JP" dirty="0" smtClean="0">
                <a:solidFill>
                  <a:srgbClr val="FF0000"/>
                </a:solidFill>
              </a:rPr>
              <a:t>one</a:t>
            </a:r>
            <a:r>
              <a:rPr lang="en-US" altLang="ja-JP" dirty="0" smtClean="0"/>
              <a:t> indicated </a:t>
            </a:r>
            <a:r>
              <a:rPr lang="en-GB" altLang="ja-JP" dirty="0"/>
              <a:t>combination of {</a:t>
            </a:r>
            <a:r>
              <a:rPr lang="en-GB" altLang="ja-JP" i="1" dirty="0" err="1"/>
              <a:t>j</a:t>
            </a:r>
            <a:r>
              <a:rPr lang="en-GB" altLang="ja-JP" dirty="0" err="1"/>
              <a:t>,</a:t>
            </a:r>
            <a:r>
              <a:rPr lang="en-GB" altLang="ja-JP" i="1" dirty="0" err="1"/>
              <a:t>k</a:t>
            </a:r>
            <a:r>
              <a:rPr lang="en-GB" altLang="ja-JP" dirty="0" err="1"/>
              <a:t>,</a:t>
            </a:r>
            <a:r>
              <a:rPr lang="en-GB" altLang="ja-JP" i="1" dirty="0" err="1"/>
              <a:t>l</a:t>
            </a:r>
            <a:r>
              <a:rPr lang="en-GB" altLang="ja-JP" dirty="0" smtClean="0"/>
              <a:t>}</a:t>
            </a:r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The combination of {</a:t>
            </a:r>
            <a:r>
              <a:rPr lang="en-GB" altLang="ja-JP" i="1" dirty="0" err="1" smtClean="0">
                <a:solidFill>
                  <a:srgbClr val="FF0000"/>
                </a:solidFill>
              </a:rPr>
              <a:t>j</a:t>
            </a:r>
            <a:r>
              <a:rPr lang="en-GB" altLang="ja-JP" dirty="0" err="1" smtClean="0">
                <a:solidFill>
                  <a:srgbClr val="FF0000"/>
                </a:solidFill>
              </a:rPr>
              <a:t>,</a:t>
            </a:r>
            <a:r>
              <a:rPr lang="en-GB" altLang="ja-JP" i="1" dirty="0" err="1" smtClean="0">
                <a:solidFill>
                  <a:srgbClr val="FF0000"/>
                </a:solidFill>
              </a:rPr>
              <a:t>k</a:t>
            </a:r>
            <a:r>
              <a:rPr lang="en-GB" altLang="ja-JP" dirty="0" err="1" smtClean="0">
                <a:solidFill>
                  <a:srgbClr val="FF0000"/>
                </a:solidFill>
              </a:rPr>
              <a:t>,</a:t>
            </a:r>
            <a:r>
              <a:rPr lang="en-GB" altLang="ja-JP" i="1" dirty="0" err="1" smtClean="0">
                <a:solidFill>
                  <a:srgbClr val="FF0000"/>
                </a:solidFill>
              </a:rPr>
              <a:t>l</a:t>
            </a:r>
            <a:r>
              <a:rPr lang="en-GB" altLang="ja-JP" dirty="0" smtClean="0">
                <a:solidFill>
                  <a:srgbClr val="FF0000"/>
                </a:solidFill>
              </a:rPr>
              <a:t>} is indicated by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 err="1" smtClean="0">
                <a:solidFill>
                  <a:srgbClr val="FF0000"/>
                </a:solidFill>
              </a:rPr>
              <a:t>gNB</a:t>
            </a:r>
            <a:r>
              <a:rPr lang="en-US" altLang="ja-JP" smtClean="0">
                <a:solidFill>
                  <a:srgbClr val="FF0000"/>
                </a:solidFill>
              </a:rPr>
              <a:t> via</a:t>
            </a:r>
            <a:r>
              <a:rPr lang="en-GB" altLang="ja-JP" smtClean="0">
                <a:solidFill>
                  <a:srgbClr val="FF0000"/>
                </a:solidFill>
              </a:rPr>
              <a:t> </a:t>
            </a:r>
            <a:r>
              <a:rPr lang="en-GB" altLang="ja-JP" dirty="0" smtClean="0">
                <a:solidFill>
                  <a:srgbClr val="FF0000"/>
                </a:solidFill>
              </a:rPr>
              <a:t>MAC-CE</a:t>
            </a:r>
          </a:p>
        </p:txBody>
      </p:sp>
    </p:spTree>
    <p:extLst>
      <p:ext uri="{BB962C8B-B14F-4D97-AF65-F5344CB8AC3E}">
        <p14:creationId xmlns:p14="http://schemas.microsoft.com/office/powerpoint/2010/main" val="6995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228</Words>
  <Application>Microsoft Office PowerPoint</Application>
  <PresentationFormat>画面に合わせる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Office ​​テーマ</vt:lpstr>
      <vt:lpstr>数式</vt:lpstr>
      <vt:lpstr>Updated offline summary on PHR</vt:lpstr>
      <vt:lpstr>Backgrounds (1/2)</vt:lpstr>
      <vt:lpstr>Backgrounds (2/2)</vt:lpstr>
      <vt:lpstr>Proposal on Pcmax,c reporting</vt:lpstr>
      <vt:lpstr>Proposal on non-current PHR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Pcmax,c reporting for above 6GHz</dc:title>
  <dc:creator>5649815</dc:creator>
  <cp:lastModifiedBy>5649815</cp:lastModifiedBy>
  <cp:revision>21</cp:revision>
  <dcterms:created xsi:type="dcterms:W3CDTF">2017-11-29T18:22:47Z</dcterms:created>
  <dcterms:modified xsi:type="dcterms:W3CDTF">2017-11-30T17:01:47Z</dcterms:modified>
</cp:coreProperties>
</file>