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327" r:id="rId3"/>
    <p:sldId id="328" r:id="rId4"/>
    <p:sldId id="324" r:id="rId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EDF4"/>
    <a:srgbClr val="0000FF"/>
    <a:srgbClr val="FF0000"/>
    <a:srgbClr val="FF0066"/>
    <a:srgbClr val="EEEC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396" autoAdjust="0"/>
    <p:restoredTop sz="94660" autoAdjust="0"/>
  </p:normalViewPr>
  <p:slideViewPr>
    <p:cSldViewPr>
      <p:cViewPr varScale="1">
        <p:scale>
          <a:sx n="116" d="100"/>
          <a:sy n="116" d="100"/>
        </p:scale>
        <p:origin x="1938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16F0CA27-956B-4762-8733-7D9014FF44FE}" type="datetimeFigureOut">
              <a:rPr lang="zh-CN" altLang="en-US"/>
              <a:pPr>
                <a:defRPr/>
              </a:pPr>
              <a:t>2017/11/30</a:t>
            </a:fld>
            <a:endParaRPr lang="en-US" alt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BC3DB0C3-1D06-4341-AF70-2C527ABA1F4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358539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D22E6E3F-90E2-416A-B2BA-54A5E26AD80C}" type="slidenum">
              <a:rPr lang="zh-CN" altLang="en-US" smtClean="0">
                <a:latin typeface="Calibri" pitchFamily="34" charset="0"/>
              </a:rPr>
              <a:pPr/>
              <a:t>1</a:t>
            </a:fld>
            <a:endParaRPr lang="en-US" altLang="zh-CN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05386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52B6EA-1094-4524-B09F-9038C612B736}" type="datetimeFigureOut">
              <a:rPr lang="zh-CN" altLang="en-US"/>
              <a:pPr>
                <a:defRPr/>
              </a:pPr>
              <a:t>2017/11/30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EEA6E6-B23E-4281-A359-D04FC294899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189155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8EB7FD-7940-4DDB-8319-5C0AEEFCE2C0}" type="datetimeFigureOut">
              <a:rPr lang="zh-CN" altLang="en-US"/>
              <a:pPr>
                <a:defRPr/>
              </a:pPr>
              <a:t>2017/11/30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C13B99-6F7A-4CAB-AC25-A0D30609EE5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787755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E38B8D-22DE-47AE-85BE-AAC2FB3981EB}" type="datetimeFigureOut">
              <a:rPr lang="zh-CN" altLang="en-US"/>
              <a:pPr>
                <a:defRPr/>
              </a:pPr>
              <a:t>2017/11/30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FD3EF0-135B-4C4C-BCD7-B886488EBF7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90274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8DD720-77B2-4BC6-9561-B0A165FAE1EC}" type="datetimeFigureOut">
              <a:rPr lang="zh-CN" altLang="en-US"/>
              <a:pPr>
                <a:defRPr/>
              </a:pPr>
              <a:t>2017/11/30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4AD8CC-4E5F-40EB-A0D8-BEB36A5290E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587310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2CAB19-DFE9-46D3-843E-E011102D96AD}" type="datetimeFigureOut">
              <a:rPr lang="zh-CN" altLang="en-US"/>
              <a:pPr>
                <a:defRPr/>
              </a:pPr>
              <a:t>2017/11/30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AC393B-527E-4D78-8625-DF06860B640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349586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2B66EC-C91D-4A38-8467-479565BE7F6D}" type="datetimeFigureOut">
              <a:rPr lang="zh-CN" altLang="en-US"/>
              <a:pPr>
                <a:defRPr/>
              </a:pPr>
              <a:t>2017/11/30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976FFE-80A5-496D-B7DC-B694F2AE197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457934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31A69A-6952-4668-A1A3-B63CC0F0DBBA}" type="datetimeFigureOut">
              <a:rPr lang="zh-CN" altLang="en-US"/>
              <a:pPr>
                <a:defRPr/>
              </a:pPr>
              <a:t>2017/11/30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25758F-810B-42B2-8F31-377C0FAEAF3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754392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C98DC2-3C62-4A95-A951-412175D844FF}" type="datetimeFigureOut">
              <a:rPr lang="zh-CN" altLang="en-US"/>
              <a:pPr>
                <a:defRPr/>
              </a:pPr>
              <a:t>2017/11/30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0097B9-0667-4BE3-90F7-BB36CAF3028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6556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F04339-6E54-466D-B2D9-AA622B33F5CC}" type="datetimeFigureOut">
              <a:rPr lang="zh-CN" altLang="en-US"/>
              <a:pPr>
                <a:defRPr/>
              </a:pPr>
              <a:t>2017/11/30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EAD82-438E-4066-9FC7-6979100959F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07249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8D0D17-8F6E-4394-81DB-971D523EA764}" type="datetimeFigureOut">
              <a:rPr lang="zh-CN" altLang="en-US"/>
              <a:pPr>
                <a:defRPr/>
              </a:pPr>
              <a:t>2017/11/30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C353BE-056C-472B-A357-E182E29D544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300366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C50EF3-42B8-4EE8-A5C5-CA25ECFA42F6}" type="datetimeFigureOut">
              <a:rPr lang="zh-CN" altLang="en-US"/>
              <a:pPr>
                <a:defRPr/>
              </a:pPr>
              <a:t>2017/11/30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5D56D2-E4A6-47BF-B6C5-35AF979F35B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0473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67631D2E-5176-4FE3-8CEA-FA22563392F7}" type="datetimeFigureOut">
              <a:rPr lang="zh-CN" altLang="en-US"/>
              <a:pPr>
                <a:defRPr/>
              </a:pPr>
              <a:t>2017/11/30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EEEDE4A8-2679-4E78-B577-75FA2B70172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435225"/>
            <a:ext cx="7772400" cy="1470025"/>
          </a:xfrm>
        </p:spPr>
        <p:txBody>
          <a:bodyPr/>
          <a:lstStyle/>
          <a:p>
            <a:pPr eaLnBrk="1" hangingPunct="1"/>
            <a:r>
              <a:rPr lang="en-US" altLang="ko-KR" sz="3600" dirty="0">
                <a:ea typeface="굴림" charset="-127"/>
              </a:rPr>
              <a:t>WF on the granularity of backhaul signaling to consider LTE LR for single UL </a:t>
            </a:r>
            <a:r>
              <a:rPr lang="en-US" altLang="ko-KR" sz="3600" dirty="0" err="1">
                <a:ea typeface="굴림" charset="-127"/>
              </a:rPr>
              <a:t>Tx</a:t>
            </a:r>
            <a:r>
              <a:rPr lang="en-US" altLang="ko-KR" sz="3600" dirty="0">
                <a:ea typeface="굴림" charset="-127"/>
              </a:rPr>
              <a:t> and UL DL TDM</a:t>
            </a:r>
            <a:endParaRPr lang="en-US" altLang="zh-CN" sz="3600" dirty="0" smtClean="0"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LG </a:t>
            </a:r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Electronics</a:t>
            </a:r>
            <a:endParaRPr lang="en-US" altLang="zh-CN" sz="2800" dirty="0" smtClean="0">
              <a:solidFill>
                <a:srgbClr val="A6A6A6"/>
              </a:solidFill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79265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 RAN WG1 Meeting </a:t>
            </a:r>
            <a:r>
              <a:rPr lang="en-US" altLang="ko-KR" sz="1800" b="1" dirty="0" smtClean="0"/>
              <a:t>91</a:t>
            </a:r>
            <a:r>
              <a:rPr lang="en-GB" altLang="ko-KR" sz="1800" b="1" dirty="0">
                <a:cs typeface="Times New Roman" pitchFamily="18" charset="0"/>
              </a:rPr>
              <a:t>				                     R1-17</a:t>
            </a:r>
            <a:r>
              <a:rPr lang="en-US" altLang="ko-KR" sz="1800" b="1" dirty="0" err="1">
                <a:cs typeface="Times New Roman" pitchFamily="18" charset="0"/>
              </a:rPr>
              <a:t>xxxxx</a:t>
            </a:r>
            <a:endParaRPr lang="en-US" altLang="ko-KR" sz="1800" b="1" dirty="0">
              <a:cs typeface="Times New Roman" pitchFamily="18" charset="0"/>
            </a:endParaRPr>
          </a:p>
          <a:p>
            <a:pPr>
              <a:spcBef>
                <a:spcPct val="0"/>
              </a:spcBef>
              <a:buNone/>
            </a:pPr>
            <a:r>
              <a:rPr lang="en-GB" altLang="ko-KR" sz="1800" b="1" dirty="0"/>
              <a:t>Reno, USA, November 27</a:t>
            </a:r>
            <a:r>
              <a:rPr lang="en-GB" altLang="ko-KR" sz="1800" b="1" baseline="30000" dirty="0"/>
              <a:t>th</a:t>
            </a:r>
            <a:r>
              <a:rPr lang="en-GB" altLang="ko-KR" sz="1800" b="1" dirty="0"/>
              <a:t> – December 1</a:t>
            </a:r>
            <a:r>
              <a:rPr lang="en-GB" altLang="ko-KR" sz="1800" b="1" baseline="30000" dirty="0"/>
              <a:t>st</a:t>
            </a:r>
            <a:r>
              <a:rPr lang="en-GB" altLang="ko-KR" sz="1800" b="1" dirty="0"/>
              <a:t>, </a:t>
            </a:r>
            <a:r>
              <a:rPr lang="en-GB" altLang="ko-KR" sz="1800" b="1" dirty="0" smtClean="0"/>
              <a:t>2017</a:t>
            </a:r>
            <a:endParaRPr lang="ko-KR" altLang="ko-KR" sz="1800"/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178164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</a:t>
            </a:r>
            <a:r>
              <a:rPr lang="en-US" altLang="ko-KR" sz="1800" dirty="0" smtClean="0"/>
              <a:t>7.5</a:t>
            </a:r>
            <a:endParaRPr lang="ko-KR" altLang="en-US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en-US" altLang="ko-KR" sz="4000" dirty="0" smtClean="0">
                <a:cs typeface="Times New Roman" pitchFamily="18" charset="0"/>
              </a:rPr>
              <a:t>Background (1/2)</a:t>
            </a:r>
            <a:endParaRPr lang="ko-KR" altLang="en-US" sz="4000" dirty="0" smtClean="0">
              <a:cs typeface="Times New Roman" pitchFamily="18" charset="0"/>
            </a:endParaRPr>
          </a:p>
        </p:txBody>
      </p:sp>
      <p:sp>
        <p:nvSpPr>
          <p:cNvPr id="3075" name="내용 개체 틀 2"/>
          <p:cNvSpPr>
            <a:spLocks noGrp="1"/>
          </p:cNvSpPr>
          <p:nvPr>
            <p:ph idx="4294967295"/>
          </p:nvPr>
        </p:nvSpPr>
        <p:spPr>
          <a:xfrm>
            <a:off x="457200" y="990600"/>
            <a:ext cx="8382000" cy="5334000"/>
          </a:xfrm>
        </p:spPr>
        <p:txBody>
          <a:bodyPr/>
          <a:lstStyle/>
          <a:p>
            <a:r>
              <a:rPr lang="en-US" altLang="ko-KR" sz="2400" dirty="0" smtClean="0"/>
              <a:t>For single UL </a:t>
            </a:r>
            <a:r>
              <a:rPr lang="en-US" altLang="ko-KR" sz="2400" dirty="0" err="1" smtClean="0"/>
              <a:t>Tx</a:t>
            </a:r>
            <a:r>
              <a:rPr lang="en-US" altLang="ko-KR" sz="2400" dirty="0" smtClean="0"/>
              <a:t>, backhaul signaling for TDM pattern via enhanced X2 and </a:t>
            </a:r>
            <a:r>
              <a:rPr lang="en-US" altLang="ko-KR" sz="2400" dirty="0" err="1" smtClean="0"/>
              <a:t>Xn</a:t>
            </a:r>
            <a:r>
              <a:rPr lang="en-US" altLang="ko-KR" sz="2400" dirty="0" smtClean="0"/>
              <a:t> interface is agreed in RAN1#NR AH2.</a:t>
            </a:r>
          </a:p>
          <a:p>
            <a:endParaRPr lang="en-US" altLang="ko-KR" sz="2400" dirty="0"/>
          </a:p>
          <a:p>
            <a:r>
              <a:rPr lang="en-US" altLang="ko-KR" sz="2400" dirty="0" smtClean="0"/>
              <a:t>For UL/DL TDM, </a:t>
            </a:r>
            <a:r>
              <a:rPr lang="en-US" altLang="ko-KR" sz="2400" dirty="0"/>
              <a:t>backhaul signaling </a:t>
            </a:r>
            <a:r>
              <a:rPr lang="en-US" altLang="ko-KR" sz="2400" dirty="0" smtClean="0"/>
              <a:t>for TDM pattern via </a:t>
            </a:r>
            <a:r>
              <a:rPr lang="en-US" altLang="ko-KR" sz="2400" dirty="0"/>
              <a:t>enhanced X2 and </a:t>
            </a:r>
            <a:r>
              <a:rPr lang="en-US" altLang="ko-KR" sz="2400" dirty="0" err="1"/>
              <a:t>Xn</a:t>
            </a:r>
            <a:r>
              <a:rPr lang="en-US" altLang="ko-KR" sz="2400" dirty="0"/>
              <a:t> interface is agreed in RAN1#NR </a:t>
            </a:r>
            <a:r>
              <a:rPr lang="en-US" altLang="ko-KR" sz="2400" dirty="0" smtClean="0"/>
              <a:t>AH3.</a:t>
            </a:r>
            <a:endParaRPr lang="ko-KR" altLang="ko-KR" sz="2400"/>
          </a:p>
          <a:p>
            <a:pPr lvl="0"/>
            <a:endParaRPr lang="en-US" altLang="ko-KR" dirty="0" smtClean="0"/>
          </a:p>
          <a:p>
            <a:pPr lvl="0"/>
            <a:r>
              <a:rPr lang="en-US" altLang="ko-KR" sz="2400" dirty="0" smtClean="0"/>
              <a:t>The granularity of </a:t>
            </a:r>
            <a:r>
              <a:rPr lang="en-US" altLang="ko-KR" sz="2400" dirty="0" err="1" smtClean="0"/>
              <a:t>subframe</a:t>
            </a:r>
            <a:r>
              <a:rPr lang="en-US" altLang="ko-KR" sz="2400" dirty="0" smtClean="0"/>
              <a:t> for backhaul signaling for TDM is agreed as an example in RAN1#NR AH3.</a:t>
            </a:r>
            <a:endParaRPr lang="ko-KR" altLang="ko-KR" sz="2400" dirty="0"/>
          </a:p>
          <a:p>
            <a:endParaRPr lang="ko-KR" altLang="ko-KR" sz="2000" dirty="0" smtClean="0"/>
          </a:p>
          <a:p>
            <a:pPr lvl="2"/>
            <a:endParaRPr lang="en-US" altLang="ko-KR" sz="2000" dirty="0" smtClean="0"/>
          </a:p>
          <a:p>
            <a:pPr lvl="2"/>
            <a:endParaRPr lang="en-US" altLang="ko-KR" dirty="0" smtClean="0"/>
          </a:p>
        </p:txBody>
      </p:sp>
      <p:sp>
        <p:nvSpPr>
          <p:cNvPr id="3076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77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78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79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0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1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2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3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4" name="Rectangle 11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5" name="Rectangle 13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6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7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8" name="Rectangle 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9" name="Rectangle 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90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91" name="Rectangle 10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92" name="Rectangle 1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93" name="Rectangle 1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94" name="Rectangle 1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95" name="Rectangle 1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9141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en-US" altLang="ko-KR" sz="4000" dirty="0" smtClean="0">
                <a:cs typeface="Times New Roman" pitchFamily="18" charset="0"/>
              </a:rPr>
              <a:t>Background (2/2)</a:t>
            </a:r>
            <a:endParaRPr lang="ko-KR" altLang="en-US" sz="4000" dirty="0" smtClean="0">
              <a:cs typeface="Times New Roman" pitchFamily="18" charset="0"/>
            </a:endParaRPr>
          </a:p>
        </p:txBody>
      </p:sp>
      <p:sp>
        <p:nvSpPr>
          <p:cNvPr id="3075" name="내용 개체 틀 2"/>
          <p:cNvSpPr>
            <a:spLocks noGrp="1"/>
          </p:cNvSpPr>
          <p:nvPr>
            <p:ph idx="4294967295"/>
          </p:nvPr>
        </p:nvSpPr>
        <p:spPr>
          <a:xfrm>
            <a:off x="457200" y="990600"/>
            <a:ext cx="8382000" cy="5334000"/>
          </a:xfrm>
        </p:spPr>
        <p:txBody>
          <a:bodyPr/>
          <a:lstStyle/>
          <a:p>
            <a:pPr algn="just"/>
            <a:r>
              <a:rPr lang="en-US" altLang="ko-KR" sz="2400" dirty="0" smtClean="0"/>
              <a:t>In Rel.15, LTE latency reduction item with short TTI transmission/reception is being specified.</a:t>
            </a:r>
          </a:p>
          <a:p>
            <a:pPr algn="just"/>
            <a:endParaRPr lang="en-US" altLang="ko-KR" sz="2400" dirty="0"/>
          </a:p>
          <a:p>
            <a:pPr algn="just"/>
            <a:r>
              <a:rPr lang="en-US" altLang="ko-KR" sz="2400" dirty="0" smtClean="0"/>
              <a:t>If allowing short TTI transmission/reception in LTE for single UL </a:t>
            </a:r>
            <a:r>
              <a:rPr lang="en-US" altLang="ko-KR" sz="2400" dirty="0" err="1" smtClean="0"/>
              <a:t>Tx</a:t>
            </a:r>
            <a:r>
              <a:rPr lang="en-US" altLang="ko-KR" sz="2400" dirty="0" smtClean="0"/>
              <a:t> and TDM of LTE UL/NR DL, more flexible TDM can be possible.</a:t>
            </a:r>
            <a:endParaRPr lang="ko-KR" altLang="ko-KR" sz="2400" dirty="0"/>
          </a:p>
          <a:p>
            <a:endParaRPr lang="ko-KR" altLang="ko-KR" sz="2000" dirty="0" smtClean="0"/>
          </a:p>
          <a:p>
            <a:pPr lvl="2"/>
            <a:endParaRPr lang="en-US" altLang="ko-KR" sz="2000" dirty="0" smtClean="0"/>
          </a:p>
          <a:p>
            <a:pPr lvl="2"/>
            <a:endParaRPr lang="en-US" altLang="ko-KR" dirty="0" smtClean="0"/>
          </a:p>
        </p:txBody>
      </p:sp>
      <p:sp>
        <p:nvSpPr>
          <p:cNvPr id="3076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77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78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79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0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1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2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3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4" name="Rectangle 11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5" name="Rectangle 13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6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7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8" name="Rectangle 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9" name="Rectangle 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90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91" name="Rectangle 10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92" name="Rectangle 1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93" name="Rectangle 1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94" name="Rectangle 1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95" name="Rectangle 1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6200" y="3276600"/>
            <a:ext cx="4876800" cy="3079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626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제목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en-US" altLang="zh-CN" sz="4000" dirty="0" smtClean="0">
                <a:cs typeface="Times New Roman" pitchFamily="18" charset="0"/>
              </a:rPr>
              <a:t>Proposal</a:t>
            </a:r>
            <a:endParaRPr lang="ko-KR" altLang="en-US" sz="4000" dirty="0" smtClean="0">
              <a:cs typeface="Times New Roman" pitchFamily="18" charset="0"/>
            </a:endParaRPr>
          </a:p>
        </p:txBody>
      </p:sp>
      <p:sp>
        <p:nvSpPr>
          <p:cNvPr id="5123" name="내용 개체 틀 2"/>
          <p:cNvSpPr>
            <a:spLocks noGrp="1"/>
          </p:cNvSpPr>
          <p:nvPr>
            <p:ph idx="4294967295"/>
          </p:nvPr>
        </p:nvSpPr>
        <p:spPr>
          <a:xfrm>
            <a:off x="457200" y="990600"/>
            <a:ext cx="8382000" cy="5334000"/>
          </a:xfrm>
        </p:spPr>
        <p:txBody>
          <a:bodyPr/>
          <a:lstStyle/>
          <a:p>
            <a:pPr latinLnBrk="1"/>
            <a:r>
              <a:rPr lang="en-GB" altLang="ko-KR" sz="2000" dirty="0" smtClean="0"/>
              <a:t>TDM pattern for single UL </a:t>
            </a:r>
            <a:r>
              <a:rPr lang="en-GB" altLang="ko-KR" sz="2000" dirty="0" err="1" smtClean="0"/>
              <a:t>Tx</a:t>
            </a:r>
            <a:r>
              <a:rPr lang="en-GB" altLang="ko-KR" sz="2000" dirty="0" smtClean="0"/>
              <a:t> and UL/DL TDM is realized with 2bit-BITMAP for the following pattern A, B, C, D with 40ms periodicity and 1ms </a:t>
            </a:r>
            <a:r>
              <a:rPr lang="en-GB" altLang="ko-KR" sz="2000" dirty="0" err="1" smtClean="0"/>
              <a:t>subframe</a:t>
            </a:r>
            <a:r>
              <a:rPr lang="en-GB" altLang="ko-KR" sz="2000" dirty="0" smtClean="0"/>
              <a:t> granularity</a:t>
            </a:r>
          </a:p>
          <a:p>
            <a:pPr lvl="1" latinLnBrk="1"/>
            <a:r>
              <a:rPr lang="en-US" altLang="ko-KR" sz="1600" dirty="0"/>
              <a:t>Pattern A: 3symbols at the </a:t>
            </a:r>
            <a:r>
              <a:rPr lang="en-US" altLang="ko-KR" sz="1600" dirty="0" smtClean="0"/>
              <a:t>backside </a:t>
            </a:r>
            <a:r>
              <a:rPr lang="en-US" altLang="ko-KR" sz="1600" dirty="0"/>
              <a:t>of </a:t>
            </a:r>
            <a:r>
              <a:rPr lang="en-US" altLang="ko-KR" sz="1600" dirty="0" err="1"/>
              <a:t>subframe</a:t>
            </a:r>
            <a:r>
              <a:rPr lang="en-US" altLang="ko-KR" sz="1600" dirty="0"/>
              <a:t> for LTE</a:t>
            </a:r>
          </a:p>
          <a:p>
            <a:pPr lvl="1" latinLnBrk="1"/>
            <a:r>
              <a:rPr lang="en-US" altLang="ko-KR" sz="1600" dirty="0"/>
              <a:t>Pattern B: </a:t>
            </a:r>
            <a:r>
              <a:rPr lang="en-US" altLang="ko-KR" sz="1600" dirty="0" smtClean="0"/>
              <a:t>7symbols </a:t>
            </a:r>
            <a:r>
              <a:rPr lang="en-US" altLang="ko-KR" sz="1600" dirty="0"/>
              <a:t>at the backside of </a:t>
            </a:r>
            <a:r>
              <a:rPr lang="en-US" altLang="ko-KR" sz="1600" dirty="0" err="1"/>
              <a:t>subframe</a:t>
            </a:r>
            <a:r>
              <a:rPr lang="en-US" altLang="ko-KR" sz="1600" dirty="0"/>
              <a:t> for LTE</a:t>
            </a:r>
          </a:p>
          <a:p>
            <a:pPr lvl="1" latinLnBrk="1"/>
            <a:r>
              <a:rPr lang="en-US" altLang="ko-KR" sz="1600" dirty="0"/>
              <a:t>Pattern C: 1subframe for </a:t>
            </a:r>
            <a:r>
              <a:rPr lang="en-US" altLang="ko-KR" sz="1600" dirty="0" smtClean="0"/>
              <a:t>LTE (already agreed)</a:t>
            </a:r>
            <a:endParaRPr lang="en-US" altLang="ko-KR" sz="1600" dirty="0"/>
          </a:p>
          <a:p>
            <a:pPr lvl="1" latinLnBrk="1"/>
            <a:r>
              <a:rPr lang="en-US" altLang="ko-KR" sz="1600" dirty="0"/>
              <a:t>Pattern D: 0subframe for </a:t>
            </a:r>
            <a:r>
              <a:rPr lang="en-US" altLang="ko-KR" sz="1600" dirty="0" smtClean="0"/>
              <a:t>LTE </a:t>
            </a:r>
            <a:r>
              <a:rPr lang="en-US" altLang="ko-KR" sz="1600" dirty="0"/>
              <a:t>(already agreed)</a:t>
            </a:r>
            <a:endParaRPr lang="en-US" altLang="ko-KR" sz="1600" dirty="0" smtClean="0"/>
          </a:p>
          <a:p>
            <a:pPr lvl="1" latinLnBrk="1"/>
            <a:endParaRPr lang="en-US" altLang="ko-KR" sz="1600" dirty="0"/>
          </a:p>
          <a:p>
            <a:pPr lvl="1" latinLnBrk="1"/>
            <a:endParaRPr lang="en-US" altLang="ko-KR" sz="1600" dirty="0" smtClean="0"/>
          </a:p>
          <a:p>
            <a:pPr lvl="1" latinLnBrk="1"/>
            <a:endParaRPr lang="en-US" altLang="ko-KR" sz="1600" dirty="0"/>
          </a:p>
          <a:p>
            <a:pPr lvl="1" latinLnBrk="1"/>
            <a:endParaRPr lang="en-US" altLang="ko-KR" sz="1600" dirty="0" smtClean="0"/>
          </a:p>
          <a:p>
            <a:pPr lvl="1" latinLnBrk="1"/>
            <a:endParaRPr lang="en-US" altLang="ko-KR" sz="1600" dirty="0"/>
          </a:p>
          <a:p>
            <a:pPr lvl="1" latinLnBrk="1"/>
            <a:endParaRPr lang="en-US" altLang="ko-KR" sz="1600" dirty="0" smtClean="0"/>
          </a:p>
          <a:p>
            <a:pPr lvl="1" latinLnBrk="1"/>
            <a:endParaRPr lang="en-US" altLang="ko-KR" sz="1600" dirty="0" smtClean="0"/>
          </a:p>
          <a:p>
            <a:r>
              <a:rPr lang="en-US" altLang="ko-KR" sz="2000" dirty="0"/>
              <a:t>If </a:t>
            </a:r>
            <a:r>
              <a:rPr lang="en-US" altLang="ko-KR" sz="2000" dirty="0" smtClean="0"/>
              <a:t>TDM </a:t>
            </a:r>
            <a:r>
              <a:rPr lang="en-US" altLang="ko-KR" sz="2000" dirty="0"/>
              <a:t>pattern contains </a:t>
            </a:r>
            <a:r>
              <a:rPr lang="en-US" altLang="ko-KR" sz="2000" dirty="0" smtClean="0"/>
              <a:t>pattern A or pattern B during a 40ms period, </a:t>
            </a:r>
            <a:endParaRPr lang="en-US" altLang="ko-KR" sz="2000" dirty="0"/>
          </a:p>
          <a:p>
            <a:pPr lvl="1"/>
            <a:r>
              <a:rPr lang="en-US" altLang="ko-KR" sz="1600" dirty="0"/>
              <a:t>For scheduling/HARQ timing, LTE FDD LR scheduling/HARQ timing is</a:t>
            </a:r>
            <a:r>
              <a:rPr lang="ko-KR" altLang="en-US" sz="1600"/>
              <a:t> </a:t>
            </a:r>
            <a:r>
              <a:rPr lang="en-US" altLang="ko-KR" sz="1600" dirty="0"/>
              <a:t>supported without any more specification impact.</a:t>
            </a:r>
            <a:endParaRPr lang="en-US" altLang="ko-KR" sz="1600" dirty="0" smtClean="0"/>
          </a:p>
          <a:p>
            <a:pPr lvl="1" latinLnBrk="1"/>
            <a:endParaRPr lang="en-US" altLang="ko-KR" sz="2000" dirty="0"/>
          </a:p>
          <a:p>
            <a:pPr lvl="1" latinLnBrk="1"/>
            <a:endParaRPr lang="en-US" altLang="ko-KR" sz="2000" dirty="0" smtClean="0"/>
          </a:p>
          <a:p>
            <a:pPr lvl="1" latinLnBrk="1"/>
            <a:endParaRPr lang="en-US" altLang="ko-KR" sz="2000" dirty="0" smtClean="0"/>
          </a:p>
          <a:p>
            <a:pPr marL="457200" lvl="1" indent="0" latinLnBrk="1">
              <a:buNone/>
            </a:pPr>
            <a:endParaRPr lang="en-US" altLang="ko-KR" sz="2000" dirty="0"/>
          </a:p>
          <a:p>
            <a:pPr latinLnBrk="1"/>
            <a:endParaRPr lang="ko-KR" altLang="ko-KR" sz="2000" dirty="0" smtClean="0"/>
          </a:p>
          <a:p>
            <a:pPr lvl="1" latinLnBrk="1"/>
            <a:endParaRPr lang="ko-KR" altLang="ko-KR" sz="1600" dirty="0" smtClean="0"/>
          </a:p>
          <a:p>
            <a:pPr lvl="1" latinLnBrk="1"/>
            <a:endParaRPr lang="ko-KR" altLang="ko-KR" sz="2000" dirty="0" smtClean="0"/>
          </a:p>
          <a:p>
            <a:pPr lvl="2"/>
            <a:endParaRPr lang="en-US" altLang="ko-KR" sz="2000" dirty="0" smtClean="0"/>
          </a:p>
          <a:p>
            <a:pPr lvl="2"/>
            <a:endParaRPr lang="en-US" altLang="ko-KR" dirty="0" smtClean="0"/>
          </a:p>
        </p:txBody>
      </p:sp>
      <p:sp>
        <p:nvSpPr>
          <p:cNvPr id="5124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5125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5126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5127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5128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5129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5130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5131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5132" name="Rectangle 11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5133" name="Rectangle 13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5134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5135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5136" name="Rectangle 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5137" name="Rectangle 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5138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5139" name="Rectangle 10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5140" name="Rectangle 1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5141" name="Rectangle 1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5142" name="Rectangle 1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5143" name="Rectangle 1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6949" y="3429000"/>
            <a:ext cx="7617451" cy="1447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39689</TotalTime>
  <Words>246</Words>
  <Application>Microsoft Office PowerPoint</Application>
  <PresentationFormat>화면 슬라이드 쇼(4:3)</PresentationFormat>
  <Paragraphs>40</Paragraphs>
  <Slides>4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1" baseType="lpstr">
      <vt:lpstr>宋体</vt:lpstr>
      <vt:lpstr>굴림</vt:lpstr>
      <vt:lpstr>맑은 고딕</vt:lpstr>
      <vt:lpstr>Arial</vt:lpstr>
      <vt:lpstr>Calibri</vt:lpstr>
      <vt:lpstr>Times New Roman</vt:lpstr>
      <vt:lpstr>Office Theme</vt:lpstr>
      <vt:lpstr>WF on the granularity of backhaul signaling to consider LTE LR for single UL Tx and UL DL TDM</vt:lpstr>
      <vt:lpstr>Background (1/2)</vt:lpstr>
      <vt:lpstr>Background (2/2)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</dc:title>
  <dc:creator>RAN1</dc:creator>
  <cp:lastModifiedBy>김영태/책임연구원/차세대표준(연)ACS팀(youngtae99.kim@lge.com)</cp:lastModifiedBy>
  <cp:revision>1168</cp:revision>
  <dcterms:created xsi:type="dcterms:W3CDTF">2010-05-12T23:28:36Z</dcterms:created>
  <dcterms:modified xsi:type="dcterms:W3CDTF">2017-11-29T21:45:24Z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1280969395</vt:lpwstr>
  </property>
</Properties>
</file>