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87" r:id="rId3"/>
    <p:sldId id="305" r:id="rId4"/>
    <p:sldId id="314" r:id="rId5"/>
    <p:sldId id="297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5332" autoAdjust="0"/>
  </p:normalViewPr>
  <p:slideViewPr>
    <p:cSldViewPr>
      <p:cViewPr varScale="1">
        <p:scale>
          <a:sx n="117" d="100"/>
          <a:sy n="117" d="100"/>
        </p:scale>
        <p:origin x="-1464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 RAN WG1#91	</a:t>
            </a:r>
            <a:r>
              <a:rPr lang="en-US" sz="2400" b="1" dirty="0" smtClean="0"/>
              <a:t>			</a:t>
            </a:r>
            <a:r>
              <a:rPr lang="en-US" sz="2400" b="1" dirty="0" smtClean="0"/>
              <a:t>R1-1721533</a:t>
            </a:r>
            <a:endParaRPr lang="en-US" sz="2400" b="1" dirty="0"/>
          </a:p>
          <a:p>
            <a:r>
              <a:rPr lang="en-US" sz="2400" b="1" dirty="0"/>
              <a:t>Reno, USA, November 27th – December 1st, 2017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7.1.2.2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132856"/>
            <a:ext cx="838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Summary on 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Frequency Offset Indication for TDM 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cenario where SS BW and RMSI BW are 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onfined </a:t>
            </a: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within </a:t>
            </a: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UE Minimum Bandwidth </a:t>
            </a:r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9292" y="4941168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317869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30</a:t>
            </a:r>
            <a:r>
              <a:rPr lang="en-US" sz="1800" dirty="0" smtClean="0"/>
              <a:t> </a:t>
            </a:r>
            <a:r>
              <a:rPr lang="en-US" sz="1800" dirty="0"/>
              <a:t>kHz, </a:t>
            </a:r>
            <a:r>
              <a:rPr lang="en-US" sz="1800" dirty="0" smtClean="0"/>
              <a:t>CORESET SCS = </a:t>
            </a:r>
            <a:r>
              <a:rPr lang="en-US" sz="1800" dirty="0" smtClean="0"/>
              <a:t>30</a:t>
            </a:r>
            <a:r>
              <a:rPr lang="en-US" sz="1800" dirty="0" smtClean="0"/>
              <a:t> </a:t>
            </a:r>
            <a:r>
              <a:rPr lang="en-US" sz="1800" dirty="0" smtClean="0"/>
              <a:t>kHz, </a:t>
            </a:r>
            <a:r>
              <a:rPr lang="en-US" sz="1800" dirty="0" smtClean="0"/>
              <a:t>TX BW</a:t>
            </a:r>
            <a:r>
              <a:rPr lang="en-US" sz="1800" dirty="0" smtClean="0"/>
              <a:t> </a:t>
            </a:r>
            <a:r>
              <a:rPr lang="en-US" sz="1800" dirty="0" smtClean="0"/>
              <a:t>= </a:t>
            </a:r>
            <a:r>
              <a:rPr lang="en-US" sz="1800" dirty="0" smtClean="0"/>
              <a:t>20 </a:t>
            </a:r>
            <a:r>
              <a:rPr lang="en-US" sz="1800" dirty="0" smtClean="0"/>
              <a:t>MHz </a:t>
            </a:r>
            <a:r>
              <a:rPr lang="en-US" sz="1800" dirty="0" smtClean="0"/>
              <a:t>(</a:t>
            </a:r>
            <a:r>
              <a:rPr lang="en-US" sz="1800" dirty="0" smtClean="0">
                <a:solidFill>
                  <a:srgbClr val="FF0000"/>
                </a:solidFill>
              </a:rPr>
              <a:t>[50] PRB for both SS and CORESET</a:t>
            </a:r>
            <a:r>
              <a:rPr lang="en-US" sz="1800" dirty="0"/>
              <a:t>), RMSI CORESET BW = </a:t>
            </a:r>
            <a:r>
              <a:rPr lang="en-US" sz="1800" dirty="0" smtClean="0"/>
              <a:t>48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 smtClean="0"/>
              <a:t>3</a:t>
            </a:r>
            <a:r>
              <a:rPr lang="en-US" sz="1400" dirty="0" smtClean="0"/>
              <a:t> </a:t>
            </a:r>
            <a:r>
              <a:rPr lang="en-US" sz="1400" dirty="0" smtClean="0"/>
              <a:t>configurations </a:t>
            </a:r>
            <a:r>
              <a:rPr lang="en-US" sz="1400" dirty="0" smtClean="0"/>
              <a:t>are</a:t>
            </a:r>
            <a:r>
              <a:rPr lang="en-US" sz="1400" dirty="0" smtClean="0"/>
              <a:t> </a:t>
            </a:r>
            <a:r>
              <a:rPr lang="en-US" sz="1400" dirty="0" smtClean="0"/>
              <a:t>sufficient </a:t>
            </a:r>
            <a:r>
              <a:rPr lang="en-US" sz="1400" dirty="0" smtClean="0"/>
              <a:t>to indicate the frequency offset </a:t>
            </a:r>
            <a:endParaRPr lang="en-US" sz="1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88740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</a:t>
            </a:r>
            <a:r>
              <a:rPr lang="en-US" dirty="0" smtClean="0"/>
              <a:t>6</a:t>
            </a:r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40668"/>
            <a:ext cx="5561220" cy="6306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014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261823"/>
              </p:ext>
            </p:extLst>
          </p:nvPr>
        </p:nvGraphicFramePr>
        <p:xfrm>
          <a:off x="503548" y="2460456"/>
          <a:ext cx="8208914" cy="3992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1652"/>
                <a:gridCol w="874489"/>
                <a:gridCol w="1382257"/>
                <a:gridCol w="1354048"/>
                <a:gridCol w="1918234"/>
                <a:gridCol w="1918234"/>
              </a:tblGrid>
              <a:tr h="59333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SS SCS</a:t>
                      </a:r>
                    </a:p>
                    <a:p>
                      <a:pPr algn="ctr"/>
                      <a:r>
                        <a:rPr lang="en-US" sz="1400" dirty="0" smtClean="0"/>
                        <a:t>(kHz)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CORESET SCS</a:t>
                      </a:r>
                    </a:p>
                    <a:p>
                      <a:pPr algn="ctr"/>
                      <a:r>
                        <a:rPr lang="en-US" sz="1400" dirty="0" smtClean="0"/>
                        <a:t>(kHz)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CORESET BW</a:t>
                      </a:r>
                    </a:p>
                    <a:p>
                      <a:pPr algn="ctr"/>
                      <a:r>
                        <a:rPr lang="en-US" sz="1400" dirty="0" smtClean="0"/>
                        <a:t>(PRB in CORESET numerology)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Min # </a:t>
                      </a:r>
                      <a:r>
                        <a:rPr lang="en-US" sz="1400" dirty="0" smtClean="0"/>
                        <a:t>configurations of frequency offset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Center frequency</a:t>
                      </a:r>
                      <a:r>
                        <a:rPr lang="en-US" sz="1400" baseline="0" dirty="0" smtClean="0"/>
                        <a:t> o</a:t>
                      </a:r>
                      <a:r>
                        <a:rPr lang="en-US" sz="1400" dirty="0" smtClean="0"/>
                        <a:t>ffset value</a:t>
                      </a:r>
                      <a:r>
                        <a:rPr lang="en-US" sz="1400" baseline="0" dirty="0" smtClean="0"/>
                        <a:t> in </a:t>
                      </a:r>
                      <a:r>
                        <a:rPr lang="en-US" sz="1400" dirty="0" smtClean="0"/>
                        <a:t>PRB of CORESET numerology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Edge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smtClean="0"/>
                        <a:t>frequency</a:t>
                      </a:r>
                      <a:r>
                        <a:rPr lang="en-US" sz="1400" baseline="0" dirty="0" smtClean="0"/>
                        <a:t> o</a:t>
                      </a:r>
                      <a:r>
                        <a:rPr lang="en-US" sz="1400" dirty="0" smtClean="0"/>
                        <a:t>ffset value</a:t>
                      </a:r>
                      <a:r>
                        <a:rPr lang="en-US" sz="1400" baseline="0" dirty="0" smtClean="0"/>
                        <a:t> in </a:t>
                      </a:r>
                      <a:r>
                        <a:rPr lang="en-US" sz="1400" dirty="0" smtClean="0"/>
                        <a:t>PRB of CORESET numerology</a:t>
                      </a:r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-2,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baseline="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-1, 0, 1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-1, 1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-2, 0, 2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  <a:tr h="24063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240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120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95536" y="1124744"/>
            <a:ext cx="8388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configuration of frequency offset for scenario, where the total bandwidth covering that of the SS/PBCH blocks and the initial active DL BWP containing RMSI CORESET when they occur in different time instances is confined within </a:t>
            </a:r>
            <a:r>
              <a:rPr lang="en-US" dirty="0" smtClean="0"/>
              <a:t>UE minimum bandwidth</a:t>
            </a:r>
            <a:r>
              <a:rPr lang="en-US" dirty="0"/>
              <a:t>, is down selected from the following table.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9178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Summary for TDM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620473"/>
              </p:ext>
            </p:extLst>
          </p:nvPr>
        </p:nvGraphicFramePr>
        <p:xfrm>
          <a:off x="611561" y="988188"/>
          <a:ext cx="7992886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7748"/>
                <a:gridCol w="1111120"/>
                <a:gridCol w="1756284"/>
                <a:gridCol w="1720441"/>
                <a:gridCol w="2437293"/>
              </a:tblGrid>
              <a:tr h="42458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SS SCS</a:t>
                      </a:r>
                    </a:p>
                    <a:p>
                      <a:pPr algn="ctr"/>
                      <a:r>
                        <a:rPr lang="en-US" sz="1200" dirty="0" smtClean="0"/>
                        <a:t>(kHz)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CORESET SCS</a:t>
                      </a:r>
                    </a:p>
                    <a:p>
                      <a:pPr algn="ctr"/>
                      <a:r>
                        <a:rPr lang="en-US" sz="1200" dirty="0" smtClean="0"/>
                        <a:t>(kHz)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CORESET BW</a:t>
                      </a:r>
                    </a:p>
                    <a:p>
                      <a:pPr algn="ctr"/>
                      <a:r>
                        <a:rPr lang="en-US" sz="1200" dirty="0" smtClean="0"/>
                        <a:t>(</a:t>
                      </a:r>
                      <a:r>
                        <a:rPr lang="en-US" sz="1200" dirty="0" smtClean="0"/>
                        <a:t>PRB)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Min # </a:t>
                      </a:r>
                      <a:r>
                        <a:rPr lang="en-US" sz="1200" dirty="0" smtClean="0"/>
                        <a:t>configurations of frequency offset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Center frequency</a:t>
                      </a:r>
                      <a:r>
                        <a:rPr lang="en-US" sz="1200" baseline="0" dirty="0" smtClean="0"/>
                        <a:t> o</a:t>
                      </a:r>
                      <a:r>
                        <a:rPr lang="en-US" sz="1200" dirty="0" smtClean="0"/>
                        <a:t>ffset value</a:t>
                      </a:r>
                      <a:r>
                        <a:rPr lang="en-US" sz="1200" baseline="0" dirty="0" smtClean="0"/>
                        <a:t> in </a:t>
                      </a:r>
                      <a:r>
                        <a:rPr lang="en-US" sz="1200" dirty="0" smtClean="0"/>
                        <a:t>PRB of CORESET numerology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r>
                        <a:rPr lang="en-US" sz="1200" dirty="0" smtClean="0"/>
                        <a:t>2a,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smtClean="0"/>
                        <a:t>0, </a:t>
                      </a:r>
                      <a:r>
                        <a:rPr lang="en-US" sz="1200" baseline="0" dirty="0" smtClean="0"/>
                        <a:t>2a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r>
                        <a:rPr lang="en-US" sz="1200" dirty="0" smtClean="0"/>
                        <a:t>2a,</a:t>
                      </a:r>
                      <a:r>
                        <a:rPr lang="en-US" sz="1200" baseline="0" dirty="0" smtClean="0"/>
                        <a:t> 2a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96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-2a, </a:t>
                      </a:r>
                      <a:r>
                        <a:rPr lang="en-US" sz="1200" dirty="0" smtClean="0"/>
                        <a:t>0, </a:t>
                      </a:r>
                      <a:r>
                        <a:rPr lang="en-US" sz="1200" dirty="0" smtClean="0"/>
                        <a:t>2a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-2a, 2a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-a</a:t>
                      </a:r>
                      <a:r>
                        <a:rPr lang="en-US" sz="1200" baseline="0" dirty="0" smtClean="0"/>
                        <a:t>, a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96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r>
                        <a:rPr lang="en-US" sz="1200" dirty="0" smtClean="0"/>
                        <a:t>2a, -a, </a:t>
                      </a:r>
                      <a:r>
                        <a:rPr lang="en-US" sz="1200" dirty="0" smtClean="0"/>
                        <a:t>0, </a:t>
                      </a:r>
                      <a:r>
                        <a:rPr lang="en-US" sz="1200" dirty="0" smtClean="0"/>
                        <a:t>a, 2a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-2a, </a:t>
                      </a:r>
                      <a:r>
                        <a:rPr lang="en-US" sz="1200" dirty="0" smtClean="0"/>
                        <a:t>0, </a:t>
                      </a:r>
                      <a:r>
                        <a:rPr lang="en-US" sz="1200" dirty="0" smtClean="0"/>
                        <a:t>2a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-2a, 2a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96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r>
                        <a:rPr lang="en-US" sz="1200" dirty="0" smtClean="0"/>
                        <a:t>2a, 2a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96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96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-2a, 2a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-2a,</a:t>
                      </a:r>
                      <a:r>
                        <a:rPr lang="en-US" sz="1200" baseline="0" dirty="0" smtClean="0"/>
                        <a:t> 2a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96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9552" y="6237312"/>
            <a:ext cx="716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a</a:t>
            </a:r>
            <a:r>
              <a:rPr lang="en-US" sz="1400" dirty="0" smtClean="0"/>
              <a:t> = CORESET SCS / SS SCS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9208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Merged Table for TDM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836712"/>
            <a:ext cx="71628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Alternative 1: common table for &lt;6 and &gt;6 GHz</a:t>
            </a: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Alternative 2: separate table </a:t>
            </a:r>
            <a:r>
              <a:rPr lang="en-US" sz="1400" dirty="0"/>
              <a:t>for &lt;6 and &gt;6 GHz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6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&lt;6 GHz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&gt;6 GHz</a:t>
            </a:r>
            <a:endParaRPr lang="en-US" sz="1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319372"/>
              </p:ext>
            </p:extLst>
          </p:nvPr>
        </p:nvGraphicFramePr>
        <p:xfrm>
          <a:off x="1250270" y="1316091"/>
          <a:ext cx="5914018" cy="11408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6284"/>
                <a:gridCol w="1720441"/>
                <a:gridCol w="2437293"/>
              </a:tblGrid>
              <a:tr h="42458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CORESET BW</a:t>
                      </a:r>
                    </a:p>
                    <a:p>
                      <a:pPr algn="ctr"/>
                      <a:r>
                        <a:rPr lang="en-US" sz="1200" dirty="0" smtClean="0"/>
                        <a:t>(PRB)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Min # configurations of frequency offset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Center frequency</a:t>
                      </a:r>
                      <a:r>
                        <a:rPr lang="en-US" sz="1200" baseline="0" dirty="0" smtClean="0"/>
                        <a:t> o</a:t>
                      </a:r>
                      <a:r>
                        <a:rPr lang="en-US" sz="1200" dirty="0" smtClean="0"/>
                        <a:t>ffset value</a:t>
                      </a:r>
                      <a:r>
                        <a:rPr lang="en-US" sz="1200" baseline="0" dirty="0" smtClean="0"/>
                        <a:t> in </a:t>
                      </a:r>
                      <a:r>
                        <a:rPr lang="en-US" sz="1200" dirty="0" smtClean="0"/>
                        <a:t>PRB of CORESET numerology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-2a, -a, 0, a, 2a</a:t>
                      </a:r>
                    </a:p>
                  </a:txBody>
                  <a:tcPr marL="9525" marR="9525" marT="9525" marB="0" anchor="ctr"/>
                </a:tc>
              </a:tr>
              <a:tr h="22786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-2a, 0, 2a</a:t>
                      </a:r>
                    </a:p>
                  </a:txBody>
                  <a:tcPr marL="9525" marR="9525" marT="9525" marB="0" anchor="ctr"/>
                </a:tc>
              </a:tr>
              <a:tr h="22786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-2a, 2a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787196"/>
              </p:ext>
            </p:extLst>
          </p:nvPr>
        </p:nvGraphicFramePr>
        <p:xfrm>
          <a:off x="1250270" y="3429000"/>
          <a:ext cx="5914018" cy="11408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6284"/>
                <a:gridCol w="1720441"/>
                <a:gridCol w="2437293"/>
              </a:tblGrid>
              <a:tr h="42458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CORESET BW</a:t>
                      </a:r>
                    </a:p>
                    <a:p>
                      <a:pPr algn="ctr"/>
                      <a:r>
                        <a:rPr lang="en-US" sz="1200" dirty="0" smtClean="0"/>
                        <a:t>(PRB)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Min # configurations of frequency offset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Center frequency</a:t>
                      </a:r>
                      <a:r>
                        <a:rPr lang="en-US" sz="1200" baseline="0" dirty="0" smtClean="0"/>
                        <a:t> o</a:t>
                      </a:r>
                      <a:r>
                        <a:rPr lang="en-US" sz="1200" dirty="0" smtClean="0"/>
                        <a:t>ffset value</a:t>
                      </a:r>
                      <a:r>
                        <a:rPr lang="en-US" sz="1200" baseline="0" dirty="0" smtClean="0"/>
                        <a:t> in </a:t>
                      </a:r>
                      <a:r>
                        <a:rPr lang="en-US" sz="1200" dirty="0" smtClean="0"/>
                        <a:t>PRB of CORESET numerology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-2a, -a, 0, a, 2a</a:t>
                      </a:r>
                    </a:p>
                  </a:txBody>
                  <a:tcPr marL="9525" marR="9525" marT="9525" marB="0" anchor="ctr"/>
                </a:tc>
              </a:tr>
              <a:tr h="22786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-2a, 0, 2a</a:t>
                      </a:r>
                    </a:p>
                  </a:txBody>
                  <a:tcPr marL="9525" marR="9525" marT="9525" marB="0" anchor="ctr"/>
                </a:tc>
              </a:tr>
              <a:tr h="22786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212597"/>
              </p:ext>
            </p:extLst>
          </p:nvPr>
        </p:nvGraphicFramePr>
        <p:xfrm>
          <a:off x="1223628" y="5168519"/>
          <a:ext cx="5914018" cy="11408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6284"/>
                <a:gridCol w="1720441"/>
                <a:gridCol w="2437293"/>
              </a:tblGrid>
              <a:tr h="42458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CORESET BW</a:t>
                      </a:r>
                    </a:p>
                    <a:p>
                      <a:pPr algn="ctr"/>
                      <a:r>
                        <a:rPr lang="en-US" sz="1200" dirty="0" smtClean="0"/>
                        <a:t>(PRB)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Min # configurations of frequency offset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Center frequency</a:t>
                      </a:r>
                      <a:r>
                        <a:rPr lang="en-US" sz="1200" baseline="0" dirty="0" smtClean="0"/>
                        <a:t> o</a:t>
                      </a:r>
                      <a:r>
                        <a:rPr lang="en-US" sz="1200" dirty="0" smtClean="0"/>
                        <a:t>ffset value</a:t>
                      </a:r>
                      <a:r>
                        <a:rPr lang="en-US" sz="1200" baseline="0" dirty="0" smtClean="0"/>
                        <a:t> in </a:t>
                      </a:r>
                      <a:r>
                        <a:rPr lang="en-US" sz="1200" dirty="0" smtClean="0"/>
                        <a:t>PRB of CORESET numerology</a:t>
                      </a:r>
                      <a:endParaRPr lang="en-US" sz="1200" dirty="0"/>
                    </a:p>
                  </a:txBody>
                  <a:tcPr/>
                </a:tc>
              </a:tr>
              <a:tr h="22786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-2a, 2a</a:t>
                      </a:r>
                    </a:p>
                  </a:txBody>
                  <a:tcPr marL="9525" marR="9525" marT="9525" marB="0" anchor="ctr"/>
                </a:tc>
              </a:tr>
              <a:tr h="22786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-2a, 2a</a:t>
                      </a:r>
                    </a:p>
                  </a:txBody>
                  <a:tcPr marL="9525" marR="9525" marT="9525" marB="0" anchor="ctr"/>
                </a:tc>
              </a:tr>
              <a:tr h="22786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-2a, 2a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223628" y="6433591"/>
            <a:ext cx="20087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a = CORESET SCS / SS SCS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89999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5369658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The frequency offset between the center/edge of SS/PBCH block and RMSI CORESET requires indication</a:t>
            </a:r>
          </a:p>
          <a:p>
            <a:r>
              <a:rPr lang="en-US" sz="2000" dirty="0" smtClean="0"/>
              <a:t>With PRB grid offset indication (e.g. “floating sync”), one can assume </a:t>
            </a:r>
            <a:r>
              <a:rPr lang="en-US" sz="2000" dirty="0"/>
              <a:t>the SS/PBCH block and RMSI </a:t>
            </a:r>
            <a:r>
              <a:rPr lang="en-US" sz="2000" dirty="0" smtClean="0"/>
              <a:t>CORESET are PRB level aligned. 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This summary focuses on the scenario where the </a:t>
            </a:r>
            <a:r>
              <a:rPr lang="en-US" sz="2000" dirty="0">
                <a:solidFill>
                  <a:srgbClr val="FF0000"/>
                </a:solidFill>
              </a:rPr>
              <a:t>total bandwidth covering that of the SS/PBCH blocks and the initial active DL BWP containing RMSI CORESET when they occur in different time instances is confined within </a:t>
            </a:r>
            <a:r>
              <a:rPr lang="en-US" sz="2000" dirty="0" smtClean="0">
                <a:solidFill>
                  <a:srgbClr val="FF0000"/>
                </a:solidFill>
              </a:rPr>
              <a:t>UE minimum bandwidth </a:t>
            </a:r>
          </a:p>
          <a:p>
            <a:r>
              <a:rPr lang="en-US" sz="2000" dirty="0" smtClean="0"/>
              <a:t>RAN4 agreed that the channel raster for &lt;6 GHz is either 15 kHz or 100 kHz and the channel raster for &gt;6 GHz is 60 kHz.</a:t>
            </a:r>
          </a:p>
          <a:p>
            <a:r>
              <a:rPr lang="en-US" sz="2000" dirty="0" smtClean="0"/>
              <a:t>SS/PBCH </a:t>
            </a:r>
            <a:r>
              <a:rPr lang="en-US" sz="2000" dirty="0" smtClean="0"/>
              <a:t>block is assumed to be aligned on an SS raster</a:t>
            </a:r>
          </a:p>
          <a:p>
            <a:r>
              <a:rPr lang="en-US" sz="2000" dirty="0" smtClean="0"/>
              <a:t>TX </a:t>
            </a:r>
            <a:r>
              <a:rPr lang="en-US" sz="2000" dirty="0" smtClean="0"/>
              <a:t>channel shifts by the granularity of a PRB level CH raster</a:t>
            </a:r>
          </a:p>
          <a:p>
            <a:r>
              <a:rPr lang="en-US" sz="2000" dirty="0" smtClean="0"/>
              <a:t>RAN1 should strive for minimum number of configurations on the relative frequency location </a:t>
            </a:r>
            <a:r>
              <a:rPr lang="en-US" sz="2000" dirty="0"/>
              <a:t>between SS/PBCH block and RMSI </a:t>
            </a:r>
            <a:r>
              <a:rPr lang="en-US" sz="2000" dirty="0" smtClean="0"/>
              <a:t>CORESET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Examples shown in this summary do not imply the corresponding combination of SS numerology, RMSI numerology and CORESET BW has to be supported 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5369658"/>
          </a:xfrm>
        </p:spPr>
        <p:txBody>
          <a:bodyPr>
            <a:normAutofit/>
          </a:bodyPr>
          <a:lstStyle/>
          <a:p>
            <a:r>
              <a:rPr lang="en-US" sz="1800" dirty="0" smtClean="0"/>
              <a:t>RAN4 Agreement </a:t>
            </a:r>
            <a:r>
              <a:rPr lang="en-US" sz="1800" dirty="0"/>
              <a:t>on spectral utilization for below </a:t>
            </a:r>
            <a:r>
              <a:rPr lang="en-US" sz="1800" dirty="0" smtClean="0"/>
              <a:t>6GHz (</a:t>
            </a:r>
            <a:r>
              <a:rPr lang="en-US" altLang="zh-CN" sz="1800" b="1" dirty="0">
                <a:latin typeface="Calibri" pitchFamily="34" charset="0"/>
              </a:rPr>
              <a:t>R4-1709075</a:t>
            </a:r>
            <a:r>
              <a:rPr lang="en-US" sz="1800" dirty="0" smtClean="0"/>
              <a:t>)</a:t>
            </a:r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r>
              <a:rPr lang="en-US" sz="1800" dirty="0" smtClean="0"/>
              <a:t>RAN4 </a:t>
            </a:r>
            <a:r>
              <a:rPr lang="en-US" sz="1800" dirty="0"/>
              <a:t>Agreement on spectral utilization for </a:t>
            </a:r>
            <a:r>
              <a:rPr lang="en-US" sz="1800" dirty="0" smtClean="0"/>
              <a:t>above 6GHz (</a:t>
            </a:r>
            <a:r>
              <a:rPr lang="en-US" altLang="zh-CN" sz="1800" b="1" dirty="0">
                <a:latin typeface="Calibri" pitchFamily="34" charset="0"/>
              </a:rPr>
              <a:t>R4-1709075</a:t>
            </a:r>
            <a:r>
              <a:rPr lang="en-US" sz="1800" dirty="0" smtClean="0"/>
              <a:t>)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4" name="tab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08820"/>
            <a:ext cx="7974645" cy="1533365"/>
          </a:xfrm>
          <a:prstGeom prst="rect">
            <a:avLst/>
          </a:prstGeom>
        </p:spPr>
      </p:pic>
      <p:pic>
        <p:nvPicPr>
          <p:cNvPr id="5" name="tabl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764" y="4113076"/>
            <a:ext cx="3888432" cy="121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3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229600" cy="5369658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Summary of the configuring method</a:t>
            </a:r>
            <a:endParaRPr lang="en-US" sz="1800" dirty="0" smtClean="0"/>
          </a:p>
          <a:p>
            <a:pPr lvl="1"/>
            <a:r>
              <a:rPr lang="en-US" sz="1800" dirty="0" smtClean="0"/>
              <a:t>Within each TX BW, which is larger than min CH BW, find the center BW corresponds </a:t>
            </a:r>
            <a:r>
              <a:rPr lang="en-US" sz="1800" dirty="0"/>
              <a:t>to min CH </a:t>
            </a:r>
            <a:r>
              <a:rPr lang="en-US" sz="1800" dirty="0" smtClean="0"/>
              <a:t>BW, and use the SS/PBCH block within the min CH BW as the reference</a:t>
            </a:r>
          </a:p>
          <a:p>
            <a:pPr lvl="1"/>
            <a:r>
              <a:rPr lang="en-US" sz="1800" dirty="0" smtClean="0"/>
              <a:t>The BW of SS/PBCH block does not exceed the central 24/a PRBs where a = CORESET SCS / SS SCS</a:t>
            </a:r>
          </a:p>
          <a:p>
            <a:pPr lvl="1"/>
            <a:r>
              <a:rPr lang="en-US" sz="1800" dirty="0" smtClean="0"/>
              <a:t>In this way, the minimum number of configurations can be achieved, and RMSI BW is guaranteed to be within the TX BW</a:t>
            </a:r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32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15 kHz, </a:t>
            </a:r>
            <a:r>
              <a:rPr lang="en-US" sz="1800" dirty="0" smtClean="0"/>
              <a:t>CORESET SCS = 15 kHz, </a:t>
            </a:r>
            <a:r>
              <a:rPr lang="en-US" sz="1800" dirty="0" smtClean="0"/>
              <a:t>TX BW</a:t>
            </a:r>
            <a:r>
              <a:rPr lang="en-US" sz="1800" dirty="0" smtClean="0"/>
              <a:t> </a:t>
            </a:r>
            <a:r>
              <a:rPr lang="en-US" sz="1800" dirty="0" smtClean="0"/>
              <a:t>= </a:t>
            </a:r>
            <a:r>
              <a:rPr lang="en-US" sz="1800" dirty="0"/>
              <a:t>1</a:t>
            </a:r>
            <a:r>
              <a:rPr lang="en-US" sz="1800" dirty="0" smtClean="0"/>
              <a:t>0 </a:t>
            </a:r>
            <a:r>
              <a:rPr lang="en-US" sz="1800" dirty="0" smtClean="0"/>
              <a:t>MHz </a:t>
            </a:r>
            <a:r>
              <a:rPr lang="en-US" sz="1800" dirty="0" smtClean="0"/>
              <a:t>(</a:t>
            </a:r>
            <a:r>
              <a:rPr lang="en-US" sz="1800" dirty="0" smtClean="0">
                <a:solidFill>
                  <a:srgbClr val="FF0000"/>
                </a:solidFill>
              </a:rPr>
              <a:t>52 </a:t>
            </a:r>
            <a:r>
              <a:rPr lang="en-US" sz="1800" dirty="0" smtClean="0">
                <a:solidFill>
                  <a:srgbClr val="FF0000"/>
                </a:solidFill>
              </a:rPr>
              <a:t>PRBs for both SS and CORESET</a:t>
            </a:r>
            <a:r>
              <a:rPr lang="en-US" sz="1800" dirty="0"/>
              <a:t>), RMSI CORESET BW = </a:t>
            </a:r>
            <a:r>
              <a:rPr lang="en-US" sz="1800" dirty="0" smtClean="0"/>
              <a:t>48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Note that the configurations </a:t>
            </a:r>
            <a:r>
              <a:rPr lang="en-US" sz="1400" dirty="0">
                <a:solidFill>
                  <a:srgbClr val="FF0000"/>
                </a:solidFill>
              </a:rPr>
              <a:t>TX BW = 10 MHz </a:t>
            </a:r>
            <a:r>
              <a:rPr lang="en-US" sz="1400" dirty="0" smtClean="0">
                <a:solidFill>
                  <a:srgbClr val="FF0000"/>
                </a:solidFill>
              </a:rPr>
              <a:t>will be reused for </a:t>
            </a:r>
            <a:r>
              <a:rPr lang="en-US" sz="1400" dirty="0">
                <a:solidFill>
                  <a:srgbClr val="FF0000"/>
                </a:solidFill>
              </a:rPr>
              <a:t>TX BW = </a:t>
            </a:r>
            <a:r>
              <a:rPr lang="en-US" sz="1400" dirty="0" smtClean="0">
                <a:solidFill>
                  <a:srgbClr val="FF0000"/>
                </a:solidFill>
              </a:rPr>
              <a:t>20 </a:t>
            </a:r>
            <a:r>
              <a:rPr lang="en-US" sz="1400" dirty="0">
                <a:solidFill>
                  <a:srgbClr val="FF0000"/>
                </a:solidFill>
              </a:rPr>
              <a:t>MHz </a:t>
            </a:r>
          </a:p>
          <a:p>
            <a:pPr lvl="1"/>
            <a:r>
              <a:rPr lang="en-US" sz="1400" dirty="0"/>
              <a:t>2</a:t>
            </a:r>
            <a:r>
              <a:rPr lang="en-US" sz="1400" dirty="0" smtClean="0"/>
              <a:t> </a:t>
            </a:r>
            <a:r>
              <a:rPr lang="en-US" sz="1400" dirty="0" smtClean="0"/>
              <a:t>configurations are sufficient to indicate the frequency offset </a:t>
            </a:r>
            <a:endParaRPr lang="en-US" sz="1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864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1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636" y="1916832"/>
            <a:ext cx="6912768" cy="4854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034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317869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15 kHz, </a:t>
            </a:r>
            <a:r>
              <a:rPr lang="en-US" sz="1800" dirty="0" smtClean="0"/>
              <a:t>CORESET SCS = 15 kHz, </a:t>
            </a:r>
            <a:r>
              <a:rPr lang="en-US" sz="1800" dirty="0" smtClean="0"/>
              <a:t>TX BW</a:t>
            </a:r>
            <a:r>
              <a:rPr lang="en-US" sz="1800" dirty="0" smtClean="0"/>
              <a:t> </a:t>
            </a:r>
            <a:r>
              <a:rPr lang="en-US" sz="1800" dirty="0" smtClean="0"/>
              <a:t>= </a:t>
            </a:r>
            <a:r>
              <a:rPr lang="en-US" sz="1800" dirty="0" smtClean="0"/>
              <a:t>20 </a:t>
            </a:r>
            <a:r>
              <a:rPr lang="en-US" sz="1800" dirty="0" smtClean="0"/>
              <a:t>MHz </a:t>
            </a:r>
            <a:r>
              <a:rPr lang="en-US" sz="1800" dirty="0" smtClean="0"/>
              <a:t>(</a:t>
            </a:r>
            <a:r>
              <a:rPr lang="en-US" sz="1800" dirty="0" smtClean="0">
                <a:solidFill>
                  <a:srgbClr val="FF0000"/>
                </a:solidFill>
              </a:rPr>
              <a:t>106 </a:t>
            </a:r>
            <a:r>
              <a:rPr lang="en-US" sz="1800" dirty="0" smtClean="0">
                <a:solidFill>
                  <a:srgbClr val="FF0000"/>
                </a:solidFill>
              </a:rPr>
              <a:t>PRBs for both SS and CORESET</a:t>
            </a:r>
            <a:r>
              <a:rPr lang="en-US" sz="1800" dirty="0"/>
              <a:t>), RMSI CORESET BW = </a:t>
            </a:r>
            <a:r>
              <a:rPr lang="en-US" sz="1800" dirty="0" smtClean="0"/>
              <a:t>96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/>
              <a:t>1</a:t>
            </a:r>
            <a:r>
              <a:rPr lang="en-US" sz="1400" dirty="0" smtClean="0"/>
              <a:t> configuration </a:t>
            </a:r>
            <a:r>
              <a:rPr lang="en-US" sz="1400" dirty="0" smtClean="0"/>
              <a:t>is </a:t>
            </a:r>
            <a:r>
              <a:rPr lang="en-US" sz="1400" dirty="0" smtClean="0"/>
              <a:t>sufficient </a:t>
            </a:r>
            <a:r>
              <a:rPr lang="en-US" sz="1400" dirty="0" smtClean="0"/>
              <a:t>to indicate the frequency offset </a:t>
            </a:r>
            <a:endParaRPr lang="en-US" sz="1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88740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</a:t>
            </a:r>
            <a:r>
              <a:rPr lang="en-US" dirty="0" smtClean="0"/>
              <a:t>2</a:t>
            </a:r>
            <a:endParaRPr lang="en-US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91457"/>
            <a:ext cx="4140460" cy="6615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284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473" y="152636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</a:t>
            </a:r>
            <a:r>
              <a:rPr lang="en-US" dirty="0"/>
              <a:t>3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8229600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15 kHz, </a:t>
            </a:r>
            <a:r>
              <a:rPr lang="en-US" sz="1800" dirty="0" smtClean="0"/>
              <a:t>CORESET SCS = </a:t>
            </a:r>
            <a:r>
              <a:rPr lang="en-US" sz="1800" dirty="0" smtClean="0"/>
              <a:t>30</a:t>
            </a:r>
            <a:r>
              <a:rPr lang="en-US" sz="1800" dirty="0" smtClean="0"/>
              <a:t> </a:t>
            </a:r>
            <a:r>
              <a:rPr lang="en-US" sz="1800" dirty="0" smtClean="0"/>
              <a:t>kHz, </a:t>
            </a:r>
            <a:r>
              <a:rPr lang="en-US" sz="1800" dirty="0" smtClean="0"/>
              <a:t>TX BW</a:t>
            </a:r>
            <a:r>
              <a:rPr lang="en-US" sz="1800" dirty="0" smtClean="0"/>
              <a:t> </a:t>
            </a:r>
            <a:r>
              <a:rPr lang="en-US" sz="1800" dirty="0" smtClean="0"/>
              <a:t>= </a:t>
            </a:r>
            <a:r>
              <a:rPr lang="en-US" sz="1800" dirty="0"/>
              <a:t>1</a:t>
            </a:r>
            <a:r>
              <a:rPr lang="en-US" sz="1800" dirty="0" smtClean="0"/>
              <a:t>0 </a:t>
            </a:r>
            <a:r>
              <a:rPr lang="en-US" sz="1800" dirty="0" smtClean="0"/>
              <a:t>MHz </a:t>
            </a:r>
            <a:r>
              <a:rPr lang="en-US" sz="1800" dirty="0" smtClean="0"/>
              <a:t>(</a:t>
            </a:r>
            <a:r>
              <a:rPr lang="en-US" sz="1800" dirty="0" smtClean="0">
                <a:solidFill>
                  <a:srgbClr val="FF0000"/>
                </a:solidFill>
              </a:rPr>
              <a:t>52 </a:t>
            </a:r>
            <a:r>
              <a:rPr lang="en-US" sz="1800" dirty="0" smtClean="0">
                <a:solidFill>
                  <a:srgbClr val="FF0000"/>
                </a:solidFill>
              </a:rPr>
              <a:t>PRBs for </a:t>
            </a:r>
            <a:r>
              <a:rPr lang="en-US" sz="1800" dirty="0" smtClean="0">
                <a:solidFill>
                  <a:srgbClr val="FF0000"/>
                </a:solidFill>
              </a:rPr>
              <a:t>SS and 24 PRBs for CORESET</a:t>
            </a:r>
            <a:r>
              <a:rPr lang="en-US" sz="1800" dirty="0"/>
              <a:t>), RMSI CORESET BW = </a:t>
            </a:r>
            <a:r>
              <a:rPr lang="en-US" sz="1800" dirty="0" smtClean="0"/>
              <a:t>24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 smtClean="0">
                <a:solidFill>
                  <a:srgbClr val="FF0000"/>
                </a:solidFill>
              </a:rPr>
              <a:t>Note that the configurations </a:t>
            </a:r>
            <a:r>
              <a:rPr lang="en-US" sz="1400" dirty="0">
                <a:solidFill>
                  <a:srgbClr val="FF0000"/>
                </a:solidFill>
              </a:rPr>
              <a:t>TX BW = 10 MHz </a:t>
            </a:r>
            <a:r>
              <a:rPr lang="en-US" sz="1400" dirty="0" smtClean="0">
                <a:solidFill>
                  <a:srgbClr val="FF0000"/>
                </a:solidFill>
              </a:rPr>
              <a:t>will be reused for </a:t>
            </a:r>
            <a:r>
              <a:rPr lang="en-US" sz="1400" dirty="0">
                <a:solidFill>
                  <a:srgbClr val="FF0000"/>
                </a:solidFill>
              </a:rPr>
              <a:t>TX BW = </a:t>
            </a:r>
            <a:r>
              <a:rPr lang="en-US" sz="1400" dirty="0" smtClean="0">
                <a:solidFill>
                  <a:srgbClr val="FF0000"/>
                </a:solidFill>
              </a:rPr>
              <a:t>20 </a:t>
            </a:r>
            <a:r>
              <a:rPr lang="en-US" sz="1400" dirty="0">
                <a:solidFill>
                  <a:srgbClr val="FF0000"/>
                </a:solidFill>
              </a:rPr>
              <a:t>MHz </a:t>
            </a:r>
          </a:p>
          <a:p>
            <a:pPr lvl="1"/>
            <a:r>
              <a:rPr lang="en-US" sz="1400" dirty="0" smtClean="0"/>
              <a:t>3</a:t>
            </a:r>
            <a:r>
              <a:rPr lang="en-US" sz="1400" dirty="0" smtClean="0"/>
              <a:t> </a:t>
            </a:r>
            <a:r>
              <a:rPr lang="en-US" sz="1400" dirty="0" smtClean="0"/>
              <a:t>configurations are sufficient to indicate the frequency offset </a:t>
            </a:r>
            <a:endParaRPr lang="en-US" sz="1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929" y="1899366"/>
            <a:ext cx="5673368" cy="4846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976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317869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15 kHz, </a:t>
            </a:r>
            <a:r>
              <a:rPr lang="en-US" sz="1800" dirty="0" smtClean="0"/>
              <a:t>CORESET SCS = </a:t>
            </a:r>
            <a:r>
              <a:rPr lang="en-US" sz="1800" dirty="0" smtClean="0"/>
              <a:t>30</a:t>
            </a:r>
            <a:r>
              <a:rPr lang="en-US" sz="1800" dirty="0" smtClean="0"/>
              <a:t> </a:t>
            </a:r>
            <a:r>
              <a:rPr lang="en-US" sz="1800" dirty="0" smtClean="0"/>
              <a:t>kHz, </a:t>
            </a:r>
            <a:r>
              <a:rPr lang="en-US" sz="1800" dirty="0" smtClean="0"/>
              <a:t>TX BW</a:t>
            </a:r>
            <a:r>
              <a:rPr lang="en-US" sz="1800" dirty="0" smtClean="0"/>
              <a:t> </a:t>
            </a:r>
            <a:r>
              <a:rPr lang="en-US" sz="1800" dirty="0" smtClean="0"/>
              <a:t>= </a:t>
            </a:r>
            <a:r>
              <a:rPr lang="en-US" sz="1800" dirty="0" smtClean="0"/>
              <a:t>20 </a:t>
            </a:r>
            <a:r>
              <a:rPr lang="en-US" sz="1800" dirty="0" smtClean="0"/>
              <a:t>MHz </a:t>
            </a:r>
            <a:r>
              <a:rPr lang="en-US" sz="1800" dirty="0" smtClean="0"/>
              <a:t>(</a:t>
            </a:r>
            <a:r>
              <a:rPr lang="en-US" sz="1800" dirty="0" smtClean="0">
                <a:solidFill>
                  <a:srgbClr val="FF0000"/>
                </a:solidFill>
              </a:rPr>
              <a:t>106 </a:t>
            </a:r>
            <a:r>
              <a:rPr lang="en-US" sz="1800" dirty="0" smtClean="0">
                <a:solidFill>
                  <a:srgbClr val="FF0000"/>
                </a:solidFill>
              </a:rPr>
              <a:t>PRBs for </a:t>
            </a:r>
            <a:r>
              <a:rPr lang="en-US" sz="1800" dirty="0" smtClean="0">
                <a:solidFill>
                  <a:srgbClr val="FF0000"/>
                </a:solidFill>
              </a:rPr>
              <a:t>SS and [50] PRB for </a:t>
            </a:r>
            <a:r>
              <a:rPr lang="en-US" sz="1800" dirty="0" smtClean="0">
                <a:solidFill>
                  <a:srgbClr val="FF0000"/>
                </a:solidFill>
              </a:rPr>
              <a:t>CORESET</a:t>
            </a:r>
            <a:r>
              <a:rPr lang="en-US" sz="1800" dirty="0"/>
              <a:t>), RMSI CORESET BW = </a:t>
            </a:r>
            <a:r>
              <a:rPr lang="en-US" sz="1800" dirty="0" smtClean="0"/>
              <a:t>48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/>
              <a:t>2</a:t>
            </a:r>
            <a:r>
              <a:rPr lang="en-US" sz="1400" dirty="0" smtClean="0"/>
              <a:t> </a:t>
            </a:r>
            <a:r>
              <a:rPr lang="en-US" sz="1400" dirty="0" smtClean="0"/>
              <a:t>configurations </a:t>
            </a:r>
            <a:r>
              <a:rPr lang="en-US" sz="1400" dirty="0" smtClean="0"/>
              <a:t>are</a:t>
            </a:r>
            <a:r>
              <a:rPr lang="en-US" sz="1400" dirty="0" smtClean="0"/>
              <a:t> </a:t>
            </a:r>
            <a:r>
              <a:rPr lang="en-US" sz="1400" dirty="0" smtClean="0"/>
              <a:t>sufficient </a:t>
            </a:r>
            <a:r>
              <a:rPr lang="en-US" sz="1400" dirty="0" smtClean="0"/>
              <a:t>to indicate the frequency offset </a:t>
            </a:r>
            <a:endParaRPr lang="en-US" sz="1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88740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</a:t>
            </a:r>
            <a:r>
              <a:rPr lang="en-US" dirty="0"/>
              <a:t>4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55106"/>
            <a:ext cx="4248472" cy="6580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211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728700"/>
            <a:ext cx="3178696" cy="45259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SS SCS </a:t>
            </a:r>
            <a:r>
              <a:rPr lang="en-US" sz="1800" dirty="0"/>
              <a:t>= </a:t>
            </a:r>
            <a:r>
              <a:rPr lang="en-US" sz="1800" dirty="0" smtClean="0"/>
              <a:t>30</a:t>
            </a:r>
            <a:r>
              <a:rPr lang="en-US" sz="1800" dirty="0" smtClean="0"/>
              <a:t> </a:t>
            </a:r>
            <a:r>
              <a:rPr lang="en-US" sz="1800" dirty="0"/>
              <a:t>kHz, </a:t>
            </a:r>
            <a:r>
              <a:rPr lang="en-US" sz="1800" dirty="0" smtClean="0"/>
              <a:t>CORESET SCS = </a:t>
            </a:r>
            <a:r>
              <a:rPr lang="en-US" sz="1800" dirty="0" smtClean="0"/>
              <a:t>15 </a:t>
            </a:r>
            <a:r>
              <a:rPr lang="en-US" sz="1800" dirty="0" smtClean="0"/>
              <a:t>kHz, </a:t>
            </a:r>
            <a:r>
              <a:rPr lang="en-US" sz="1800" dirty="0" smtClean="0"/>
              <a:t>TX BW</a:t>
            </a:r>
            <a:r>
              <a:rPr lang="en-US" sz="1800" dirty="0" smtClean="0"/>
              <a:t> </a:t>
            </a:r>
            <a:r>
              <a:rPr lang="en-US" sz="1800" dirty="0" smtClean="0"/>
              <a:t>= </a:t>
            </a:r>
            <a:r>
              <a:rPr lang="en-US" sz="1800" dirty="0" smtClean="0"/>
              <a:t>20 </a:t>
            </a:r>
            <a:r>
              <a:rPr lang="en-US" sz="1800" dirty="0" smtClean="0"/>
              <a:t>MHz </a:t>
            </a:r>
            <a:r>
              <a:rPr lang="en-US" sz="1800" dirty="0" smtClean="0"/>
              <a:t>(</a:t>
            </a:r>
            <a:r>
              <a:rPr lang="en-US" sz="1800" dirty="0" smtClean="0">
                <a:solidFill>
                  <a:srgbClr val="FF0000"/>
                </a:solidFill>
              </a:rPr>
              <a:t>[50] </a:t>
            </a:r>
            <a:r>
              <a:rPr lang="en-US" sz="1800" dirty="0" smtClean="0">
                <a:solidFill>
                  <a:srgbClr val="FF0000"/>
                </a:solidFill>
              </a:rPr>
              <a:t>PRBs for </a:t>
            </a:r>
            <a:r>
              <a:rPr lang="en-US" sz="1800" dirty="0" smtClean="0">
                <a:solidFill>
                  <a:srgbClr val="FF0000"/>
                </a:solidFill>
              </a:rPr>
              <a:t>SS and 106 PRB for </a:t>
            </a:r>
            <a:r>
              <a:rPr lang="en-US" sz="1800" dirty="0" smtClean="0">
                <a:solidFill>
                  <a:srgbClr val="FF0000"/>
                </a:solidFill>
              </a:rPr>
              <a:t>CORESET</a:t>
            </a:r>
            <a:r>
              <a:rPr lang="en-US" sz="1800" dirty="0"/>
              <a:t>), RMSI CORESET BW = </a:t>
            </a:r>
            <a:r>
              <a:rPr lang="en-US" sz="1800" dirty="0" smtClean="0"/>
              <a:t>96 </a:t>
            </a:r>
            <a:r>
              <a:rPr lang="en-US" sz="1800" dirty="0"/>
              <a:t>PRBs (in RMSI numerology</a:t>
            </a:r>
            <a:r>
              <a:rPr lang="en-US" sz="1800" dirty="0" smtClean="0"/>
              <a:t>)</a:t>
            </a:r>
          </a:p>
          <a:p>
            <a:pPr lvl="1"/>
            <a:r>
              <a:rPr lang="en-US" sz="1400" dirty="0" smtClean="0"/>
              <a:t>1 configuration </a:t>
            </a:r>
            <a:r>
              <a:rPr lang="en-US" sz="1400" dirty="0" smtClean="0"/>
              <a:t>is </a:t>
            </a:r>
            <a:r>
              <a:rPr lang="en-US" sz="1400" dirty="0" smtClean="0"/>
              <a:t>sufficient </a:t>
            </a:r>
            <a:r>
              <a:rPr lang="en-US" sz="1400" dirty="0" smtClean="0"/>
              <a:t>to indicate the frequency offset </a:t>
            </a:r>
            <a:endParaRPr lang="en-US" sz="1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088740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</a:t>
            </a:r>
            <a:r>
              <a:rPr lang="en-US" dirty="0" smtClean="0"/>
              <a:t>5</a:t>
            </a:r>
            <a:endParaRPr lang="en-US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884" y="440668"/>
            <a:ext cx="5401236" cy="6022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384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17252</TotalTime>
  <Words>1141</Words>
  <Application>Microsoft Office PowerPoint</Application>
  <PresentationFormat>On-screen Show (4:3)</PresentationFormat>
  <Paragraphs>268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Background</vt:lpstr>
      <vt:lpstr>Background</vt:lpstr>
      <vt:lpstr>Background</vt:lpstr>
      <vt:lpstr>Example 1</vt:lpstr>
      <vt:lpstr>Example 2</vt:lpstr>
      <vt:lpstr>Example 3</vt:lpstr>
      <vt:lpstr>Example 4</vt:lpstr>
      <vt:lpstr>Example 5</vt:lpstr>
      <vt:lpstr>Example 6</vt:lpstr>
      <vt:lpstr>Summary</vt:lpstr>
      <vt:lpstr>Summary for TDM</vt:lpstr>
      <vt:lpstr>Merged Table for TDM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Hongbo Si</cp:lastModifiedBy>
  <cp:revision>1052</cp:revision>
  <dcterms:created xsi:type="dcterms:W3CDTF">2016-03-24T01:14:08Z</dcterms:created>
  <dcterms:modified xsi:type="dcterms:W3CDTF">2017-11-30T16:32:28Z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(3)NQtT/7RqK9Zx0ZYcyNfSZsb6p7isuIxN1ysRaIAOYmenlfGti7zVt8+UXtY2hq8xrCnVGcNx
V0cPnLX7nOSqLhh3Qw297wyYLmk+Do+EL42RYq8fkb7L9HpMdOC3py9GwA+Nqpaxlm4hf8WS
IghGlWvcP8F9ZoP2GT4/yn/0PgN6eCQLBl/QeDLQWneQwljswrI2lG0cBq/aUyDquz4iAy8Z
r6QoBUPl6NYC8HtkDf</vt:lpwstr>
  </property>
  <property fmtid="{D5CDD505-2E9C-101B-9397-08002B2CF9AE}" pid="9" name="_2015_ms_pID_7253431">
    <vt:lpwstr>GMmadfTQApEckiEJBhpMMMfjb1Sa1BfZWAoXqmQ1B33QD4F3FgmZ1F
5NwIqQXAk9UU7KIQhflePUAv142kmxFNP73i/7wTeoPH91Rs5mdgXr3KvOvj+rNUIufE3rPS
ebW/eAZBoEszZMcj8EHNsTaSIiWGhLI223HWOsawmzP4rfKTqU52vSauetqh385OCLkgK1r7
v371B04zcFugzqRVG7sA4oK0Rf/B653P7sZC</vt:lpwstr>
  </property>
  <property fmtid="{D5CDD505-2E9C-101B-9397-08002B2CF9AE}" pid="10" name="_2015_ms_pID_7253432">
    <vt:lpwstr>trQLmzKCLCUJbGmupr4TkSgZAQ7HfxYr4e2z
nbUyvMyI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1491353392</vt:lpwstr>
  </property>
  <property fmtid="{5C58129F-E5B8-477A-9B38-B3E54BFA04C8}" pid="2">
    <vt:lpwstr>A27793D690CCD30776C89F226D19CB029AFA08B5C5966C767549A007611A3F29</vt:lpwstr>
  </property>
</Properties>
</file>