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0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9" autoAdjust="0"/>
    <p:restoredTop sz="94674" autoAdjust="0"/>
  </p:normalViewPr>
  <p:slideViewPr>
    <p:cSldViewPr snapToGrid="0">
      <p:cViewPr varScale="1">
        <p:scale>
          <a:sx n="79" d="100"/>
          <a:sy n="79" d="100"/>
        </p:scale>
        <p:origin x="126" y="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434A39-A665-4791-BA62-7044805A05D3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9805B5-0197-4A9E-A1E6-B96799D43F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3622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9805B5-0197-4A9E-A1E6-B96799D43FE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924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4BDF3-104E-4966-84E0-3CBE7C1916DE}" type="datetimeFigureOut">
              <a:rPr lang="zh-CN" altLang="en-US" smtClean="0"/>
              <a:pPr/>
              <a:t>2017/11/29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83510-2893-41BB-81D4-52D4D839EA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302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4BDF3-104E-4966-84E0-3CBE7C1916DE}" type="datetimeFigureOut">
              <a:rPr lang="zh-CN" altLang="en-US" smtClean="0"/>
              <a:pPr/>
              <a:t>2017/11/29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83510-2893-41BB-81D4-52D4D839EA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896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4BDF3-104E-4966-84E0-3CBE7C1916DE}" type="datetimeFigureOut">
              <a:rPr lang="zh-CN" altLang="en-US" smtClean="0"/>
              <a:pPr/>
              <a:t>2017/11/29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83510-2893-41BB-81D4-52D4D839EA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509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4BDF3-104E-4966-84E0-3CBE7C1916DE}" type="datetimeFigureOut">
              <a:rPr lang="zh-CN" altLang="en-US" smtClean="0"/>
              <a:pPr/>
              <a:t>2017/11/29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83510-2893-41BB-81D4-52D4D839EA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678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4BDF3-104E-4966-84E0-3CBE7C1916DE}" type="datetimeFigureOut">
              <a:rPr lang="zh-CN" altLang="en-US" smtClean="0"/>
              <a:pPr/>
              <a:t>2017/11/29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83510-2893-41BB-81D4-52D4D839EA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724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4BDF3-104E-4966-84E0-3CBE7C1916DE}" type="datetimeFigureOut">
              <a:rPr lang="zh-CN" altLang="en-US" smtClean="0"/>
              <a:pPr/>
              <a:t>2017/11/29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83510-2893-41BB-81D4-52D4D839EA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615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4BDF3-104E-4966-84E0-3CBE7C1916DE}" type="datetimeFigureOut">
              <a:rPr lang="zh-CN" altLang="en-US" smtClean="0"/>
              <a:pPr/>
              <a:t>2017/11/29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83510-2893-41BB-81D4-52D4D839EA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631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4BDF3-104E-4966-84E0-3CBE7C1916DE}" type="datetimeFigureOut">
              <a:rPr lang="zh-CN" altLang="en-US" smtClean="0"/>
              <a:pPr/>
              <a:t>2017/11/29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83510-2893-41BB-81D4-52D4D839EA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019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4BDF3-104E-4966-84E0-3CBE7C1916DE}" type="datetimeFigureOut">
              <a:rPr lang="zh-CN" altLang="en-US" smtClean="0"/>
              <a:pPr/>
              <a:t>2017/11/29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83510-2893-41BB-81D4-52D4D839EA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398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4BDF3-104E-4966-84E0-3CBE7C1916DE}" type="datetimeFigureOut">
              <a:rPr lang="zh-CN" altLang="en-US" smtClean="0"/>
              <a:pPr/>
              <a:t>2017/11/29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83510-2893-41BB-81D4-52D4D839EA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865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4BDF3-104E-4966-84E0-3CBE7C1916DE}" type="datetimeFigureOut">
              <a:rPr lang="zh-CN" altLang="en-US" smtClean="0"/>
              <a:pPr/>
              <a:t>2017/11/29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83510-2893-41BB-81D4-52D4D839EA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810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A4BDF3-104E-4966-84E0-3CBE7C1916DE}" type="datetimeFigureOut">
              <a:rPr lang="zh-CN" altLang="en-US" smtClean="0"/>
              <a:pPr/>
              <a:t>2017/11/29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A83510-2893-41BB-81D4-52D4D839EA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014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2352" y="609580"/>
            <a:ext cx="9144000" cy="2387600"/>
          </a:xfrm>
        </p:spPr>
        <p:txBody>
          <a:bodyPr/>
          <a:lstStyle/>
          <a:p>
            <a:r>
              <a:rPr lang="en-US" altLang="zh-CN" dirty="0" smtClean="0"/>
              <a:t>WF on DMRS Scrambling IDs</a:t>
            </a:r>
            <a:endParaRPr lang="zh-CN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16566"/>
            <a:ext cx="8912352" cy="1655762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Huawei, HiSilicon, China Unicom, Ericsson, vivo, NEC, </a:t>
            </a:r>
            <a:r>
              <a:rPr lang="en-US" altLang="zh-CN" sz="2800" dirty="0"/>
              <a:t>Deutsche </a:t>
            </a:r>
            <a:r>
              <a:rPr lang="en-US" altLang="zh-CN" sz="2800" dirty="0" smtClean="0"/>
              <a:t>Telekom,</a:t>
            </a:r>
            <a:r>
              <a:rPr lang="en-US" altLang="zh-CN" sz="2800" dirty="0"/>
              <a:t> </a:t>
            </a:r>
            <a:r>
              <a:rPr lang="en-US" altLang="zh-CN" sz="2800" dirty="0" smtClean="0"/>
              <a:t>Sharp, </a:t>
            </a:r>
            <a:r>
              <a:rPr lang="en-US" altLang="zh-CN" sz="2800" dirty="0" err="1" smtClean="0"/>
              <a:t>InterDigital</a:t>
            </a:r>
            <a:r>
              <a:rPr lang="en-US" altLang="zh-CN" sz="2800" dirty="0" smtClean="0"/>
              <a:t>, </a:t>
            </a:r>
            <a:r>
              <a:rPr lang="en-US" altLang="zh-CN" sz="2800" dirty="0" err="1" smtClean="0"/>
              <a:t>MediaTek</a:t>
            </a:r>
            <a:r>
              <a:rPr lang="en-US" altLang="zh-CN" sz="2800" dirty="0" smtClean="0"/>
              <a:t>, Spreadtrum, </a:t>
            </a:r>
            <a:r>
              <a:rPr lang="en-US" altLang="zh-CN" sz="2800" dirty="0"/>
              <a:t>Lenovo, Motorola </a:t>
            </a:r>
            <a:r>
              <a:rPr lang="en-US" altLang="zh-CN" sz="2800" dirty="0" smtClean="0"/>
              <a:t>Mobility,</a:t>
            </a:r>
            <a:r>
              <a:rPr lang="en-US" altLang="zh-CN" sz="2800" dirty="0"/>
              <a:t> </a:t>
            </a:r>
            <a:r>
              <a:rPr lang="en-US" altLang="zh-CN" sz="2800" dirty="0" smtClean="0"/>
              <a:t>CATT, III, </a:t>
            </a:r>
            <a:r>
              <a:rPr lang="en-US" altLang="zh-CN" sz="2800" dirty="0" smtClean="0"/>
              <a:t>[……] </a:t>
            </a:r>
            <a:endParaRPr lang="zh-CN" altLang="en-US" sz="2800" dirty="0"/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0"/>
            <a:ext cx="635" cy="635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4 w 21600"/>
              <a:gd name="T13" fmla="*/ 2279 h 21600"/>
              <a:gd name="T14" fmla="*/ 16566 w 21600"/>
              <a:gd name="T15" fmla="*/ 1367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/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445008" y="76108"/>
            <a:ext cx="1130198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3GPP TSG RAN WG1 Meeting #91	                                                                        R1-1721520</a:t>
            </a:r>
            <a:endParaRPr kumimoji="0" lang="en-US" altLang="zh-CN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Reno, USA, November 27th - December 1st, 2017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lang="en-US" altLang="zh-CN" sz="2400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AI: 7.2.3.3</a:t>
            </a:r>
            <a:endParaRPr kumimoji="0" lang="en-US" altLang="zh-CN" sz="4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74131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784" y="1"/>
            <a:ext cx="10515600" cy="548640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CN" dirty="0" smtClean="0"/>
              <a:t>Proposal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80975" y="807322"/>
                <a:ext cx="11282901" cy="5828307"/>
              </a:xfrm>
            </p:spPr>
            <p:txBody>
              <a:bodyPr>
                <a:normAutofit lnSpcReduction="10000"/>
              </a:bodyPr>
              <a:lstStyle/>
              <a:p>
                <a:pPr marL="342900" lvl="1" indent="-34290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altLang="zh-CN" sz="3600" dirty="0" smtClean="0">
                    <a:latin typeface="Calibri" pitchFamily="34" charset="0"/>
                    <a:cs typeface="Calibri" pitchFamily="34" charset="0"/>
                  </a:rPr>
                  <a:t>In the DMRS sequence initialization,  </a:t>
                </a:r>
              </a:p>
              <a:p>
                <a:pPr marL="800100" lvl="2" indent="-34290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altLang="zh-CN" sz="2800" dirty="0" smtClean="0">
                    <a:latin typeface="Calibri" pitchFamily="34" charset="0"/>
                    <a:cs typeface="Calibri" pitchFamily="34" charset="0"/>
                  </a:rPr>
                  <a:t>support UE specific configured scrambling ID with 15 or 16 bits depending on the agreed </a:t>
                </a:r>
                <a:r>
                  <a:rPr lang="en-US" altLang="zh-CN" sz="2800" dirty="0" err="1" smtClean="0">
                    <a:latin typeface="Calibri" pitchFamily="34" charset="0"/>
                    <a:cs typeface="Calibri" pitchFamily="34" charset="0"/>
                  </a:rPr>
                  <a:t>C_init</a:t>
                </a:r>
                <a:r>
                  <a:rPr lang="en-US" altLang="zh-CN" sz="2800" dirty="0" smtClean="0">
                    <a:latin typeface="Calibri" pitchFamily="34" charset="0"/>
                    <a:cs typeface="Calibri" pitchFamily="34" charset="0"/>
                  </a:rPr>
                  <a:t> formula</a:t>
                </a:r>
              </a:p>
              <a:p>
                <a:pPr marL="800100" lvl="2" indent="-34290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altLang="zh-CN" sz="2800" dirty="0" smtClean="0">
                    <a:latin typeface="Calibri" pitchFamily="34" charset="0"/>
                    <a:cs typeface="Calibri" pitchFamily="34" charset="0"/>
                  </a:rPr>
                  <a:t>Support x-RNTI for default value for the scrambling IDs</a:t>
                </a:r>
              </a:p>
              <a:p>
                <a:pPr marL="342900" lvl="1" indent="-34290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altLang="zh-CN" sz="3200" dirty="0" err="1" smtClean="0">
                    <a:latin typeface="Calibri" pitchFamily="34" charset="0"/>
                    <a:cs typeface="Calibri" pitchFamily="34" charset="0"/>
                  </a:rPr>
                  <a:t>C_init</a:t>
                </a:r>
                <a:r>
                  <a:rPr lang="en-US" altLang="zh-CN" sz="3200" dirty="0" smtClean="0">
                    <a:latin typeface="Calibri" pitchFamily="34" charset="0"/>
                    <a:cs typeface="Calibri" pitchFamily="34" charset="0"/>
                  </a:rPr>
                  <a:t> should have the following structure</a:t>
                </a:r>
              </a:p>
              <a:p>
                <a:pPr marL="800100" lvl="2" indent="-342900">
                  <a:lnSpc>
                    <a:spcPct val="150000"/>
                  </a:lnSpc>
                  <a:spcBef>
                    <a:spcPts val="0"/>
                  </a:spcBef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smtClean="0">
                            <a:latin typeface="Cambria Math" panose="02040503050406030204" pitchFamily="18" charset="0"/>
                            <a:cs typeface="Calibri" pitchFamily="34" charset="0"/>
                          </a:rPr>
                        </m:ctrlPr>
                      </m:sSubPr>
                      <m:e>
                        <m:r>
                          <a:rPr lang="en-US" altLang="zh-CN" sz="2800" b="0" i="1" smtClean="0">
                            <a:latin typeface="Cambria Math" panose="02040503050406030204" pitchFamily="18" charset="0"/>
                            <a:cs typeface="Calibri" pitchFamily="34" charset="0"/>
                          </a:rPr>
                          <m:t>𝐶</m:t>
                        </m:r>
                      </m:e>
                      <m:sub>
                        <m:r>
                          <a:rPr lang="en-US" altLang="zh-CN" sz="2800" b="0" i="1" smtClean="0">
                            <a:latin typeface="Cambria Math" panose="02040503050406030204" pitchFamily="18" charset="0"/>
                            <a:cs typeface="Calibri" pitchFamily="34" charset="0"/>
                          </a:rPr>
                          <m:t>𝑖𝑛𝑖𝑡</m:t>
                        </m:r>
                      </m:sub>
                    </m:sSub>
                    <m:r>
                      <a:rPr lang="en-US" altLang="zh-CN" sz="2800" i="1" smtClean="0">
                        <a:latin typeface="Cambria Math" panose="02040503050406030204" pitchFamily="18" charset="0"/>
                        <a:cs typeface="Calibri" pitchFamily="34" charset="0"/>
                      </a:rPr>
                      <m:t>=</m:t>
                    </m:r>
                    <m:r>
                      <a:rPr lang="en-US" altLang="zh-CN" sz="2800" b="0" i="1" smtClean="0">
                        <a:latin typeface="Cambria Math" panose="02040503050406030204" pitchFamily="18" charset="0"/>
                        <a:cs typeface="Calibri" pitchFamily="34" charset="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smtClean="0">
                            <a:latin typeface="Cambria Math" panose="02040503050406030204" pitchFamily="18" charset="0"/>
                            <a:cs typeface="Calibri" pitchFamily="34" charset="0"/>
                          </a:rPr>
                        </m:ctrlPr>
                      </m:sSupPr>
                      <m:e>
                        <m:r>
                          <a:rPr lang="en-US" altLang="zh-CN" sz="2800" b="0" i="1" smtClean="0">
                            <a:latin typeface="Cambria Math" panose="02040503050406030204" pitchFamily="18" charset="0"/>
                            <a:cs typeface="Calibri" pitchFamily="34" charset="0"/>
                          </a:rPr>
                          <m:t>2</m:t>
                        </m:r>
                      </m:e>
                      <m:sup>
                        <m:r>
                          <a:rPr lang="en-US" altLang="zh-CN" sz="2800" b="0" i="1" smtClean="0">
                            <a:latin typeface="Cambria Math" panose="02040503050406030204" pitchFamily="18" charset="0"/>
                            <a:cs typeface="Calibri" pitchFamily="34" charset="0"/>
                          </a:rPr>
                          <m:t>𝐵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1" smtClean="0">
                        <a:latin typeface="Cambria Math" panose="02040503050406030204" pitchFamily="18" charset="0"/>
                        <a:cs typeface="Calibri" pitchFamily="34" charset="0"/>
                      </a:rPr>
                      <m:t>f</m:t>
                    </m:r>
                  </m:oMath>
                </a14:m>
                <a:r>
                  <a:rPr lang="en-US" altLang="zh-CN" sz="2800" dirty="0" smtClean="0">
                    <a:latin typeface="Calibri" pitchFamily="34" charset="0"/>
                    <a:cs typeface="Calibri" pitchFamily="34" charset="0"/>
                  </a:rPr>
                  <a:t>(t,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smtClean="0">
                            <a:latin typeface="Cambria Math" panose="02040503050406030204" pitchFamily="18" charset="0"/>
                            <a:cs typeface="Calibri" pitchFamily="34" charset="0"/>
                          </a:rPr>
                        </m:ctrlPr>
                      </m:sSubPr>
                      <m:e>
                        <m:r>
                          <a:rPr lang="en-US" altLang="zh-CN" sz="2800" b="0" i="1" smtClean="0">
                            <a:latin typeface="Cambria Math" panose="02040503050406030204" pitchFamily="18" charset="0"/>
                            <a:cs typeface="Calibri" pitchFamily="34" charset="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1" smtClean="0">
                            <a:latin typeface="Cambria Math" panose="02040503050406030204" pitchFamily="18" charset="0"/>
                            <a:cs typeface="Calibri" pitchFamily="34" charset="0"/>
                          </a:rPr>
                          <m:t>𝐼𝐷</m:t>
                        </m:r>
                      </m:sub>
                    </m:sSub>
                    <m:r>
                      <a:rPr lang="en-US" altLang="zh-CN" sz="2800" b="0" i="1" smtClean="0">
                        <a:latin typeface="Cambria Math" panose="02040503050406030204" pitchFamily="18" charset="0"/>
                        <a:cs typeface="Calibri" pitchFamily="34" charset="0"/>
                      </a:rPr>
                      <m:t>,…)+</m:t>
                    </m:r>
                    <m:r>
                      <a:rPr lang="en-US" altLang="zh-CN" sz="2800" b="0" i="1" smtClean="0">
                        <a:latin typeface="Cambria Math" panose="02040503050406030204" pitchFamily="18" charset="0"/>
                        <a:cs typeface="Calibri" pitchFamily="34" charset="0"/>
                      </a:rPr>
                      <m:t>𝑔</m:t>
                    </m:r>
                    <m:r>
                      <a:rPr lang="en-US" altLang="zh-CN" sz="2800" b="0" i="1" smtClean="0">
                        <a:latin typeface="Cambria Math" panose="02040503050406030204" pitchFamily="18" charset="0"/>
                        <a:cs typeface="Calibri" pitchFamily="34" charset="0"/>
                      </a:rPr>
                      <m:t>(.)</m:t>
                    </m:r>
                  </m:oMath>
                </a14:m>
                <a:endParaRPr lang="en-US" altLang="zh-CN" sz="2800" dirty="0" smtClean="0">
                  <a:latin typeface="Calibri" pitchFamily="34" charset="0"/>
                  <a:cs typeface="Calibri" pitchFamily="34" charset="0"/>
                </a:endParaRPr>
              </a:p>
              <a:p>
                <a:pPr marL="457200" lvl="2" inden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en-US" altLang="zh-CN" sz="2800" dirty="0" smtClean="0">
                    <a:latin typeface="Calibri" pitchFamily="34" charset="0"/>
                    <a:cs typeface="Calibri" pitchFamily="34" charset="0"/>
                  </a:rPr>
                  <a:t>Where g does not depend of the time index t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smtClean="0">
                            <a:latin typeface="Cambria Math" panose="02040503050406030204" pitchFamily="18" charset="0"/>
                            <a:cs typeface="Calibri" pitchFamily="34" charset="0"/>
                          </a:rPr>
                        </m:ctrlPr>
                      </m:sSubPr>
                      <m:e>
                        <m:r>
                          <a:rPr lang="en-US" altLang="zh-CN" sz="2800" b="0" i="1" smtClean="0">
                            <a:latin typeface="Cambria Math" panose="02040503050406030204" pitchFamily="18" charset="0"/>
                            <a:cs typeface="Calibri" pitchFamily="34" charset="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1" smtClean="0">
                            <a:latin typeface="Cambria Math" panose="02040503050406030204" pitchFamily="18" charset="0"/>
                            <a:cs typeface="Calibri" pitchFamily="34" charset="0"/>
                          </a:rPr>
                          <m:t>𝐼𝐷</m:t>
                        </m:r>
                      </m:sub>
                    </m:sSub>
                  </m:oMath>
                </a14:m>
                <a:r>
                  <a:rPr lang="en-US" altLang="zh-CN" sz="2800" dirty="0" smtClean="0">
                    <a:latin typeface="Calibri" pitchFamily="34" charset="0"/>
                    <a:cs typeface="Calibri" pitchFamily="34" charset="0"/>
                  </a:rPr>
                  <a:t> is scrambling ID and B</a:t>
                </a:r>
                <a14:m>
                  <m:oMath xmlns:m="http://schemas.openxmlformats.org/officeDocument/2006/math">
                    <m:r>
                      <a:rPr lang="el-GR" altLang="zh-CN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itchFamily="34" charset="0"/>
                      </a:rPr>
                      <m:t>≥</m:t>
                    </m:r>
                    <m:d>
                      <m:dPr>
                        <m:begChr m:val="⌈"/>
                        <m:endChr m:val="⌉"/>
                        <m:ctrlPr>
                          <a:rPr lang="el-GR" altLang="zh-CN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libri" pitchFamily="34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l-GR" altLang="zh-CN" sz="28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Calibri" pitchFamily="34" charset="0"/>
                              </a:rPr>
                            </m:ctrlPr>
                          </m:sSub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Calibri" pitchFamily="34" charset="0"/>
                              </a:rPr>
                              <m:t>𝑙𝑜𝑔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Calibri" pitchFamily="34" charset="0"/>
                              </a:rPr>
                              <m:t>2</m:t>
                            </m:r>
                          </m:sub>
                        </m:sSub>
                        <m:func>
                          <m:funcPr>
                            <m:ctrlP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Calibri" pitchFamily="34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altLang="zh-CN" sz="2800" b="0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Calibri" pitchFamily="34" charset="0"/>
                              </a:rPr>
                              <m:t>max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altLang="zh-CN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itchFamily="34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libri" pitchFamily="34" charset="0"/>
                                  </a:rPr>
                                  <m:t>𝑔</m:t>
                                </m:r>
                              </m:e>
                            </m:d>
                          </m:e>
                        </m:func>
                      </m:e>
                    </m:d>
                    <m:r>
                      <a:rPr lang="en-US" altLang="zh-CN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itchFamily="34" charset="0"/>
                      </a:rPr>
                      <m:t>.</m:t>
                    </m:r>
                  </m:oMath>
                </a14:m>
                <a:r>
                  <a:rPr lang="en-US" altLang="zh-CN" sz="2800" dirty="0" smtClean="0">
                    <a:latin typeface="Calibri" pitchFamily="34" charset="0"/>
                    <a:cs typeface="Calibri" pitchFamily="34" charset="0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>
                            <a:latin typeface="Cambria Math" panose="02040503050406030204" pitchFamily="18" charset="0"/>
                            <a:cs typeface="Calibri" pitchFamily="34" charset="0"/>
                          </a:rPr>
                        </m:ctrlPr>
                      </m:sSubPr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cs typeface="Calibri" pitchFamily="34" charset="0"/>
                          </a:rPr>
                          <m:t>𝑛</m:t>
                        </m:r>
                      </m:e>
                      <m:sub>
                        <m:r>
                          <a:rPr lang="en-US" altLang="zh-CN" sz="2800" i="1">
                            <a:latin typeface="Cambria Math" panose="02040503050406030204" pitchFamily="18" charset="0"/>
                            <a:cs typeface="Calibri" pitchFamily="34" charset="0"/>
                          </a:rPr>
                          <m:t>𝐼𝐷</m:t>
                        </m:r>
                      </m:sub>
                    </m:sSub>
                  </m:oMath>
                </a14:m>
                <a:r>
                  <a:rPr lang="en-US" altLang="zh-CN" sz="2800" dirty="0" smtClean="0">
                    <a:latin typeface="Calibri" pitchFamily="34" charset="0"/>
                    <a:cs typeface="Calibri" pitchFamily="34" charset="0"/>
                  </a:rPr>
                  <a:t>may be RRC or RRC+DCI configured (e.g.,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>
                            <a:latin typeface="Cambria Math" panose="02040503050406030204" pitchFamily="18" charset="0"/>
                            <a:cs typeface="Calibri" pitchFamily="34" charset="0"/>
                          </a:rPr>
                        </m:ctrlPr>
                      </m:sSubPr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cs typeface="Calibri" pitchFamily="34" charset="0"/>
                          </a:rPr>
                          <m:t>𝑛</m:t>
                        </m:r>
                      </m:e>
                      <m:sub>
                        <m:r>
                          <a:rPr lang="en-US" altLang="zh-CN" sz="2800" i="1">
                            <a:latin typeface="Cambria Math" panose="02040503050406030204" pitchFamily="18" charset="0"/>
                            <a:cs typeface="Calibri" pitchFamily="34" charset="0"/>
                          </a:rPr>
                          <m:t>𝐼𝐷</m:t>
                        </m:r>
                      </m:sub>
                    </m:sSub>
                    <m:r>
                      <a:rPr lang="en-US" altLang="zh-CN" sz="2800" b="0" i="1" smtClean="0">
                        <a:latin typeface="Cambria Math" panose="02040503050406030204" pitchFamily="18" charset="0"/>
                        <a:cs typeface="Calibri" pitchFamily="34" charset="0"/>
                      </a:rPr>
                      <m:t>(</m:t>
                    </m:r>
                    <m:r>
                      <a:rPr lang="en-US" altLang="zh-CN" sz="2800" b="0" i="1" smtClean="0">
                        <a:latin typeface="Cambria Math" panose="02040503050406030204" pitchFamily="18" charset="0"/>
                        <a:cs typeface="Calibri" pitchFamily="34" charset="0"/>
                      </a:rPr>
                      <m:t>𝑛𝑆𝐶𝐼𝐷</m:t>
                    </m:r>
                    <m:r>
                      <a:rPr lang="en-US" altLang="zh-CN" sz="2800" b="0" i="1" smtClean="0">
                        <a:latin typeface="Cambria Math" panose="02040503050406030204" pitchFamily="18" charset="0"/>
                        <a:cs typeface="Calibri" pitchFamily="34" charset="0"/>
                      </a:rPr>
                      <m:t>)</m:t>
                    </m:r>
                  </m:oMath>
                </a14:m>
                <a:r>
                  <a:rPr lang="en-US" altLang="zh-CN" sz="2800" dirty="0" smtClean="0">
                    <a:latin typeface="Calibri" pitchFamily="34" charset="0"/>
                    <a:cs typeface="Calibri" pitchFamily="34" charset="0"/>
                  </a:rPr>
                  <a:t>).   </a:t>
                </a:r>
              </a:p>
              <a:p>
                <a:pPr marL="457200" lvl="2" inden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endParaRPr lang="en-US" altLang="zh-CN" sz="2800" dirty="0" smtClean="0">
                  <a:latin typeface="Calibri" pitchFamily="34" charset="0"/>
                  <a:cs typeface="Calibri" pitchFamily="34" charset="0"/>
                </a:endParaRPr>
              </a:p>
              <a:p>
                <a:pPr marL="800100" lvl="2" indent="-342900">
                  <a:lnSpc>
                    <a:spcPct val="150000"/>
                  </a:lnSpc>
                  <a:spcBef>
                    <a:spcPts val="0"/>
                  </a:spcBef>
                </a:pPr>
                <a:endParaRPr lang="en-US" altLang="zh-CN" sz="2800" dirty="0" smtClean="0">
                  <a:latin typeface="Calibri" pitchFamily="34" charset="0"/>
                  <a:cs typeface="Calibri" pitchFamily="34" charset="0"/>
                </a:endParaRPr>
              </a:p>
              <a:p>
                <a:pPr marL="800100" lvl="2" indent="-342900">
                  <a:lnSpc>
                    <a:spcPct val="150000"/>
                  </a:lnSpc>
                  <a:spcBef>
                    <a:spcPts val="0"/>
                  </a:spcBef>
                </a:pPr>
                <a:endParaRPr lang="en-US" altLang="zh-CN" sz="28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80975" y="807322"/>
                <a:ext cx="11282901" cy="5828307"/>
              </a:xfrm>
              <a:blipFill rotWithShape="0">
                <a:blip r:embed="rId3"/>
                <a:stretch>
                  <a:fillRect l="-1459" r="-702" b="-2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75751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495</TotalTime>
  <Words>86</Words>
  <Application>Microsoft Office PowerPoint</Application>
  <PresentationFormat>宽屏</PresentationFormat>
  <Paragraphs>14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宋体</vt:lpstr>
      <vt:lpstr>Arial</vt:lpstr>
      <vt:lpstr>Calibri</vt:lpstr>
      <vt:lpstr>Calibri Light</vt:lpstr>
      <vt:lpstr>Cambria Math</vt:lpstr>
      <vt:lpstr>Times New Roman</vt:lpstr>
      <vt:lpstr>Office Theme</vt:lpstr>
      <vt:lpstr>WF on DMRS Scrambling IDs</vt:lpstr>
      <vt:lpstr>Proposal 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NZP summary</dc:title>
  <dc:creator>jialing liu</dc:creator>
  <cp:lastModifiedBy>Zhangleiming (Roger)</cp:lastModifiedBy>
  <cp:revision>73</cp:revision>
  <dcterms:created xsi:type="dcterms:W3CDTF">2017-11-21T20:18:17Z</dcterms:created>
  <dcterms:modified xsi:type="dcterms:W3CDTF">2017-11-29T09:15:56Z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(2)QdT0Q63DL30Iz+1ldTs+ZctOsV6nhOj+u5zjibCZUOpVZFN1pEBs6OBOFz9bqElniBB1gPZo
9/yEgnKCsE/aOWd6Uwn4lrKZ4xWYFU9yFm8LdejM/8EXFh3mHj92uUrig+Ha9yEcwpX7I8Gn
JRaueoT1DRA04Gw5IKIDTvxaHOwviaSmuq/NELstq10guunIfsaXM+IglW1SSysP89Yku3L+
rG8l2LAU636fgMSrMN</vt:lpwstr>
  </property>
  <property fmtid="{D5CDD505-2E9C-101B-9397-08002B2CF9AE}" pid="3" name="_2015_ms_pID_7253431">
    <vt:lpwstr>DIc2CpjnAdkHFjQE7Rrdb1o6VnMLjPDim3nCXZPoVfRDbZh7+q38H3
+asApH7KITaI9sAfCXv0aRIuX1iT/VPNRf/PuPQRgo4um3qtS/NygGuv8GcX9pReQRyKQuGv
n8x7YvdBAF9Hx/kGZRe8wftpMuVf1x73tAKLlebG07YoSiTVUHOjweNuLj9JY6FQuDNfHPF6
Gu1+Svv1s84cGAhi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1511897021</vt:lpwstr>
  </property>
</Properties>
</file>