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58" r:id="rId6"/>
    <p:sldId id="263" r:id="rId7"/>
    <p:sldId id="272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Offline for Search space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R1-1721512</a:t>
            </a:r>
            <a:endParaRPr kumimoji="1" lang="ja-JP" altLang="en-US" sz="2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Reno, USA, Nov. 27 – Dec. 1, 2017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7.3.1.2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582EC-6324-4715-8DBE-EB5C42E48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31D7BF-5FBD-47E6-B5AA-F600C3C6F9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Open issue 11: Max no. of CORESETs configurable for a cell of a UE</a:t>
            </a:r>
          </a:p>
          <a:p>
            <a:r>
              <a:rPr kumimoji="1" lang="en-US" altLang="ja-JP" dirty="0"/>
              <a:t>Proposals:</a:t>
            </a:r>
          </a:p>
          <a:p>
            <a:pPr lvl="1"/>
            <a:r>
              <a:rPr kumimoji="1" lang="en-US" altLang="ja-JP" dirty="0"/>
              <a:t>As an RRC signaling point of view, the max no. of CORESETs configurable for a cell for a UE is 4.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0644F0E-7B52-4315-835D-EEF0D2C16519}"/>
              </a:ext>
            </a:extLst>
          </p:cNvPr>
          <p:cNvSpPr/>
          <p:nvPr/>
        </p:nvSpPr>
        <p:spPr>
          <a:xfrm>
            <a:off x="407368" y="5927179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4789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634398-B571-47B1-8060-96B5A951E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327B1F-312A-4B4A-AB0A-42AB91D64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Open issue 13: Need of PDCCH monitoring window for PDCCH other than that for RMSI scheduling</a:t>
            </a:r>
          </a:p>
          <a:p>
            <a:r>
              <a:rPr kumimoji="1" lang="en-US" altLang="ja-JP" dirty="0"/>
              <a:t>Proposals:</a:t>
            </a:r>
          </a:p>
          <a:p>
            <a:pPr lvl="1"/>
            <a:r>
              <a:rPr lang="en-US" altLang="ja-JP" dirty="0"/>
              <a:t>No.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B552917-A8D6-4A20-9F48-23CF363EF18B}"/>
              </a:ext>
            </a:extLst>
          </p:cNvPr>
          <p:cNvSpPr/>
          <p:nvPr/>
        </p:nvSpPr>
        <p:spPr>
          <a:xfrm>
            <a:off x="407368" y="5927179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0127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6AA4E8-46F2-47CF-9B31-3C1423CB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07E456-6293-4E37-8C7E-204574C94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Open issue 15: Wrap-around duration for a PDCCH monitoring periodicity</a:t>
            </a:r>
          </a:p>
          <a:p>
            <a:r>
              <a:rPr kumimoji="1" lang="en-US" altLang="ja-JP" dirty="0"/>
              <a:t>Proposals:</a:t>
            </a:r>
          </a:p>
          <a:p>
            <a:pPr lvl="1"/>
            <a:r>
              <a:rPr lang="en-US" altLang="ja-JP" dirty="0"/>
              <a:t>No need.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35BCBB3-95EC-4AC5-9685-942833E95763}"/>
              </a:ext>
            </a:extLst>
          </p:cNvPr>
          <p:cNvSpPr/>
          <p:nvPr/>
        </p:nvSpPr>
        <p:spPr>
          <a:xfrm>
            <a:off x="407368" y="5927179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8560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9650FB-6574-48A3-9647-A61FAF09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CBCF88-EEC2-4912-BB73-BA4AF845B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/>
              <a:t>Open issue 16: Number of PDCCH blind decodes</a:t>
            </a:r>
          </a:p>
          <a:p>
            <a:r>
              <a:rPr kumimoji="1" lang="en-US" altLang="ja-JP" sz="2400" dirty="0"/>
              <a:t>Proposals:</a:t>
            </a:r>
          </a:p>
          <a:p>
            <a:pPr lvl="1"/>
            <a:r>
              <a:rPr lang="en-US" altLang="ja-JP" sz="2000" dirty="0"/>
              <a:t>For SCS = 15kHz:</a:t>
            </a:r>
          </a:p>
          <a:p>
            <a:pPr lvl="2"/>
            <a:r>
              <a:rPr lang="en-US" altLang="ja-JP" sz="1800" dirty="0"/>
              <a:t>Maximum number of PDCCH blind decodes per carrier per slot is 44</a:t>
            </a:r>
          </a:p>
          <a:p>
            <a:pPr lvl="2"/>
            <a:r>
              <a:rPr lang="en-US" altLang="ja-JP" sz="1800" dirty="0"/>
              <a:t>Maximum number of CCEs over all PDCCH blind decodes per carrier per slot is 74</a:t>
            </a:r>
          </a:p>
          <a:p>
            <a:pPr lvl="1"/>
            <a:r>
              <a:rPr lang="en-US" altLang="ja-JP" sz="2000" dirty="0"/>
              <a:t>For SCS = 30kHz:</a:t>
            </a:r>
          </a:p>
          <a:p>
            <a:pPr lvl="2"/>
            <a:r>
              <a:rPr lang="en-US" altLang="ja-JP" sz="1800" dirty="0"/>
              <a:t>Maximum number of PDCCH blind decodes per carrier per slot is [44]</a:t>
            </a:r>
          </a:p>
          <a:p>
            <a:pPr lvl="2"/>
            <a:r>
              <a:rPr lang="en-US" altLang="ja-JP" sz="1800" dirty="0"/>
              <a:t>Maximum number of CCEs over all PDCCH blind decodes per carrier per slot is [74]</a:t>
            </a:r>
          </a:p>
          <a:p>
            <a:pPr lvl="1"/>
            <a:r>
              <a:rPr lang="en-US" altLang="ja-JP" sz="2000" dirty="0"/>
              <a:t>For SCS = 60kHz:</a:t>
            </a:r>
          </a:p>
          <a:p>
            <a:pPr lvl="2"/>
            <a:r>
              <a:rPr lang="en-US" altLang="ja-JP" sz="1800" dirty="0"/>
              <a:t>Maximum number of PDCCH blind decodes per carrier per slot is [22]</a:t>
            </a:r>
          </a:p>
          <a:p>
            <a:pPr lvl="2"/>
            <a:r>
              <a:rPr lang="en-US" altLang="ja-JP" sz="1800" dirty="0"/>
              <a:t>Maximum number of CCEs over all PDCCH blind decodes per carrier per slot is [37]</a:t>
            </a:r>
          </a:p>
          <a:p>
            <a:pPr lvl="1"/>
            <a:r>
              <a:rPr lang="en-US" altLang="ja-JP" sz="2000" dirty="0"/>
              <a:t>For SCS = 120kHz:</a:t>
            </a:r>
          </a:p>
          <a:p>
            <a:pPr lvl="2"/>
            <a:r>
              <a:rPr lang="en-US" altLang="ja-JP" sz="1800" dirty="0"/>
              <a:t>Maximum number of PDCCH blind decodes per carrier per slot is [22]</a:t>
            </a:r>
          </a:p>
          <a:p>
            <a:pPr lvl="2"/>
            <a:r>
              <a:rPr lang="en-US" altLang="ja-JP" sz="1800" dirty="0"/>
              <a:t>Maximum number of CCEs over all PDCCH blind decodes per carrier per slot is [37]</a:t>
            </a:r>
          </a:p>
          <a:p>
            <a:pPr lvl="1"/>
            <a:endParaRPr lang="en-US" altLang="ja-JP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7980876-E245-448D-949A-B2D8CE2EC6E4}"/>
              </a:ext>
            </a:extLst>
          </p:cNvPr>
          <p:cNvSpPr/>
          <p:nvPr/>
        </p:nvSpPr>
        <p:spPr>
          <a:xfrm>
            <a:off x="551384" y="5161300"/>
            <a:ext cx="57828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Not yet discussed</a:t>
            </a:r>
          </a:p>
        </p:txBody>
      </p:sp>
    </p:spTree>
    <p:extLst>
      <p:ext uri="{BB962C8B-B14F-4D97-AF65-F5344CB8AC3E}">
        <p14:creationId xmlns:p14="http://schemas.microsoft.com/office/powerpoint/2010/main" val="242913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0FFD99-0FB4-4A5B-A2A7-9AEE5C262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issues to be finalized (1/3)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CB431-A46D-4030-BC52-36CE99648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90448" cy="435133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Open issue 1: CORESET configured by RMSI confined w/in initial DL BWP?</a:t>
            </a:r>
          </a:p>
          <a:p>
            <a:r>
              <a:rPr lang="en-US" altLang="ja-JP" dirty="0"/>
              <a:t>Open issue 2: CORESET RA in relation with DL BWP configuration?</a:t>
            </a:r>
          </a:p>
          <a:p>
            <a:r>
              <a:rPr kumimoji="1" lang="en-US" altLang="ja-JP" dirty="0"/>
              <a:t>Open issue 3: What is the C-SS in eac</a:t>
            </a:r>
            <a:r>
              <a:rPr lang="en-US" altLang="ja-JP" dirty="0"/>
              <a:t>h DL BWP of </a:t>
            </a:r>
            <a:r>
              <a:rPr kumimoji="1" lang="en-US" altLang="ja-JP" dirty="0"/>
              <a:t>the </a:t>
            </a:r>
            <a:r>
              <a:rPr kumimoji="1" lang="en-US" altLang="ja-JP" dirty="0" err="1"/>
              <a:t>PCell</a:t>
            </a:r>
            <a:r>
              <a:rPr kumimoji="1" lang="en-US" altLang="ja-JP" dirty="0"/>
              <a:t>?</a:t>
            </a:r>
          </a:p>
          <a:p>
            <a:r>
              <a:rPr lang="en-US" altLang="ja-JP" dirty="0"/>
              <a:t>Open issue 4: What is the C-SS in each serving cell (incl. </a:t>
            </a:r>
            <a:r>
              <a:rPr lang="en-US" altLang="ja-JP" dirty="0" err="1"/>
              <a:t>SCell</a:t>
            </a:r>
            <a:r>
              <a:rPr lang="en-US" altLang="ja-JP" dirty="0"/>
              <a:t>)?</a:t>
            </a:r>
          </a:p>
          <a:p>
            <a:r>
              <a:rPr kumimoji="1" lang="en-US" altLang="ja-JP" dirty="0"/>
              <a:t>Open issue 5: </a:t>
            </a:r>
          </a:p>
        </p:txBody>
      </p:sp>
    </p:spTree>
    <p:extLst>
      <p:ext uri="{BB962C8B-B14F-4D97-AF65-F5344CB8AC3E}">
        <p14:creationId xmlns:p14="http://schemas.microsoft.com/office/powerpoint/2010/main" val="1659030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0FFD99-0FB4-4A5B-A2A7-9AEE5C262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issues to be finalized (2/3)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CB431-A46D-4030-BC52-36CE99648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090448" cy="4843735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bg1">
                    <a:lumMod val="75000"/>
                  </a:schemeClr>
                </a:solidFill>
              </a:rPr>
              <a:t>Open issue 6: Need of “CORESET-start-comb” </a:t>
            </a:r>
            <a:r>
              <a:rPr lang="en-US" altLang="ja-JP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 concluded</a:t>
            </a:r>
            <a:endParaRPr lang="en-US" altLang="ja-JP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kumimoji="1" lang="en-US" altLang="ja-JP" dirty="0">
                <a:solidFill>
                  <a:schemeClr val="bg1">
                    <a:lumMod val="75000"/>
                  </a:schemeClr>
                </a:solidFill>
              </a:rPr>
              <a:t>Open issue 7: Need of AL = 16</a:t>
            </a:r>
          </a:p>
          <a:p>
            <a:r>
              <a:rPr lang="en-US" altLang="ja-JP" dirty="0">
                <a:solidFill>
                  <a:schemeClr val="bg1">
                    <a:lumMod val="75000"/>
                  </a:schemeClr>
                </a:solidFill>
              </a:rPr>
              <a:t>Open issue 8: Values of </a:t>
            </a:r>
            <a:r>
              <a:rPr lang="en-US" altLang="ja-JP" i="1" dirty="0">
                <a:solidFill>
                  <a:schemeClr val="bg1">
                    <a:lumMod val="75000"/>
                  </a:schemeClr>
                </a:solidFill>
              </a:rPr>
              <a:t>A</a:t>
            </a:r>
            <a:r>
              <a:rPr lang="en-US" altLang="ja-JP" i="1" baseline="-25000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altLang="ja-JP" dirty="0">
                <a:solidFill>
                  <a:schemeClr val="bg1">
                    <a:lumMod val="75000"/>
                  </a:schemeClr>
                </a:solidFill>
              </a:rPr>
              <a:t> for </a:t>
            </a:r>
            <a:r>
              <a:rPr lang="en-US" altLang="ja-JP" i="1" dirty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altLang="ja-JP" dirty="0">
                <a:solidFill>
                  <a:schemeClr val="bg1">
                    <a:lumMod val="75000"/>
                  </a:schemeClr>
                </a:solidFill>
              </a:rPr>
              <a:t> &gt; 2</a:t>
            </a:r>
          </a:p>
          <a:p>
            <a:r>
              <a:rPr kumimoji="1" lang="en-US" altLang="ja-JP" dirty="0"/>
              <a:t>Open issue 9: Values of </a:t>
            </a:r>
            <a:r>
              <a:rPr kumimoji="1" lang="en-US" altLang="ja-JP" i="1" dirty="0" err="1"/>
              <a:t>Y</a:t>
            </a:r>
            <a:r>
              <a:rPr kumimoji="1" lang="en-US" altLang="ja-JP" i="1" baseline="-25000" dirty="0" err="1"/>
              <a:t>p,kp</a:t>
            </a:r>
            <a:r>
              <a:rPr kumimoji="1" lang="en-US" altLang="ja-JP" dirty="0"/>
              <a:t> for C-SS and UE-SS?</a:t>
            </a:r>
          </a:p>
          <a:p>
            <a:r>
              <a:rPr lang="en-US" altLang="ja-JP" dirty="0"/>
              <a:t>Open issue 10: Definition of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dirty="0" err="1"/>
              <a:t>L</a:t>
            </a:r>
            <a:r>
              <a:rPr lang="en-US" altLang="ja-JP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1965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0FFD99-0FB4-4A5B-A2A7-9AEE5C262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Open issues to be finalized (3/3)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CB431-A46D-4030-BC52-36CE99648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090448" cy="484373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Open issue 11: Max no. of CORESET configurable for a cell of a UE</a:t>
            </a:r>
          </a:p>
          <a:p>
            <a:r>
              <a:rPr lang="en-US" altLang="ja-JP" dirty="0"/>
              <a:t>Open issue 12: Need of AL = 3, 6, 12</a:t>
            </a:r>
          </a:p>
          <a:p>
            <a:r>
              <a:rPr kumimoji="1" lang="en-US" altLang="ja-JP" dirty="0"/>
              <a:t>Open issue 13: Need of PDCCH monitoring window for PDCCH other than that for RMSI scheduling</a:t>
            </a:r>
          </a:p>
          <a:p>
            <a:r>
              <a:rPr lang="en-US" altLang="ja-JP" dirty="0"/>
              <a:t>Open issue 15: Wrap-around duration for a PDCCH monitoring periodicity</a:t>
            </a:r>
          </a:p>
          <a:p>
            <a:r>
              <a:rPr kumimoji="1" lang="en-US" altLang="ja-JP" dirty="0"/>
              <a:t>Open issue 16: Number of PDCCH blind decodes</a:t>
            </a:r>
          </a:p>
        </p:txBody>
      </p:sp>
    </p:spTree>
    <p:extLst>
      <p:ext uri="{BB962C8B-B14F-4D97-AF65-F5344CB8AC3E}">
        <p14:creationId xmlns:p14="http://schemas.microsoft.com/office/powerpoint/2010/main" val="1284409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34776B-D7EA-4ACC-BF7B-40F9161C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90EAD8-45FF-46FC-BE31-A4A0D2C36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34464" cy="4351338"/>
          </a:xfrm>
        </p:spPr>
        <p:txBody>
          <a:bodyPr/>
          <a:lstStyle/>
          <a:p>
            <a:r>
              <a:rPr lang="en-US" altLang="ja-JP" dirty="0"/>
              <a:t>Open issue 1: CORESET configured by RMSI confined w/in initial DL BWP?</a:t>
            </a:r>
          </a:p>
          <a:p>
            <a:r>
              <a:rPr kumimoji="1" lang="en-US" altLang="ja-JP" dirty="0"/>
              <a:t>Proposal 1:</a:t>
            </a:r>
          </a:p>
          <a:p>
            <a:pPr lvl="1"/>
            <a:r>
              <a:rPr lang="en-US" altLang="ja-JP" dirty="0"/>
              <a:t>CORESET configured by RMSI is confined within the initial active DL BWP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FD2EB0F-CB00-4355-A8D5-BEDABF74E198}"/>
              </a:ext>
            </a:extLst>
          </p:cNvPr>
          <p:cNvSpPr/>
          <p:nvPr/>
        </p:nvSpPr>
        <p:spPr>
          <a:xfrm>
            <a:off x="551384" y="5522160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8929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34776B-D7EA-4ACC-BF7B-40F9161C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90EAD8-45FF-46FC-BE31-A4A0D2C36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34464" cy="4351338"/>
          </a:xfrm>
        </p:spPr>
        <p:txBody>
          <a:bodyPr>
            <a:normAutofit/>
          </a:bodyPr>
          <a:lstStyle/>
          <a:p>
            <a:r>
              <a:rPr lang="en-US" altLang="ja-JP" dirty="0"/>
              <a:t>Open issue 2: CORESET RA in relation with DL BWP configuration?</a:t>
            </a:r>
          </a:p>
          <a:p>
            <a:r>
              <a:rPr lang="en-US" altLang="ja-JP" dirty="0"/>
              <a:t>Proposal 2:</a:t>
            </a:r>
          </a:p>
          <a:p>
            <a:pPr lvl="1"/>
            <a:r>
              <a:rPr lang="en-US" altLang="ja-JP" dirty="0"/>
              <a:t>For a CORESET configured by UE-specific RRC signaling, DL BWP-specific RB indexing + RB-offset are used to configure frequency-domain resource.</a:t>
            </a:r>
          </a:p>
          <a:p>
            <a:pPr lvl="2"/>
            <a:r>
              <a:rPr lang="en-US" altLang="ja-JP" dirty="0"/>
              <a:t>Alt.1: The length of the bit-map is Floor(N_RB/6) + explicit 3-bit offset indication.</a:t>
            </a:r>
          </a:p>
          <a:p>
            <a:pPr lvl="2"/>
            <a:r>
              <a:rPr lang="en-US" altLang="ja-JP" dirty="0"/>
              <a:t>Alt.2: The length of the bit-map is Floor((N_RB – (ceil(</a:t>
            </a:r>
            <a:r>
              <a:rPr lang="en-US" altLang="ja-JP" dirty="0" err="1"/>
              <a:t>BWP_start</a:t>
            </a:r>
            <a:r>
              <a:rPr lang="en-US" altLang="ja-JP" dirty="0"/>
              <a:t>/6)*6-BWP_start))/6)</a:t>
            </a:r>
          </a:p>
          <a:p>
            <a:pPr lvl="3"/>
            <a:r>
              <a:rPr lang="en-US" altLang="ja-JP" dirty="0"/>
              <a:t>CORESET starting RB is ceil(</a:t>
            </a:r>
            <a:r>
              <a:rPr lang="en-US" altLang="ja-JP" dirty="0" err="1"/>
              <a:t>BWP_start</a:t>
            </a:r>
            <a:r>
              <a:rPr lang="en-US" altLang="ja-JP" dirty="0"/>
              <a:t>/6)*6</a:t>
            </a:r>
          </a:p>
          <a:p>
            <a:pPr lvl="1"/>
            <a:r>
              <a:rPr lang="en-US" altLang="ja-JP" dirty="0"/>
              <a:t>For a CORESET configured by PBCH/RMSI, RB indexing is for the given DL BWP.</a:t>
            </a:r>
          </a:p>
          <a:p>
            <a:pPr lvl="1"/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96B8124-812E-4586-B854-EF920CEC2826}"/>
              </a:ext>
            </a:extLst>
          </p:cNvPr>
          <p:cNvSpPr/>
          <p:nvPr/>
        </p:nvSpPr>
        <p:spPr>
          <a:xfrm>
            <a:off x="551384" y="5522160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893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34776B-D7EA-4ACC-BF7B-40F9161C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90EAD8-45FF-46FC-BE31-A4A0D2C36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34464" cy="466725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Open issue 3: What is the C-SS in each DL BWP of the </a:t>
            </a:r>
            <a:r>
              <a:rPr lang="en-US" altLang="ja-JP" sz="2000" dirty="0" err="1"/>
              <a:t>PCell</a:t>
            </a:r>
            <a:r>
              <a:rPr lang="en-US" altLang="ja-JP" sz="2000" dirty="0"/>
              <a:t>?</a:t>
            </a:r>
          </a:p>
          <a:p>
            <a:r>
              <a:rPr kumimoji="1" lang="en-US" altLang="ja-JP" sz="2000" dirty="0"/>
              <a:t>Proposal 3:</a:t>
            </a:r>
          </a:p>
          <a:p>
            <a:pPr lvl="1"/>
            <a:r>
              <a:rPr lang="en-US" altLang="ja-JP" sz="1800" dirty="0"/>
              <a:t>On C-SS, </a:t>
            </a:r>
            <a:r>
              <a:rPr lang="en-US" altLang="ja-JP" sz="1800" dirty="0" err="1"/>
              <a:t>Y</a:t>
            </a:r>
            <a:r>
              <a:rPr lang="en-US" altLang="ja-JP" sz="1800" baseline="-25000" dirty="0" err="1"/>
              <a:t>p</a:t>
            </a:r>
            <a:r>
              <a:rPr lang="en-US" altLang="ja-JP" sz="1800" baseline="-25000" dirty="0"/>
              <a:t> ,</a:t>
            </a:r>
            <a:r>
              <a:rPr lang="en-US" altLang="ja-JP" sz="1800" baseline="-25000" dirty="0" err="1"/>
              <a:t>kp</a:t>
            </a:r>
            <a:r>
              <a:rPr lang="en-US" altLang="ja-JP" sz="1800" dirty="0"/>
              <a:t>= 0.</a:t>
            </a:r>
          </a:p>
          <a:p>
            <a:pPr lvl="1"/>
            <a:r>
              <a:rPr lang="en-US" altLang="ja-JP" sz="1800" dirty="0"/>
              <a:t>In Rel.15, </a:t>
            </a:r>
          </a:p>
          <a:p>
            <a:pPr lvl="2"/>
            <a:r>
              <a:rPr lang="en-US" altLang="ja-JP" sz="1600" dirty="0"/>
              <a:t>For scheduling RMSI, OSI, Paging, UE monitors common search space in the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only</a:t>
            </a:r>
          </a:p>
          <a:p>
            <a:pPr lvl="2"/>
            <a:r>
              <a:rPr lang="en-US" altLang="ja-JP" sz="1600" dirty="0"/>
              <a:t>In addition, for random access and fall back, UE monitors common search space in the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PSCell</a:t>
            </a:r>
            <a:r>
              <a:rPr lang="en-US" altLang="ja-JP" sz="1600" dirty="0"/>
              <a:t> only</a:t>
            </a:r>
          </a:p>
          <a:p>
            <a:pPr lvl="2"/>
            <a:r>
              <a:rPr lang="en-US" altLang="ja-JP" sz="1600" dirty="0"/>
              <a:t>Working assumption: On the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(</a:t>
            </a:r>
            <a:r>
              <a:rPr lang="en-US" altLang="ja-JP" sz="1600" dirty="0" err="1"/>
              <a:t>PSCell</a:t>
            </a:r>
            <a:r>
              <a:rPr lang="en-US" altLang="ja-JP" sz="1600" dirty="0"/>
              <a:t>), every DL BWP has C-SS and every UL BWP has PRACH configuration.</a:t>
            </a:r>
            <a:endParaRPr lang="ja-JP" altLang="ja-JP" sz="1600" dirty="0"/>
          </a:p>
          <a:p>
            <a:pPr lvl="1"/>
            <a:r>
              <a:rPr lang="en-US" altLang="ja-JP" sz="1800" dirty="0"/>
              <a:t>Working assumption: In Rel.15, </a:t>
            </a:r>
            <a:endParaRPr lang="ja-JP" altLang="ja-JP" sz="1800" dirty="0"/>
          </a:p>
          <a:p>
            <a:pPr lvl="2"/>
            <a:r>
              <a:rPr lang="en-US" altLang="ja-JP" sz="1600" dirty="0"/>
              <a:t>A UE is expected to monitor CSS (if configured) in the activated BWP</a:t>
            </a:r>
          </a:p>
          <a:p>
            <a:pPr lvl="2"/>
            <a:r>
              <a:rPr lang="en-US" altLang="ja-JP" sz="1600" dirty="0"/>
              <a:t>Full functionalities of C-SS (scheduling RMSI, OSI, Paging, random access, </a:t>
            </a:r>
            <a:r>
              <a:rPr lang="en-US" altLang="ja-JP" sz="1600" dirty="0" err="1"/>
              <a:t>etc</a:t>
            </a:r>
            <a:r>
              <a:rPr lang="en-US" altLang="ja-JP" sz="1600" dirty="0"/>
              <a:t>) are supported by the C-SS configured by UE-specific RRC signaling.</a:t>
            </a:r>
          </a:p>
          <a:p>
            <a:pPr lvl="2"/>
            <a:r>
              <a:rPr lang="en-US" altLang="ja-JP" sz="1600" dirty="0"/>
              <a:t>All RRC parameters defined for UE-SS are also defined for C-SS that is configured by UE-specific RRC signaling.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70822FA-798D-4087-BFC5-1AD8F9FF54C3}"/>
              </a:ext>
            </a:extLst>
          </p:cNvPr>
          <p:cNvSpPr/>
          <p:nvPr/>
        </p:nvSpPr>
        <p:spPr>
          <a:xfrm>
            <a:off x="479376" y="5661248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7312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A1282A-3390-4AA6-88F9-0D4889FC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669E7A-1937-4C75-8C3E-1DD46BE6AA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Open issue 4: What is the C-SS in each serving cell (incl. </a:t>
            </a:r>
            <a:r>
              <a:rPr lang="en-US" altLang="ja-JP" dirty="0" err="1"/>
              <a:t>SCell</a:t>
            </a:r>
            <a:r>
              <a:rPr lang="en-US" altLang="ja-JP" dirty="0"/>
              <a:t>)?</a:t>
            </a:r>
          </a:p>
          <a:p>
            <a:r>
              <a:rPr lang="en-US" altLang="ja-JP" dirty="0"/>
              <a:t>Proposal 4:</a:t>
            </a:r>
          </a:p>
          <a:p>
            <a:pPr lvl="1"/>
            <a:r>
              <a:rPr lang="en-US" altLang="ja-JP" dirty="0"/>
              <a:t>On C-SS, </a:t>
            </a:r>
            <a:r>
              <a:rPr lang="en-US" altLang="ja-JP" dirty="0" err="1"/>
              <a:t>Y</a:t>
            </a:r>
            <a:r>
              <a:rPr lang="en-US" altLang="ja-JP" baseline="-25000" dirty="0" err="1"/>
              <a:t>p</a:t>
            </a:r>
            <a:r>
              <a:rPr lang="en-US" altLang="ja-JP" baseline="-25000" dirty="0"/>
              <a:t> ,</a:t>
            </a:r>
            <a:r>
              <a:rPr lang="en-US" altLang="ja-JP" baseline="-25000" dirty="0" err="1"/>
              <a:t>kp</a:t>
            </a:r>
            <a:r>
              <a:rPr lang="en-US" altLang="ja-JP" dirty="0"/>
              <a:t>= 0.</a:t>
            </a:r>
          </a:p>
          <a:p>
            <a:pPr lvl="1"/>
            <a:r>
              <a:rPr lang="en-US" altLang="ja-JP" dirty="0"/>
              <a:t>Working assumption: All RRC parameters available for UE-SS are also available for C-SS that is configurable UE-specifically.</a:t>
            </a:r>
          </a:p>
          <a:p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70DF947-1229-459E-875C-5896D79CA9B8}"/>
              </a:ext>
            </a:extLst>
          </p:cNvPr>
          <p:cNvSpPr/>
          <p:nvPr/>
        </p:nvSpPr>
        <p:spPr>
          <a:xfrm>
            <a:off x="551384" y="5161300"/>
            <a:ext cx="57828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6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Not yet discussed</a:t>
            </a:r>
          </a:p>
        </p:txBody>
      </p:sp>
    </p:spTree>
    <p:extLst>
      <p:ext uri="{BB962C8B-B14F-4D97-AF65-F5344CB8AC3E}">
        <p14:creationId xmlns:p14="http://schemas.microsoft.com/office/powerpoint/2010/main" val="721245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C69384-3739-49B9-B1BB-A77C1483B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9B17330-F7F8-49B7-AC02-902D48DDE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Open issue 10: Definition of M</a:t>
            </a:r>
            <a:r>
              <a:rPr lang="en-US" altLang="ja-JP" baseline="-25000" dirty="0"/>
              <a:t>p,max</a:t>
            </a:r>
            <a:r>
              <a:rPr lang="en-US" altLang="ja-JP" i="1" baseline="30000" dirty="0"/>
              <a:t>L</a:t>
            </a:r>
            <a:r>
              <a:rPr lang="en-US" altLang="ja-JP" dirty="0"/>
              <a:t>?</a:t>
            </a:r>
          </a:p>
          <a:p>
            <a:r>
              <a:rPr kumimoji="1" lang="en-US" altLang="ja-JP" dirty="0"/>
              <a:t>Proposals:</a:t>
            </a:r>
          </a:p>
          <a:p>
            <a:pPr lvl="1"/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the maximum of “configured” number of PDCCH candidates for the given aggregation level </a:t>
            </a:r>
            <a:r>
              <a:rPr lang="en-US" altLang="ja-JP" i="1" dirty="0"/>
              <a:t>L</a:t>
            </a:r>
            <a:r>
              <a:rPr lang="en-US" altLang="ja-JP" dirty="0"/>
              <a:t> across all serving cells scheduled by the search space.</a:t>
            </a:r>
          </a:p>
          <a:p>
            <a:pPr lvl="1"/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9568A8F-FCA1-4C74-BB35-7436CC4D0EA4}"/>
              </a:ext>
            </a:extLst>
          </p:cNvPr>
          <p:cNvSpPr/>
          <p:nvPr/>
        </p:nvSpPr>
        <p:spPr>
          <a:xfrm>
            <a:off x="407368" y="5927179"/>
            <a:ext cx="431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Offline consensus</a:t>
            </a:r>
            <a:endParaRPr lang="en-US" altLang="ja-JP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2623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</TotalTime>
  <Words>908</Words>
  <Application>Microsoft Office PowerPoint</Application>
  <PresentationFormat>ワイド画面</PresentationFormat>
  <Paragraphs>94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Wingdings</vt:lpstr>
      <vt:lpstr>Office Theme</vt:lpstr>
      <vt:lpstr>Offline for Search space</vt:lpstr>
      <vt:lpstr>Open issues to be finalized (1/3)</vt:lpstr>
      <vt:lpstr>Open issues to be finalized (2/3)</vt:lpstr>
      <vt:lpstr>Open issues to be finalized (3/3)</vt:lpstr>
      <vt:lpstr>Proposals</vt:lpstr>
      <vt:lpstr>Proposals</vt:lpstr>
      <vt:lpstr>Proposals</vt:lpstr>
      <vt:lpstr>Proposals</vt:lpstr>
      <vt:lpstr>Proposals</vt:lpstr>
      <vt:lpstr>Proposals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Fred TAKEDA</cp:lastModifiedBy>
  <cp:revision>54</cp:revision>
  <dcterms:created xsi:type="dcterms:W3CDTF">2017-11-28T02:06:03Z</dcterms:created>
  <dcterms:modified xsi:type="dcterms:W3CDTF">2017-11-29T02:18:57Z</dcterms:modified>
</cp:coreProperties>
</file>