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42" r:id="rId3"/>
    <p:sldId id="34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000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6" autoAdjust="0"/>
    <p:restoredTop sz="99466" autoAdjust="0"/>
  </p:normalViewPr>
  <p:slideViewPr>
    <p:cSldViewPr>
      <p:cViewPr varScale="1">
        <p:scale>
          <a:sx n="87" d="100"/>
          <a:sy n="87" d="100"/>
        </p:scale>
        <p:origin x="-177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FE6EF78-454A-4325-8424-D05D0F976981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16F355A-0FCB-4052-B99A-BF3064C665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8CD9-CD93-4083-B97A-0957CBC09329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1315C-769A-4BBF-86FC-D6F20E4E90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052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7D43-18E0-4768-AFDF-3C05D5C0FAE6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A503-DF85-4BD0-AFD5-C4F2E13341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28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8697-6F60-4D0F-83DD-5941101DA67F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CD46-E5E4-4CBC-A8D8-735F61DE94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1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3B28-6EA7-4A1A-9BC1-8245502C92D4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71B00-4057-4FE0-9286-33FE21239D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736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8B39-BECF-4FEB-9373-E8007CBE52AE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93B6E-440A-4D5D-A5DE-A91B5988DF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75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AFED4-0931-406D-AD33-E893024DCF19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0A84-0919-44CD-BDC2-B0EB39B696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415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59BE-BBD5-41CF-963A-7013B0ACE713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EA17-E521-4D42-A905-7D153FD856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29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546AB-74F3-44A3-BBCF-572596EA01D5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3063-3AFA-4A0B-8495-DE7B5A5CB8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84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7330-7286-4478-B770-2B2966210841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0811-F08C-4113-9A57-F5D84EDB45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733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9BB8-927D-4C75-86E6-0776C5A7114C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ED78-D3BF-4E34-B12E-0846E58CD3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06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1EBF-A539-4ED6-B5A5-299CB5010C60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5C336-D2D0-47AF-92E7-550DCD19D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96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DE9CA9F-6C3A-40BF-8004-A57878B92492}" type="datetimeFigureOut">
              <a:rPr lang="zh-CN" altLang="en-US"/>
              <a:pPr>
                <a:defRPr/>
              </a:pPr>
              <a:t>2017/11/28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E7946D2-CC8A-47DC-8C0E-EA72CF699B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굴림" charset="-127"/>
              </a:rPr>
              <a:t>WF on length of rate matching output sequence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Samsung,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3GPP TSG RAN1</a:t>
            </a:r>
            <a:r>
              <a:rPr lang="en-US" altLang="ko-KR" sz="1800" b="1">
                <a:cs typeface="Times New Roman" pitchFamily="18" charset="0"/>
              </a:rPr>
              <a:t>#91</a:t>
            </a:r>
            <a:r>
              <a:rPr lang="sv-SE" altLang="ko-KR" sz="1800" b="1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itchFamily="18" charset="0"/>
              </a:rPr>
              <a:t>Reno, USA, November 27th – December 1st,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Agenda Item: 7.4.1.2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 smtClean="0">
                <a:cs typeface="Times New Roman" pitchFamily="18" charset="0"/>
              </a:rPr>
              <a:t>R1-1721499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TS38.212, how to calculate </a:t>
            </a:r>
            <a:r>
              <a:rPr lang="en-US" altLang="ko-KR" dirty="0" err="1" smtClean="0"/>
              <a:t>Er</a:t>
            </a:r>
            <a:r>
              <a:rPr lang="en-US" altLang="ko-KR" dirty="0" smtClean="0"/>
              <a:t> for the length of rate matching output sequence of r-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code block should be described.</a:t>
            </a:r>
          </a:p>
          <a:p>
            <a:r>
              <a:rPr lang="en-US" altLang="ko-KR" dirty="0" smtClean="0"/>
              <a:t>Because NR supports CBG-based retransmission, PDSCH may not have all CBs belonging to a TB.</a:t>
            </a:r>
          </a:p>
          <a:p>
            <a:endParaRPr lang="ko-KR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</p:spPr>
            <p:txBody>
              <a:bodyPr/>
              <a:lstStyle/>
              <a:p>
                <a:pPr marL="174625" lvl="0" indent="-174625">
                  <a:buNone/>
                </a:pPr>
                <a:r>
                  <a:rPr lang="en-GB" altLang="ko-KR" sz="1800" dirty="0" smtClean="0"/>
                  <a:t>The length of rate matching output sequence </a:t>
                </a:r>
                <a:r>
                  <a:rPr lang="en-GB" altLang="ko-KR" sz="1800" dirty="0" err="1" smtClean="0"/>
                  <a:t>Er</a:t>
                </a:r>
                <a:r>
                  <a:rPr lang="en-GB" altLang="ko-KR" sz="1800" dirty="0" smtClean="0"/>
                  <a:t>, r=0,1,…,C-1, is derived as follows.</a:t>
                </a:r>
              </a:p>
              <a:p>
                <a:pPr lvl="0">
                  <a:buFontTx/>
                  <a:buChar char="-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1800">
                        <a:latin typeface="Cambria Math"/>
                      </a:rPr>
                      <m:t>γ</m:t>
                    </m:r>
                    <m:r>
                      <a:rPr lang="en-GB" altLang="ko-KR" sz="18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GB" altLang="ko-KR" sz="1800">
                        <a:latin typeface="Cambria Math"/>
                      </a:rPr>
                      <m:t>mod</m:t>
                    </m:r>
                    <m:r>
                      <a:rPr lang="en-GB" altLang="ko-KR" sz="180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𝐺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800" i="1">
                        <a:latin typeface="Cambria Math"/>
                      </a:rPr>
                      <m:t>, 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800" i="1">
                        <a:latin typeface="Cambria Math"/>
                      </a:rPr>
                      <m:t>)</m:t>
                    </m:r>
                  </m:oMath>
                </a14:m>
                <a:r>
                  <a:rPr lang="en-GB" altLang="ko-KR" sz="1800" dirty="0"/>
                  <a:t>,</a:t>
                </a:r>
                <a:r>
                  <a:rPr lang="en-GB" altLang="ko-KR" sz="18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𝐺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800">
                        <a:latin typeface="Cambria Math"/>
                      </a:rPr>
                      <m:t>=</m:t>
                    </m:r>
                    <m:r>
                      <a:rPr lang="en-US" altLang="ko-KR" sz="1800" b="0" i="1" smtClean="0">
                        <a:latin typeface="Cambria Math"/>
                      </a:rPr>
                      <m:t>𝐺</m:t>
                    </m:r>
                    <m:r>
                      <a:rPr lang="en-US" altLang="ko-KR" sz="1800" b="0" i="0" smtClean="0">
                        <a:latin typeface="Cambria Math"/>
                      </a:rPr>
                      <m:t>/</m:t>
                    </m:r>
                    <m:r>
                      <a:rPr lang="en-GB" altLang="ko-KR" sz="18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GB" altLang="ko-KR" sz="1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ko-KR" sz="1800" b="0" i="1" smtClean="0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GB" altLang="ko-KR" sz="180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GB" altLang="ko-KR" sz="1800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800" i="1">
                        <a:latin typeface="Cambria Math"/>
                      </a:rPr>
                      <m:t>)</m:t>
                    </m:r>
                  </m:oMath>
                </a14:m>
                <a:endParaRPr lang="en-GB" altLang="ko-KR" sz="1800" dirty="0" smtClean="0"/>
              </a:p>
              <a:p>
                <a:pPr lvl="1">
                  <a:buFontTx/>
                  <a:buChar char="-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4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1400" i="1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altLang="ko-KR" sz="1400" dirty="0"/>
                  <a:t> is the number of </a:t>
                </a:r>
                <a:r>
                  <a:rPr lang="en-GB" altLang="ko-KR" sz="1400" dirty="0" smtClean="0"/>
                  <a:t>scheduled code </a:t>
                </a:r>
                <a:r>
                  <a:rPr lang="en-GB" altLang="ko-KR" sz="1400" dirty="0"/>
                  <a:t>blocks </a:t>
                </a:r>
                <a:r>
                  <a:rPr lang="en-GB" altLang="ko-KR" sz="1400" dirty="0" smtClean="0"/>
                  <a:t>for the TB</a:t>
                </a:r>
              </a:p>
              <a:p>
                <a:pPr lvl="1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GB" altLang="ko-KR" sz="1400" i="1">
                        <a:latin typeface="Cambria Math"/>
                      </a:rPr>
                      <m:t>𝐺</m:t>
                    </m:r>
                  </m:oMath>
                </a14:m>
                <a:r>
                  <a:rPr lang="en-GB" altLang="ko-KR" sz="1400" dirty="0" smtClean="0"/>
                  <a:t> is </a:t>
                </a:r>
                <a:r>
                  <a:rPr lang="en-GB" altLang="ko-KR" sz="1400" i="1" dirty="0" err="1"/>
                  <a:t>is</a:t>
                </a:r>
                <a:r>
                  <a:rPr lang="en-GB" altLang="ko-KR" sz="1400" i="1" dirty="0"/>
                  <a:t> the total number of bits available for the transmission of one transport </a:t>
                </a:r>
                <a:r>
                  <a:rPr lang="en-GB" altLang="ko-KR" sz="1400" i="1" dirty="0" smtClean="0"/>
                  <a:t>block</a:t>
                </a:r>
                <a:endParaRPr lang="en-GB" altLang="ko-KR" sz="1400" dirty="0" smtClean="0"/>
              </a:p>
              <a:p>
                <a:pPr lvl="1">
                  <a:buFontTx/>
                  <a:buChar char="-"/>
                </a:pPr>
                <a:r>
                  <a:rPr lang="en-GB" altLang="ko-KR" sz="1400" i="1" dirty="0" err="1" smtClean="0"/>
                  <a:t>Q</a:t>
                </a:r>
                <a:r>
                  <a:rPr lang="en-GB" altLang="ko-KR" sz="1400" i="1" baseline="-25000" dirty="0" err="1" smtClean="0"/>
                  <a:t>m</a:t>
                </a:r>
                <a:r>
                  <a:rPr lang="en-GB" altLang="ko-KR" sz="1400" dirty="0" smtClean="0"/>
                  <a:t> </a:t>
                </a:r>
                <a:r>
                  <a:rPr lang="en-GB" altLang="ko-KR" sz="1400" dirty="0"/>
                  <a:t>is </a:t>
                </a:r>
                <a:r>
                  <a:rPr lang="en-GB" altLang="ko-KR" sz="1400" dirty="0" smtClean="0"/>
                  <a:t>modulation order</a:t>
                </a:r>
              </a:p>
              <a:p>
                <a:pPr lvl="1">
                  <a:buFontTx/>
                  <a:buChar char="-"/>
                </a:pPr>
                <a:r>
                  <a:rPr lang="en-GB" altLang="ko-KR" sz="1400" dirty="0" smtClean="0"/>
                  <a:t> </a:t>
                </a:r>
                <a:r>
                  <a:rPr lang="en-GB" altLang="ko-KR" sz="1400" i="1" dirty="0" smtClean="0"/>
                  <a:t>N</a:t>
                </a:r>
                <a:r>
                  <a:rPr lang="en-GB" altLang="ko-KR" sz="1400" i="1" baseline="-25000" dirty="0" smtClean="0"/>
                  <a:t>L</a:t>
                </a:r>
                <a:r>
                  <a:rPr lang="en-GB" altLang="ko-KR" sz="1400" dirty="0" smtClean="0"/>
                  <a:t> </a:t>
                </a:r>
                <a:r>
                  <a:rPr lang="en-GB" altLang="ko-KR" sz="1400" dirty="0"/>
                  <a:t>is </a:t>
                </a:r>
                <a:r>
                  <a:rPr lang="en-GB" altLang="ko-KR" sz="1400" dirty="0" smtClean="0"/>
                  <a:t>the </a:t>
                </a:r>
                <a:r>
                  <a:rPr lang="en-GB" altLang="ko-KR" sz="1400" dirty="0"/>
                  <a:t>number of layers </a:t>
                </a:r>
                <a:r>
                  <a:rPr lang="en-GB" altLang="ko-KR" sz="1400" dirty="0" smtClean="0"/>
                  <a:t>for transport </a:t>
                </a:r>
                <a:r>
                  <a:rPr lang="en-GB" altLang="ko-KR" sz="1400" dirty="0"/>
                  <a:t>block </a:t>
                </a:r>
                <a:endParaRPr lang="en-GB" altLang="ko-KR" sz="1400" dirty="0" smtClean="0"/>
              </a:p>
              <a:p>
                <a:pPr marL="0" lvl="0" indent="0">
                  <a:buNone/>
                </a:pPr>
                <a:r>
                  <a:rPr lang="en-GB" altLang="ko-KR" sz="1800" dirty="0" smtClean="0"/>
                  <a:t>- </a:t>
                </a:r>
                <a:r>
                  <a:rPr lang="en-GB" altLang="ko-KR" sz="1600" dirty="0" smtClean="0"/>
                  <a:t>Set </a:t>
                </a:r>
                <a:r>
                  <a:rPr lang="en-GB" altLang="ko-KR" sz="1600" dirty="0"/>
                  <a:t>j=0.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- While(r&lt;C</a:t>
                </a:r>
                <a:r>
                  <a:rPr lang="en-GB" altLang="ko-KR" sz="1600" dirty="0"/>
                  <a:t>) </a:t>
                </a:r>
                <a:endParaRPr lang="en-GB" altLang="ko-KR" sz="1600" dirty="0" smtClean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	If </a:t>
                </a:r>
                <a:r>
                  <a:rPr lang="en-GB" altLang="ko-KR" sz="1600" dirty="0"/>
                  <a:t>r-</a:t>
                </a:r>
                <a:r>
                  <a:rPr lang="en-GB" altLang="ko-KR" sz="1600" dirty="0" err="1"/>
                  <a:t>th</a:t>
                </a:r>
                <a:r>
                  <a:rPr lang="en-GB" altLang="ko-KR" sz="1600" dirty="0"/>
                  <a:t> code block is not scheduled, </a:t>
                </a:r>
                <a:endParaRPr lang="en-GB" altLang="ko-KR" sz="1600" dirty="0" smtClean="0"/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US" altLang="ko-KR" sz="16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GB" altLang="ko-KR" sz="1600" dirty="0"/>
                  <a:t> </a:t>
                </a:r>
                <a:endParaRPr lang="en-GB" altLang="ko-KR" sz="1600" dirty="0" smtClean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     	else, 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/>
                  <a:t>           </a:t>
                </a:r>
                <a:r>
                  <a:rPr lang="en-GB" altLang="ko-KR" sz="1600" dirty="0" smtClean="0"/>
                  <a:t>		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1600">
                        <a:latin typeface="Cambria Math"/>
                      </a:rPr>
                      <m:t>j</m:t>
                    </m:r>
                    <m:r>
                      <a:rPr lang="en-GB" altLang="ko-KR" sz="160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C</m:t>
                        </m:r>
                      </m:e>
                      <m:sup>
                        <m:r>
                          <a:rPr lang="en-GB" altLang="ko-KR" sz="16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600" i="1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GB" altLang="ko-KR" sz="1600">
                        <a:latin typeface="Cambria Math"/>
                      </a:rPr>
                      <m:t>γ</m:t>
                    </m:r>
                    <m:r>
                      <a:rPr lang="en-GB" altLang="ko-KR" sz="1600" i="1">
                        <a:latin typeface="Cambria Math"/>
                      </a:rPr>
                      <m:t>−</m:t>
                    </m:r>
                    <m:r>
                      <a:rPr lang="en-GB" altLang="ko-KR" sz="1600">
                        <a:latin typeface="Cambria Math"/>
                      </a:rPr>
                      <m:t>1</m:t>
                    </m:r>
                  </m:oMath>
                </a14:m>
                <a:r>
                  <a:rPr lang="en-GB" altLang="ko-KR" sz="1600" dirty="0" smtClean="0"/>
                  <a:t>,</a:t>
                </a:r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∙</m:t>
                    </m:r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Q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∙</m:t>
                    </m:r>
                    <m:d>
                      <m:dPr>
                        <m:begChr m:val="⌊"/>
                        <m:endChr m:val="⌋"/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1600" i="1">
                                <a:latin typeface="Cambria Math"/>
                              </a:rPr>
                              <m:t>𝐺</m:t>
                            </m:r>
                          </m:e>
                          <m:sup>
                            <m:r>
                              <a:rPr lang="en-GB" altLang="ko-KR" sz="160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altLang="ko-KR" sz="1600" i="1">
                            <a:latin typeface="Cambria Math"/>
                          </a:rPr>
                          <m:t>/</m:t>
                        </m:r>
                        <m:sSup>
                          <m:sSup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1600" i="1">
                                <a:latin typeface="Cambria Math"/>
                              </a:rPr>
                              <m:t>𝐶</m:t>
                            </m:r>
                          </m:e>
                          <m:sup>
                            <m:r>
                              <a:rPr lang="en-GB" altLang="ko-KR" sz="16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/>
                  <a:t>           </a:t>
                </a:r>
                <a:r>
                  <a:rPr lang="en-GB" altLang="ko-KR" sz="1600" dirty="0" smtClean="0"/>
                  <a:t>		else, </a:t>
                </a:r>
                <a:endParaRPr lang="en-US" altLang="ko-KR" sz="1600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E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N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∙</m:t>
                      </m:r>
                      <m:sSub>
                        <m:sSubPr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Q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∙</m:t>
                      </m:r>
                      <m:d>
                        <m:dPr>
                          <m:begChr m:val="⌈"/>
                          <m:endChr m:val="⌉"/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altLang="ko-KR" sz="1600" i="1">
                                  <a:latin typeface="Cambria Math"/>
                                </a:rPr>
                                <m:t>𝐺</m:t>
                              </m:r>
                            </m:e>
                            <m:sup>
                              <m:r>
                                <a:rPr lang="en-GB" altLang="ko-KR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altLang="ko-KR" sz="1600" i="1">
                              <a:latin typeface="Cambria Math"/>
                            </a:rPr>
                            <m:t>/</m:t>
                          </m:r>
                          <m:sSup>
                            <m:sSupPr>
                              <m:ctrlPr>
                                <a:rPr lang="ko-KR" altLang="ko-KR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altLang="ko-KR" sz="1600" i="1">
                                  <a:latin typeface="Cambria Math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GB" altLang="ko-KR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		End if</a:t>
                </a:r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j=j+1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	End </a:t>
                </a:r>
                <a:r>
                  <a:rPr lang="en-GB" altLang="ko-KR" sz="1600" dirty="0"/>
                  <a:t>if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- End </a:t>
                </a:r>
                <a:r>
                  <a:rPr lang="en-GB" altLang="ko-KR" sz="1600" dirty="0"/>
                  <a:t>while</a:t>
                </a:r>
                <a:endParaRPr lang="ko-KR" altLang="ko-KR" sz="1800" dirty="0"/>
              </a:p>
              <a:p>
                <a:endParaRPr lang="ko-KR" altLang="en-US" sz="16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  <a:blipFill rotWithShape="1">
                <a:blip r:embed="rId2"/>
                <a:stretch>
                  <a:fillRect l="-593" t="-52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8708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47059</TotalTime>
  <Words>150</Words>
  <Application>Microsoft Office PowerPoint</Application>
  <PresentationFormat>화면 슬라이드 쇼(4:3)</PresentationFormat>
  <Paragraphs>30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length of rate matching output sequence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jeongho7.yeo@samsung.com</dc:creator>
  <cp:lastModifiedBy>Windows 사용자</cp:lastModifiedBy>
  <cp:revision>1447</cp:revision>
  <dcterms:created xsi:type="dcterms:W3CDTF">2010-05-12T23:28:36Z</dcterms:created>
  <dcterms:modified xsi:type="dcterms:W3CDTF">2017-11-29T00:08:42Z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PE5TQ1BIPgAAADYAMgA1ADMARgAwADcARABEADQAOABEADcAMgA4ADQAQQA1ADUAOQBDAEMAOQA4
AEIAQwA5ADkAMQA5ADIAMAAxADMARgBCADEAMgA3AEEAOAA4ADkAOQAwAEUAMAAyAEUARgA3AEQA
NAA1AEQAQQA2ADUANgA5ADYANQA3ADQAAAA=</vt:blob>
  </property>
  <property fmtid="{D5CDD505-2E9C-101B-9397-08002B2CF9AE}" pid="2" name="sflag">
    <vt:lpwstr>1280969395</vt:lpwstr>
  </property>
  <property fmtid="{D5CDD505-2E9C-101B-9397-08002B2CF9AE}" pid="3" name="NSCPROP_SA">
    <vt:lpwstr>C:\Users\Administrator\AppData\Local\Microsoft\Windows\Temporary Internet Files\Content.Outlook\JED6F5XR\R1-17xxxxx WF on CBG construction v0_aris.ppt</vt:lpwstr>
  </property>
</Properties>
</file>