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4" r:id="rId3"/>
    <p:sldId id="266" r:id="rId4"/>
    <p:sldId id="267" r:id="rId5"/>
    <p:sldId id="270" r:id="rId6"/>
    <p:sldId id="269" r:id="rId7"/>
    <p:sldId id="271" r:id="rId8"/>
    <p:sldId id="268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8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6C2DB9-D267-462A-A38D-FA8E4EA5E3AB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9D3F04-9A5D-4703-B2D4-A98DBAE96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879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9D3F04-9A5D-4703-B2D4-A98DBAE96F3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439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9D3F04-9A5D-4703-B2D4-A98DBAE96F3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119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Summary of Offline Discussion on Polar Code: Segmentation and Channel </a:t>
            </a:r>
            <a:r>
              <a:rPr lang="en-US" dirty="0" err="1"/>
              <a:t>Interleaver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23790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R1-1721489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8699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27</a:t>
            </a:r>
            <a:r>
              <a:rPr lang="en-US" altLang="ja-JP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 – 1</a:t>
            </a:r>
            <a:r>
              <a:rPr lang="en-US" altLang="ja-JP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Dec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7.4.2.2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20000"/>
          </a:bodyPr>
          <a:lstStyle/>
          <a:p>
            <a:r>
              <a:rPr lang="en-GB" b="1" u="sng" dirty="0"/>
              <a:t>Agreement (RAN1#90bis): </a:t>
            </a:r>
            <a:endParaRPr lang="en-US" sz="4000" dirty="0"/>
          </a:p>
          <a:p>
            <a:pPr lvl="1"/>
            <a:r>
              <a:rPr lang="en-GB" dirty="0"/>
              <a:t>UCI segmentation into two segments with equal segment sizes (with a single zero-padding bit inserted at the beginning of the first segment if needed) is used for certain ranges of K (before segmentation) and R, e.g. K&gt;= threshold (e.g. 352) and R&lt;= threshold (e.g. 0.4)</a:t>
            </a:r>
            <a:endParaRPr lang="en-US" sz="3600" dirty="0"/>
          </a:p>
          <a:p>
            <a:pPr lvl="2"/>
            <a:r>
              <a:rPr lang="en-GB" dirty="0"/>
              <a:t>exact values FFS until RAN1#91</a:t>
            </a:r>
            <a:endParaRPr lang="en-US" sz="3200" dirty="0"/>
          </a:p>
          <a:p>
            <a:pPr lvl="1"/>
            <a:r>
              <a:rPr lang="en-GB" dirty="0"/>
              <a:t>CRC appended to the first segment is calculated based on the first segment only</a:t>
            </a:r>
            <a:endParaRPr lang="en-US" sz="3600" dirty="0"/>
          </a:p>
          <a:p>
            <a:pPr lvl="1"/>
            <a:r>
              <a:rPr lang="en-GB" dirty="0"/>
              <a:t>CRC appended to the second segment uses the same polynomial as for the first segment, and is calculated based on the second segment only</a:t>
            </a:r>
            <a:endParaRPr lang="en-US" sz="3600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358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73DC8-9921-4451-8122-B635CA491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Background: Segmentation Proposals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3BF7D31-938D-4845-83AF-C66AD838968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dirty="0"/>
                  <a:t>Methods where K and R are independent thresholds:</a:t>
                </a:r>
              </a:p>
              <a:p>
                <a:pPr lvl="1"/>
                <a:r>
                  <a:rPr lang="en-US" dirty="0"/>
                  <a:t>Qualcomm: </a:t>
                </a:r>
              </a:p>
              <a:p>
                <a:pPr lvl="2"/>
                <a:r>
                  <a:rPr lang="en-GB" dirty="0"/>
                  <a:t>Adopt M&gt;</a:t>
                </a:r>
                <a:r>
                  <a:rPr lang="en-GB" dirty="0" err="1"/>
                  <a:t>M_thr</a:t>
                </a:r>
                <a:r>
                  <a:rPr lang="en-GB" dirty="0"/>
                  <a:t>, and K&gt;</a:t>
                </a:r>
                <a:r>
                  <a:rPr lang="en-GB" dirty="0" err="1"/>
                  <a:t>K_thr</a:t>
                </a:r>
                <a:r>
                  <a:rPr lang="en-GB" dirty="0"/>
                  <a:t>,  and R&gt;</a:t>
                </a:r>
                <a:r>
                  <a:rPr lang="en-GB" dirty="0" err="1"/>
                  <a:t>R_thr</a:t>
                </a:r>
                <a:r>
                  <a:rPr lang="en-GB" dirty="0"/>
                  <a:t> as the UCI segmentation condition, where (</a:t>
                </a:r>
                <a:r>
                  <a:rPr lang="en-GB" dirty="0" err="1"/>
                  <a:t>M_thr</a:t>
                </a:r>
                <a:r>
                  <a:rPr lang="en-GB" dirty="0"/>
                  <a:t>, </a:t>
                </a:r>
                <a:r>
                  <a:rPr lang="en-GB" dirty="0" err="1"/>
                  <a:t>K_thr</a:t>
                </a:r>
                <a:r>
                  <a:rPr lang="en-GB" dirty="0"/>
                  <a:t>, </a:t>
                </a:r>
                <a:r>
                  <a:rPr lang="en-GB" dirty="0" err="1"/>
                  <a:t>R_thr</a:t>
                </a:r>
                <a:r>
                  <a:rPr lang="en-GB" dirty="0"/>
                  <a:t>) = (1088,384,0.2).</a:t>
                </a:r>
              </a:p>
              <a:p>
                <a:pPr lvl="1"/>
                <a:r>
                  <a:rPr lang="en-GB" dirty="0"/>
                  <a:t>Samsung:</a:t>
                </a:r>
              </a:p>
              <a:p>
                <a:pPr lvl="2"/>
                <a:r>
                  <a:rPr lang="en-GB" dirty="0"/>
                  <a:t>For large UCI transmission, segmentation should be applied when payload size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GB">
                        <a:latin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en-GB" dirty="0"/>
                  <a:t> 400 and code rate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GB"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GB" dirty="0"/>
                  <a:t> 1/3. </a:t>
                </a:r>
              </a:p>
              <a:p>
                <a:pPr lvl="1"/>
                <a:r>
                  <a:rPr lang="en-GB" dirty="0"/>
                  <a:t>DOCOMO:</a:t>
                </a:r>
              </a:p>
              <a:p>
                <a:pPr lvl="2"/>
                <a:r>
                  <a:rPr lang="en-GB" dirty="0"/>
                  <a:t>UCI segmentation is used for K &gt;= 400 and R &lt;= 0.25.</a:t>
                </a:r>
                <a:endParaRPr lang="en-US" dirty="0"/>
              </a:p>
              <a:p>
                <a:pPr lvl="2"/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3BF7D31-938D-4845-83AF-C66AD838968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81" t="-26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6941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74DC2-82EB-4862-8728-3742D4466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Background: Segmentation Proposals (2)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B58751A-2DE7-4C51-93D6-274E2B7F0AD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17638"/>
                <a:ext cx="8229600" cy="5135562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en-US" dirty="0"/>
                  <a:t>Methods where K and R are correlated thresholds:</a:t>
                </a:r>
              </a:p>
              <a:p>
                <a:pPr lvl="1"/>
                <a:r>
                  <a:rPr lang="en-US" dirty="0"/>
                  <a:t>Huawei</a:t>
                </a:r>
              </a:p>
              <a:p>
                <a:pPr lvl="2"/>
                <a:r>
                  <a:rPr lang="en-US" i="1" dirty="0"/>
                  <a:t>Segmentation is used for the range of M&gt;=</a:t>
                </a:r>
                <a:r>
                  <a:rPr lang="en-US" i="1" dirty="0" err="1"/>
                  <a:t>M</a:t>
                </a:r>
                <a:r>
                  <a:rPr lang="en-US" i="1" baseline="-25000" dirty="0" err="1"/>
                  <a:t>segthr</a:t>
                </a:r>
                <a:r>
                  <a:rPr lang="en-US" i="1" dirty="0"/>
                  <a:t>, </a:t>
                </a:r>
                <a:r>
                  <a:rPr lang="en-US" i="1" dirty="0" err="1"/>
                  <a:t>M</a:t>
                </a:r>
                <a:r>
                  <a:rPr lang="en-US" i="1" baseline="-25000" dirty="0" err="1"/>
                  <a:t>segthr</a:t>
                </a:r>
                <a:r>
                  <a:rPr lang="en-US" i="1" dirty="0"/>
                  <a:t>=max{1000+160/R,360/R}.</a:t>
                </a:r>
                <a:endParaRPr lang="en-US" dirty="0"/>
              </a:p>
              <a:p>
                <a:pPr lvl="1"/>
                <a:r>
                  <a:rPr lang="en-US" dirty="0"/>
                  <a:t>Ericsson</a:t>
                </a:r>
              </a:p>
              <a:p>
                <a:pPr lvl="2"/>
                <a:r>
                  <a:rPr lang="en-GB" dirty="0" err="1"/>
                  <a:t>Kthreshold</a:t>
                </a:r>
                <a:r>
                  <a:rPr lang="en-GB" dirty="0"/>
                  <a:t> = max(350,180+850*</a:t>
                </a:r>
                <a:r>
                  <a:rPr lang="en-GB" dirty="0" err="1"/>
                  <a:t>code_rate</a:t>
                </a:r>
                <a:r>
                  <a:rPr lang="en-GB" dirty="0"/>
                  <a:t>)</a:t>
                </a:r>
                <a:endParaRPr lang="en-US" dirty="0"/>
              </a:p>
              <a:p>
                <a:pPr lvl="1"/>
                <a:r>
                  <a:rPr lang="en-US" dirty="0"/>
                  <a:t>ZTE</a:t>
                </a:r>
              </a:p>
              <a:p>
                <a:pPr lvl="2"/>
                <a:r>
                  <a:rPr lang="en-GB" dirty="0"/>
                  <a:t> If R&lt;=1/5, </a:t>
                </a:r>
                <a:r>
                  <a:rPr lang="en-GB" dirty="0" err="1"/>
                  <a:t>Ksegthr</a:t>
                </a:r>
                <a:r>
                  <a:rPr lang="en-GB" dirty="0"/>
                  <a:t>=361; Else </a:t>
                </a:r>
                <a:r>
                  <a:rPr lang="en-GB" dirty="0" err="1"/>
                  <a:t>Ksegthr</a:t>
                </a:r>
                <a:r>
                  <a:rPr lang="en-GB" dirty="0"/>
                  <a:t>=825*R+196</a:t>
                </a:r>
                <a:endParaRPr lang="en-US" dirty="0"/>
              </a:p>
              <a:p>
                <a:pPr lvl="1"/>
                <a:r>
                  <a:rPr lang="en-US" dirty="0"/>
                  <a:t>Intel</a:t>
                </a:r>
              </a:p>
              <a:p>
                <a:pPr lvl="2"/>
                <a:r>
                  <a:rPr lang="en-GB" dirty="0"/>
                  <a:t>Segmentation is applied when rate R &lt; </a:t>
                </a:r>
                <a:r>
                  <a:rPr lang="en-GB" dirty="0" err="1"/>
                  <a:t>Rseg</a:t>
                </a:r>
                <a:r>
                  <a:rPr lang="en-GB" dirty="0"/>
                  <a:t> , where </a:t>
                </a:r>
                <a:r>
                  <a:rPr lang="en-GB" dirty="0" err="1"/>
                  <a:t>Rseg</a:t>
                </a:r>
                <a:r>
                  <a:rPr lang="en-GB" dirty="0"/>
                  <a:t>(K) = max (K/800 – 11/40, 0), K is payload size.</a:t>
                </a:r>
                <a:endParaRPr lang="en-US" dirty="0"/>
              </a:p>
              <a:p>
                <a:pPr lvl="1"/>
                <a:r>
                  <a:rPr lang="en-US" dirty="0"/>
                  <a:t>CATT (R1-1721359)</a:t>
                </a:r>
              </a:p>
              <a:p>
                <a:pPr lvl="2"/>
                <a:r>
                  <a:rPr lang="en-GB" dirty="0"/>
                  <a:t>For K&lt;=1024: If R&lt;=1/5, </a:t>
                </a:r>
                <a:r>
                  <a:rPr lang="en-GB" dirty="0" err="1"/>
                  <a:t>Ksegthr</a:t>
                </a:r>
                <a:r>
                  <a:rPr lang="en-GB" dirty="0"/>
                  <a:t>=370; Else </a:t>
                </a:r>
                <a:r>
                  <a:rPr lang="en-GB" dirty="0" err="1"/>
                  <a:t>Ksegthr</a:t>
                </a:r>
                <a:r>
                  <a:rPr lang="en-GB" dirty="0"/>
                  <a:t>=832*R+200</a:t>
                </a:r>
              </a:p>
              <a:p>
                <a:pPr lvl="1"/>
                <a:r>
                  <a:rPr lang="en-GB" dirty="0" err="1"/>
                  <a:t>MediaTek</a:t>
                </a:r>
                <a:r>
                  <a:rPr lang="en-GB" dirty="0"/>
                  <a:t>:</a:t>
                </a:r>
              </a:p>
              <a:p>
                <a:pPr lvl="2"/>
                <a:r>
                  <a:rPr lang="en-US" dirty="0"/>
                  <a:t>If </a:t>
                </a: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en-US" sz="2000" dirty="0"/>
                  <a:t>, 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𝑠𝑒𝑔𝑡h𝑟</m:t>
                        </m:r>
                      </m:sub>
                    </m:sSub>
                    <m:r>
                      <a:rPr lang="en-US" b="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dirty="0"/>
                  <a:t>; else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𝑠𝑒𝑔𝑡h𝑟</m:t>
                        </m:r>
                      </m:sub>
                    </m:sSub>
                    <m:r>
                      <a:rPr lang="en-US" b="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endParaRPr lang="en-US" sz="2000" dirty="0"/>
              </a:p>
              <a:p>
                <a:pPr lvl="2"/>
                <a:r>
                  <a:rPr lang="en-US" dirty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en-US" dirty="0"/>
                  <a:t> is a positive fraction number,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𝛽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𝛾</m:t>
                        </m:r>
                      </m:e>
                    </m:d>
                  </m:oMath>
                </a14:m>
                <a:r>
                  <a:rPr lang="en-US" dirty="0"/>
                  <a:t> are positive integer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B58751A-2DE7-4C51-93D6-274E2B7F0AD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17638"/>
                <a:ext cx="8229600" cy="5135562"/>
              </a:xfrm>
              <a:blipFill>
                <a:blip r:embed="rId2"/>
                <a:stretch>
                  <a:fillRect l="-1037" t="-22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575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2C0F9-7E71-4222-B95D-250E7CE42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View on Segmentation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CFE2E-5F49-48DC-BD43-ADA89A050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Potential Agreement:</a:t>
            </a:r>
          </a:p>
          <a:p>
            <a:r>
              <a:rPr lang="en-US" dirty="0"/>
              <a:t>Segmentation is applied when K &gt;= </a:t>
            </a:r>
            <a:r>
              <a:rPr lang="en-US" dirty="0" err="1"/>
              <a:t>K</a:t>
            </a:r>
            <a:r>
              <a:rPr lang="en-US" baseline="-25000" dirty="0" err="1"/>
              <a:t>threshold</a:t>
            </a:r>
            <a:r>
              <a:rPr lang="en-US" dirty="0"/>
              <a:t> and a condition related to R</a:t>
            </a:r>
            <a:endParaRPr lang="en-US" baseline="-25000" dirty="0"/>
          </a:p>
          <a:p>
            <a:pPr lvl="1"/>
            <a:r>
              <a:rPr lang="en-US" dirty="0"/>
              <a:t>Option 1: </a:t>
            </a:r>
            <a:r>
              <a:rPr lang="en-US" dirty="0" err="1"/>
              <a:t>K</a:t>
            </a:r>
            <a:r>
              <a:rPr lang="en-US" baseline="-25000" dirty="0" err="1"/>
              <a:t>threshold</a:t>
            </a:r>
            <a:r>
              <a:rPr lang="en-US" dirty="0"/>
              <a:t>, </a:t>
            </a:r>
            <a:r>
              <a:rPr lang="en-US" dirty="0" err="1"/>
              <a:t>R</a:t>
            </a:r>
            <a:r>
              <a:rPr lang="en-US" baseline="-25000" dirty="0" err="1"/>
              <a:t>threshold</a:t>
            </a:r>
            <a:r>
              <a:rPr lang="en-US" dirty="0"/>
              <a:t>, </a:t>
            </a:r>
            <a:r>
              <a:rPr lang="en-US" dirty="0" err="1"/>
              <a:t>M</a:t>
            </a:r>
            <a:r>
              <a:rPr lang="en-US" baseline="-25000" dirty="0" err="1"/>
              <a:t>threshold</a:t>
            </a:r>
            <a:r>
              <a:rPr lang="en-US" dirty="0"/>
              <a:t> are independent, and </a:t>
            </a:r>
            <a:r>
              <a:rPr lang="en-US" dirty="0" err="1"/>
              <a:t>K</a:t>
            </a:r>
            <a:r>
              <a:rPr lang="en-US" baseline="-25000" dirty="0" err="1"/>
              <a:t>threshold</a:t>
            </a:r>
            <a:r>
              <a:rPr lang="en-US" baseline="-25000" dirty="0"/>
              <a:t> </a:t>
            </a:r>
            <a:r>
              <a:rPr lang="en-US" dirty="0">
                <a:solidFill>
                  <a:srgbClr val="FF0000"/>
                </a:solidFill>
              </a:rPr>
              <a:t>= [450], </a:t>
            </a:r>
            <a:r>
              <a:rPr lang="en-US" dirty="0" err="1"/>
              <a:t>R</a:t>
            </a:r>
            <a:r>
              <a:rPr lang="en-US" baseline="-25000" dirty="0" err="1"/>
              <a:t>threshold</a:t>
            </a:r>
            <a:r>
              <a:rPr lang="en-US" dirty="0">
                <a:solidFill>
                  <a:srgbClr val="FF0000"/>
                </a:solidFill>
              </a:rPr>
              <a:t> = [0.3], </a:t>
            </a:r>
            <a:r>
              <a:rPr lang="en-US" dirty="0" err="1"/>
              <a:t>M</a:t>
            </a:r>
            <a:r>
              <a:rPr lang="en-US" baseline="-25000" dirty="0" err="1"/>
              <a:t>threshold</a:t>
            </a:r>
            <a:r>
              <a:rPr lang="en-US" baseline="-25000" dirty="0"/>
              <a:t> </a:t>
            </a:r>
            <a:r>
              <a:rPr lang="en-US" dirty="0">
                <a:solidFill>
                  <a:srgbClr val="FF0000"/>
                </a:solidFill>
              </a:rPr>
              <a:t>=[1088] </a:t>
            </a:r>
          </a:p>
          <a:p>
            <a:pPr lvl="1"/>
            <a:r>
              <a:rPr lang="en-US" dirty="0"/>
              <a:t>Option 2: </a:t>
            </a:r>
            <a:r>
              <a:rPr lang="en-US" dirty="0" err="1"/>
              <a:t>K</a:t>
            </a:r>
            <a:r>
              <a:rPr lang="en-US" baseline="-25000" dirty="0" err="1"/>
              <a:t>threshold</a:t>
            </a:r>
            <a:r>
              <a:rPr lang="en-US" dirty="0"/>
              <a:t> are R</a:t>
            </a:r>
            <a:r>
              <a:rPr lang="en-US" baseline="-25000" dirty="0"/>
              <a:t> </a:t>
            </a:r>
            <a:r>
              <a:rPr lang="en-US" dirty="0"/>
              <a:t>correlated, and </a:t>
            </a:r>
            <a:r>
              <a:rPr lang="en-GB" dirty="0"/>
              <a:t>K</a:t>
            </a:r>
            <a:r>
              <a:rPr lang="en-US" baseline="-25000" dirty="0"/>
              <a:t>threshold</a:t>
            </a:r>
            <a:r>
              <a:rPr lang="en-GB" dirty="0"/>
              <a:t>= max(360,180+848*R)</a:t>
            </a:r>
          </a:p>
          <a:p>
            <a:pPr lvl="1"/>
            <a:r>
              <a:rPr lang="en-US" dirty="0"/>
              <a:t>Where:</a:t>
            </a:r>
          </a:p>
          <a:p>
            <a:pPr lvl="2"/>
            <a:r>
              <a:rPr lang="en-US" dirty="0"/>
              <a:t>K is UCI payload size without CRC</a:t>
            </a:r>
          </a:p>
          <a:p>
            <a:pPr lvl="2"/>
            <a:r>
              <a:rPr lang="en-US" dirty="0"/>
              <a:t>M is the total number of coded bits for the UCI payload</a:t>
            </a:r>
          </a:p>
          <a:p>
            <a:pPr lvl="2"/>
            <a:r>
              <a:rPr lang="en-US" dirty="0"/>
              <a:t>R = K</a:t>
            </a:r>
            <a:r>
              <a:rPr lang="en-US" baseline="-25000" dirty="0"/>
              <a:t> </a:t>
            </a:r>
            <a:r>
              <a:rPr lang="en-US" dirty="0"/>
              <a:t>/M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838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68306-0AD1-4D0B-B026-E61291BEF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Group View on Channel </a:t>
            </a:r>
            <a:r>
              <a:rPr lang="en-US" dirty="0" err="1"/>
              <a:t>Interleaver</a:t>
            </a:r>
            <a:r>
              <a:rPr lang="en-US" dirty="0"/>
              <a:t> for UCI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E4A672-63D4-49D8-AF19-44F1B48AB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Potential Agreement:</a:t>
            </a:r>
          </a:p>
          <a:p>
            <a:pPr lvl="1"/>
            <a:r>
              <a:rPr lang="en-US" dirty="0"/>
              <a:t>When segmentation is applied, channel </a:t>
            </a:r>
            <a:r>
              <a:rPr lang="en-US" dirty="0" err="1"/>
              <a:t>interleaver</a:t>
            </a:r>
            <a:r>
              <a:rPr lang="en-US" dirty="0"/>
              <a:t> is applied to each segment individually</a:t>
            </a:r>
          </a:p>
          <a:p>
            <a:pPr lvl="1"/>
            <a:r>
              <a:rPr lang="en-US" dirty="0"/>
              <a:t>Channel </a:t>
            </a:r>
            <a:r>
              <a:rPr lang="en-US" dirty="0" err="1"/>
              <a:t>interleaver</a:t>
            </a:r>
            <a:r>
              <a:rPr lang="en-US" dirty="0"/>
              <a:t> is applied after rate matching</a:t>
            </a:r>
          </a:p>
          <a:p>
            <a:r>
              <a:rPr lang="en-US" dirty="0"/>
              <a:t>Potential Working Assumption: </a:t>
            </a:r>
          </a:p>
          <a:p>
            <a:pPr lvl="1"/>
            <a:r>
              <a:rPr lang="en-US" dirty="0"/>
              <a:t>Coded bits of each segment are mapped to separate modulation symbols</a:t>
            </a:r>
          </a:p>
          <a:p>
            <a:pPr lvl="1"/>
            <a:r>
              <a:rPr lang="en-US" dirty="0"/>
              <a:t>No channel interleaving or interlacing is applied across segments if the UCI is carried by PUSCH</a:t>
            </a:r>
          </a:p>
          <a:p>
            <a:pPr lvl="1"/>
            <a:r>
              <a:rPr lang="en-US" dirty="0"/>
              <a:t>FFS if UCI is carried by PUCCH</a:t>
            </a:r>
          </a:p>
        </p:txBody>
      </p:sp>
    </p:spTree>
    <p:extLst>
      <p:ext uri="{BB962C8B-B14F-4D97-AF65-F5344CB8AC3E}">
        <p14:creationId xmlns:p14="http://schemas.microsoft.com/office/powerpoint/2010/main" val="379463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2D32599-B387-4F42-B2BD-C70EBACE0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48000"/>
            <a:ext cx="8229600" cy="1143000"/>
          </a:xfrm>
        </p:spPr>
        <p:txBody>
          <a:bodyPr/>
          <a:lstStyle/>
          <a:p>
            <a:r>
              <a:rPr lang="en-US" dirty="0"/>
              <a:t>backup</a:t>
            </a:r>
          </a:p>
        </p:txBody>
      </p:sp>
    </p:spTree>
    <p:extLst>
      <p:ext uri="{BB962C8B-B14F-4D97-AF65-F5344CB8AC3E}">
        <p14:creationId xmlns:p14="http://schemas.microsoft.com/office/powerpoint/2010/main" val="4001670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2C0F9-7E71-4222-B95D-250E7CE42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View on Segmentation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CFE2E-5F49-48DC-BD43-ADA89A050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2133600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Segmentation is not applied 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if K&lt;=360 bits, where K is payload size and does not include CRC bits; or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If M</a:t>
            </a:r>
            <a:r>
              <a:rPr lang="en-US" baseline="-25000" dirty="0">
                <a:solidFill>
                  <a:srgbClr val="FF0000"/>
                </a:solidFill>
              </a:rPr>
              <a:t>0</a:t>
            </a:r>
            <a:r>
              <a:rPr lang="en-US" dirty="0">
                <a:solidFill>
                  <a:srgbClr val="FF0000"/>
                </a:solidFill>
              </a:rPr>
              <a:t>&lt;=1152 bits, where M</a:t>
            </a:r>
            <a:r>
              <a:rPr lang="en-US" baseline="-25000" dirty="0">
                <a:solidFill>
                  <a:srgbClr val="FF0000"/>
                </a:solidFill>
              </a:rPr>
              <a:t>0</a:t>
            </a:r>
            <a:r>
              <a:rPr lang="en-US" dirty="0">
                <a:solidFill>
                  <a:srgbClr val="FF0000"/>
                </a:solidFill>
              </a:rPr>
              <a:t> is the total number of coded bits for the entire UCI payload;</a:t>
            </a:r>
          </a:p>
          <a:p>
            <a:r>
              <a:rPr lang="en-US" dirty="0"/>
              <a:t>For cases other than above, segmentation is applied when K &gt;= </a:t>
            </a:r>
            <a:r>
              <a:rPr lang="en-US" dirty="0" err="1"/>
              <a:t>K</a:t>
            </a:r>
            <a:r>
              <a:rPr lang="en-US" baseline="-25000" dirty="0" err="1"/>
              <a:t>threshold</a:t>
            </a:r>
            <a:r>
              <a:rPr lang="en-US" dirty="0"/>
              <a:t> and a condition related to R</a:t>
            </a:r>
            <a:endParaRPr lang="en-US" baseline="-25000" dirty="0"/>
          </a:p>
          <a:p>
            <a:pPr lvl="1"/>
            <a:r>
              <a:rPr lang="en-US" dirty="0"/>
              <a:t>Option 1: </a:t>
            </a:r>
            <a:r>
              <a:rPr lang="en-US" dirty="0" err="1"/>
              <a:t>K</a:t>
            </a:r>
            <a:r>
              <a:rPr lang="en-US" baseline="-25000" dirty="0" err="1"/>
              <a:t>threshold</a:t>
            </a:r>
            <a:r>
              <a:rPr lang="en-US" dirty="0"/>
              <a:t>, </a:t>
            </a:r>
            <a:r>
              <a:rPr lang="en-US" dirty="0" err="1"/>
              <a:t>R</a:t>
            </a:r>
            <a:r>
              <a:rPr lang="en-US" baseline="-25000" dirty="0" err="1"/>
              <a:t>threshold</a:t>
            </a:r>
            <a:r>
              <a:rPr lang="en-US" dirty="0"/>
              <a:t>, </a:t>
            </a:r>
            <a:r>
              <a:rPr lang="en-US" dirty="0" err="1"/>
              <a:t>M</a:t>
            </a:r>
            <a:r>
              <a:rPr lang="en-US" baseline="-25000" dirty="0" err="1"/>
              <a:t>threshold</a:t>
            </a:r>
            <a:r>
              <a:rPr lang="en-US" dirty="0"/>
              <a:t> are independent</a:t>
            </a:r>
          </a:p>
          <a:p>
            <a:pPr lvl="1"/>
            <a:r>
              <a:rPr lang="en-US" dirty="0"/>
              <a:t>Option 2:</a:t>
            </a:r>
          </a:p>
          <a:p>
            <a:pPr lvl="2"/>
            <a:r>
              <a:rPr lang="en-GB" dirty="0"/>
              <a:t>Example 1: K</a:t>
            </a:r>
            <a:r>
              <a:rPr lang="en-US" baseline="-25000" dirty="0"/>
              <a:t>threshold</a:t>
            </a:r>
            <a:r>
              <a:rPr lang="en-GB" dirty="0"/>
              <a:t>= max(360,180+850*R)</a:t>
            </a:r>
            <a:endParaRPr lang="en-US" dirty="0"/>
          </a:p>
          <a:p>
            <a:pPr lvl="2"/>
            <a:r>
              <a:rPr lang="en-GB" dirty="0"/>
              <a:t>Example 2: K</a:t>
            </a:r>
            <a:r>
              <a:rPr lang="en-US" baseline="-25000" dirty="0"/>
              <a:t>threshold</a:t>
            </a:r>
            <a:r>
              <a:rPr lang="en-GB" dirty="0"/>
              <a:t>=max(360, 832*R+200)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570946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4306</TotalTime>
  <Words>676</Words>
  <Application>Microsoft Office PowerPoint</Application>
  <PresentationFormat>On-screen Show (4:3)</PresentationFormat>
  <Paragraphs>64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 Unicode MS</vt:lpstr>
      <vt:lpstr>Arial</vt:lpstr>
      <vt:lpstr>Calibri</vt:lpstr>
      <vt:lpstr>Cambria Math</vt:lpstr>
      <vt:lpstr>Office Theme</vt:lpstr>
      <vt:lpstr>Summary of Offline Discussion on Polar Code: Segmentation and Channel Interleaver</vt:lpstr>
      <vt:lpstr>Background</vt:lpstr>
      <vt:lpstr>Background: Segmentation Proposals (1)</vt:lpstr>
      <vt:lpstr>Background: Segmentation Proposals (2)</vt:lpstr>
      <vt:lpstr>Group View on Segmentation</vt:lpstr>
      <vt:lpstr>Group View on Channel Interleaver for UCI</vt:lpstr>
      <vt:lpstr>backup</vt:lpstr>
      <vt:lpstr>Group View on Segmentation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219</cp:revision>
  <dcterms:created xsi:type="dcterms:W3CDTF">2006-08-16T00:00:00Z</dcterms:created>
  <dcterms:modified xsi:type="dcterms:W3CDTF">2017-11-28T23:45:00Z</dcterms:modified>
</cp:coreProperties>
</file>