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6" r:id="rId4"/>
    <p:sldId id="268" r:id="rId5"/>
    <p:sldId id="265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420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8EDE8-ECCD-4531-AE3D-F2C103953A76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618F4-A3AA-4782-88CD-79AE27294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234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8EDE8-ECCD-4531-AE3D-F2C103953A76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618F4-A3AA-4782-88CD-79AE27294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256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8EDE8-ECCD-4531-AE3D-F2C103953A76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618F4-A3AA-4782-88CD-79AE27294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08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8EDE8-ECCD-4531-AE3D-F2C103953A76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618F4-A3AA-4782-88CD-79AE27294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803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8EDE8-ECCD-4531-AE3D-F2C103953A76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618F4-A3AA-4782-88CD-79AE27294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556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8EDE8-ECCD-4531-AE3D-F2C103953A76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618F4-A3AA-4782-88CD-79AE27294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467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8EDE8-ECCD-4531-AE3D-F2C103953A76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618F4-A3AA-4782-88CD-79AE27294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675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8EDE8-ECCD-4531-AE3D-F2C103953A76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618F4-A3AA-4782-88CD-79AE27294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57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8EDE8-ECCD-4531-AE3D-F2C103953A76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618F4-A3AA-4782-88CD-79AE27294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684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8EDE8-ECCD-4531-AE3D-F2C103953A76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618F4-A3AA-4782-88CD-79AE27294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273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8EDE8-ECCD-4531-AE3D-F2C103953A76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618F4-A3AA-4782-88CD-79AE27294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69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8EDE8-ECCD-4531-AE3D-F2C103953A76}" type="datetimeFigureOut">
              <a:rPr lang="zh-CN" altLang="en-US" smtClean="0"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618F4-A3AA-4782-88CD-79AE27294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960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870509"/>
            <a:ext cx="9144000" cy="1533091"/>
          </a:xfrm>
        </p:spPr>
        <p:txBody>
          <a:bodyPr>
            <a:normAutofit/>
          </a:bodyPr>
          <a:lstStyle/>
          <a:p>
            <a:r>
              <a:rPr lang="en-US" altLang="zh-CN" sz="4800" dirty="0" smtClean="0"/>
              <a:t>WF on LTE scheduling/HARQ timing for EN-DC UEs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753944"/>
            <a:ext cx="9144000" cy="1655762"/>
          </a:xfrm>
        </p:spPr>
        <p:txBody>
          <a:bodyPr/>
          <a:lstStyle/>
          <a:p>
            <a:r>
              <a:rPr lang="en-US" altLang="zh-CN" dirty="0" smtClean="0"/>
              <a:t>vivo, OPPO, </a:t>
            </a:r>
            <a:r>
              <a:rPr lang="en-US" altLang="zh-CN" dirty="0"/>
              <a:t>China </a:t>
            </a:r>
            <a:r>
              <a:rPr lang="en-US" altLang="zh-CN" dirty="0" smtClean="0"/>
              <a:t>Telecom, </a:t>
            </a:r>
            <a:r>
              <a:rPr lang="en-US" altLang="zh-CN" dirty="0" err="1" smtClean="0"/>
              <a:t>Xiaomi</a:t>
            </a:r>
            <a:r>
              <a:rPr lang="en-US" altLang="zh-CN" dirty="0" smtClean="0"/>
              <a:t>, ZTE, Orange, CMCC, China Unicom, [Qualcomm], [Apple], [</a:t>
            </a:r>
            <a:r>
              <a:rPr lang="en-US" altLang="zh-CN" dirty="0"/>
              <a:t>H</a:t>
            </a:r>
            <a:r>
              <a:rPr lang="en-US" altLang="zh-CN" dirty="0" smtClean="0"/>
              <a:t>uawei],[Intel],…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7800" y="17213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zh-CN" b="1" dirty="0"/>
              <a:t>3GPP TSG RAN WG1 Meeting 91</a:t>
            </a:r>
            <a:endParaRPr lang="zh-CN" altLang="zh-CN" dirty="0"/>
          </a:p>
          <a:p>
            <a:r>
              <a:rPr lang="en-US" altLang="zh-CN" b="1" dirty="0"/>
              <a:t>Reno, USA, 27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 November – 1</a:t>
            </a:r>
            <a:r>
              <a:rPr lang="en-US" altLang="zh-CN" b="1" baseline="30000" dirty="0"/>
              <a:t>st</a:t>
            </a:r>
            <a:r>
              <a:rPr lang="en-US" altLang="zh-CN" b="1" dirty="0"/>
              <a:t> December </a:t>
            </a:r>
            <a:r>
              <a:rPr lang="en-US" altLang="zh-CN" b="1" dirty="0" smtClean="0"/>
              <a:t>2017</a:t>
            </a:r>
          </a:p>
          <a:p>
            <a:pPr marL="0" lvl="1"/>
            <a:r>
              <a:rPr lang="en-US" altLang="zh-CN" b="1" dirty="0" smtClean="0"/>
              <a:t>Agenda Item: 7.5 </a:t>
            </a:r>
            <a:r>
              <a:rPr lang="en-GB" altLang="zh-CN" b="1" dirty="0"/>
              <a:t>NR-LTE co-existence</a:t>
            </a:r>
            <a:endParaRPr lang="zh-CN" altLang="zh-CN" b="1" dirty="0"/>
          </a:p>
          <a:p>
            <a:endParaRPr lang="zh-CN" altLang="zh-CN" b="1" dirty="0"/>
          </a:p>
        </p:txBody>
      </p:sp>
      <p:sp>
        <p:nvSpPr>
          <p:cNvPr id="5" name="矩形 4"/>
          <p:cNvSpPr/>
          <p:nvPr/>
        </p:nvSpPr>
        <p:spPr>
          <a:xfrm>
            <a:off x="10121900" y="125968"/>
            <a:ext cx="1587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R1-1721444</a:t>
            </a:r>
            <a:endParaRPr lang="zh-CN" altLang="zh-CN" b="1" dirty="0" smtClean="0"/>
          </a:p>
          <a:p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2861165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68760"/>
            <a:ext cx="10972801" cy="4783389"/>
          </a:xfrm>
          <a:extLst/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2000" dirty="0" smtClean="0"/>
              <a:t>RAN1 </a:t>
            </a:r>
            <a:r>
              <a:rPr lang="en-US" altLang="zh-CN" sz="2000" dirty="0"/>
              <a:t>agreed </a:t>
            </a:r>
            <a:r>
              <a:rPr lang="en-US" altLang="zh-CN" sz="2000" dirty="0" smtClean="0"/>
              <a:t>both </a:t>
            </a:r>
            <a:r>
              <a:rPr lang="en-US" altLang="zh-CN" sz="2000" b="1" dirty="0" smtClean="0"/>
              <a:t>time-domain </a:t>
            </a:r>
            <a:r>
              <a:rPr lang="en-US" altLang="zh-CN" sz="2000" dirty="0" smtClean="0"/>
              <a:t>and frequency domain </a:t>
            </a:r>
            <a:r>
              <a:rPr lang="en-US" altLang="zh-CN" sz="2000" b="1" dirty="0" smtClean="0"/>
              <a:t>based network scheduling solution </a:t>
            </a:r>
            <a:r>
              <a:rPr lang="en-US" altLang="zh-CN" sz="2000" dirty="0" smtClean="0"/>
              <a:t>for harmonic interference handling for UEs configured in EN-DC (RAN1 NR </a:t>
            </a:r>
            <a:r>
              <a:rPr lang="en-US" altLang="zh-CN" sz="2000" dirty="0" err="1" smtClean="0"/>
              <a:t>adhoc</a:t>
            </a:r>
            <a:r>
              <a:rPr lang="en-US" altLang="zh-CN" sz="2000" dirty="0" smtClean="0"/>
              <a:t> #3)</a:t>
            </a:r>
          </a:p>
          <a:p>
            <a:pPr lvl="1">
              <a:defRPr/>
            </a:pPr>
            <a:r>
              <a:rPr lang="en-US" altLang="zh-CN" sz="2000" dirty="0" smtClean="0"/>
              <a:t>Following </a:t>
            </a:r>
            <a:r>
              <a:rPr lang="en-US" altLang="zh-CN" sz="2000" dirty="0"/>
              <a:t>Backhaul </a:t>
            </a:r>
            <a:r>
              <a:rPr lang="en-US" altLang="zh-CN" sz="2000" dirty="0" err="1"/>
              <a:t>signalling</a:t>
            </a:r>
            <a:r>
              <a:rPr lang="en-US" altLang="zh-CN" sz="2000" dirty="0"/>
              <a:t> is specified (enhanced X2 and </a:t>
            </a:r>
            <a:r>
              <a:rPr lang="en-US" altLang="zh-CN" sz="2000" dirty="0" err="1"/>
              <a:t>Xn</a:t>
            </a:r>
            <a:r>
              <a:rPr lang="en-US" altLang="zh-CN" sz="2000" dirty="0"/>
              <a:t>) to facilitate time-domain and frequency domain based network scheduling solution in case of harmonic interference from UL to DL</a:t>
            </a:r>
            <a:endParaRPr lang="zh-CN" altLang="zh-CN" sz="2000" strike="sngStrike" dirty="0">
              <a:solidFill>
                <a:srgbClr val="00B050"/>
              </a:solidFill>
            </a:endParaRPr>
          </a:p>
          <a:p>
            <a:pPr lvl="2">
              <a:defRPr/>
            </a:pPr>
            <a:r>
              <a:rPr lang="en-US" altLang="zh-CN" dirty="0"/>
              <a:t>Semi-static time pattern indicating intended reception/transmission on an LTE UL carrier and an NR DL carrier on non-overlapping frequencies </a:t>
            </a:r>
            <a:endParaRPr lang="zh-CN" altLang="zh-CN" dirty="0"/>
          </a:p>
          <a:p>
            <a:pPr lvl="2">
              <a:defRPr/>
            </a:pPr>
            <a:r>
              <a:rPr lang="en-US" altLang="zh-CN" dirty="0"/>
              <a:t>Semi-static frequency pattern indicating intended reception/transmission on an LTE UL carrier and an NR DL carrier on non-overlapping frequencies </a:t>
            </a:r>
            <a:endParaRPr lang="zh-CN" altLang="zh-CN" dirty="0"/>
          </a:p>
          <a:p>
            <a:pPr lvl="2">
              <a:defRPr/>
            </a:pPr>
            <a:r>
              <a:rPr lang="en-US" altLang="zh-CN" dirty="0"/>
              <a:t>These patterns can be at least UE-specific. </a:t>
            </a:r>
            <a:endParaRPr lang="zh-CN" altLang="zh-CN" dirty="0"/>
          </a:p>
          <a:p>
            <a:pPr>
              <a:defRPr/>
            </a:pP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10054" y="188232"/>
            <a:ext cx="10971893" cy="1143000"/>
          </a:xfrm>
          <a:prstGeom prst="rect">
            <a:avLst/>
          </a:prstGeom>
        </p:spPr>
        <p:txBody>
          <a:bodyPr lIns="108853" tIns="54426" rIns="108853" bIns="54426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altLang="zh-CN" sz="3357" b="1" dirty="0" smtClean="0">
                <a:latin typeface="Times New Roman" pitchFamily="18" charset="0"/>
                <a:cs typeface="Times New Roman" pitchFamily="18" charset="0"/>
              </a:rPr>
              <a:t>Background</a:t>
            </a:r>
            <a:r>
              <a:rPr lang="zh-CN" altLang="en-US" sz="3357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zh-CN" altLang="en-US" sz="3357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2925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68760"/>
            <a:ext cx="10972801" cy="4783389"/>
          </a:xfrm>
          <a:extLst/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2000" dirty="0" smtClean="0"/>
              <a:t>RAN1 </a:t>
            </a:r>
            <a:r>
              <a:rPr lang="en-US" altLang="zh-CN" sz="2000" dirty="0"/>
              <a:t>agreed </a:t>
            </a:r>
            <a:r>
              <a:rPr lang="en-US" altLang="zh-CN" sz="2000" dirty="0" smtClean="0"/>
              <a:t>the following for harmonic interference handling (i.e. DL/UL TDM) and intermodulation interference handling (i.e. single UL </a:t>
            </a:r>
            <a:r>
              <a:rPr lang="en-US" altLang="zh-CN" sz="2000" dirty="0" err="1" smtClean="0"/>
              <a:t>Tx</a:t>
            </a:r>
            <a:r>
              <a:rPr lang="en-US" altLang="zh-CN" sz="2000" dirty="0" smtClean="0"/>
              <a:t>) for UEs with EN-DC (RAN1#90bis)</a:t>
            </a:r>
          </a:p>
          <a:p>
            <a:pPr lvl="1"/>
            <a:r>
              <a:rPr lang="en-GB" altLang="zh-CN" sz="2000" dirty="0"/>
              <a:t>DL/UL TDM (to avoid self-interference due to harmonics) is a network decision on a per-UE basis</a:t>
            </a:r>
            <a:endParaRPr lang="zh-CN" altLang="zh-CN" sz="2000" dirty="0"/>
          </a:p>
          <a:p>
            <a:pPr lvl="2"/>
            <a:r>
              <a:rPr lang="en-GB" altLang="zh-CN" sz="1800" dirty="0"/>
              <a:t>No RRC configuration signalling is provided to the UE for this purpose </a:t>
            </a:r>
            <a:r>
              <a:rPr lang="en-GB" altLang="zh-CN" sz="1800" b="1" dirty="0"/>
              <a:t>(except FFS for the LTE RRC signalling to configure Case 1 HARQ timing)</a:t>
            </a:r>
            <a:endParaRPr lang="zh-CN" altLang="zh-CN" sz="1800" b="1" dirty="0"/>
          </a:p>
          <a:p>
            <a:pPr lvl="2"/>
            <a:r>
              <a:rPr lang="en-GB" altLang="zh-CN" sz="1800" dirty="0"/>
              <a:t>UEs can be scheduled for NR or LTE uplink transmission in an arbitrary slot</a:t>
            </a:r>
            <a:endParaRPr lang="zh-CN" altLang="zh-CN" sz="1800" dirty="0"/>
          </a:p>
          <a:p>
            <a:pPr lvl="2"/>
            <a:r>
              <a:rPr lang="en-GB" altLang="zh-CN" sz="1800" dirty="0"/>
              <a:t>UEs can be scheduled for NR or LTE downlink transmission in an arbitrary slot</a:t>
            </a:r>
            <a:endParaRPr lang="zh-CN" altLang="zh-CN" sz="1800" dirty="0"/>
          </a:p>
          <a:p>
            <a:pPr lvl="1"/>
            <a:r>
              <a:rPr lang="en-GB" altLang="zh-CN" sz="2000" dirty="0"/>
              <a:t>For the case of a UE configured with multiple uplink carriers (regardless of SUL or not) but where the UE is assumed to only operate on one uplink carrier at a time: </a:t>
            </a:r>
            <a:endParaRPr lang="zh-CN" altLang="zh-CN" sz="2000" dirty="0"/>
          </a:p>
          <a:p>
            <a:pPr lvl="2"/>
            <a:r>
              <a:rPr lang="en-GB" altLang="zh-CN" sz="1800" dirty="0"/>
              <a:t>No RRC configuration signalling is provided to the UE for this purpose (except for the LTE RRC signalling to configure Case 1 HARQ timing)</a:t>
            </a:r>
            <a:endParaRPr lang="zh-CN" altLang="zh-CN" sz="1800" dirty="0"/>
          </a:p>
          <a:p>
            <a:pPr lvl="2"/>
            <a:r>
              <a:rPr lang="en-GB" altLang="zh-CN" sz="1800" dirty="0"/>
              <a:t>UEs can be scheduled for uplink NR transmission in an arbitrary slot</a:t>
            </a:r>
            <a:endParaRPr lang="zh-CN" altLang="zh-CN" sz="1800" dirty="0"/>
          </a:p>
          <a:p>
            <a:pPr lvl="2"/>
            <a:r>
              <a:rPr lang="en-GB" altLang="zh-CN" sz="1800" dirty="0"/>
              <a:t>The UE behaviour in case of being simultaneously scheduled on LTE and NR uplinks is not </a:t>
            </a:r>
            <a:r>
              <a:rPr lang="en-GB" altLang="zh-CN" sz="1800" dirty="0" smtClean="0"/>
              <a:t>specified</a:t>
            </a:r>
            <a:endParaRPr lang="zh-CN" altLang="zh-CN" dirty="0"/>
          </a:p>
          <a:p>
            <a:pPr>
              <a:defRPr/>
            </a:pP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10054" y="188232"/>
            <a:ext cx="10971893" cy="1143000"/>
          </a:xfrm>
          <a:prstGeom prst="rect">
            <a:avLst/>
          </a:prstGeom>
        </p:spPr>
        <p:txBody>
          <a:bodyPr lIns="108853" tIns="54426" rIns="108853" bIns="54426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altLang="zh-CN" sz="3357" b="1" dirty="0" smtClean="0">
                <a:latin typeface="Times New Roman" pitchFamily="18" charset="0"/>
                <a:cs typeface="Times New Roman" pitchFamily="18" charset="0"/>
              </a:rPr>
              <a:t>Background</a:t>
            </a:r>
            <a:r>
              <a:rPr lang="zh-CN" altLang="en-US" sz="3357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zh-CN" altLang="en-US" sz="3357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8189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800100"/>
            <a:ext cx="10972801" cy="4959949"/>
          </a:xfrm>
          <a:extLst/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2000" dirty="0" smtClean="0"/>
              <a:t>RAN1 agreed the following for single UL </a:t>
            </a:r>
            <a:r>
              <a:rPr lang="en-US" altLang="zh-CN" sz="2000" dirty="0" err="1" smtClean="0"/>
              <a:t>Tx</a:t>
            </a:r>
            <a:r>
              <a:rPr lang="en-US" altLang="zh-CN" sz="2000" dirty="0" smtClean="0"/>
              <a:t> in EN-DC</a:t>
            </a:r>
            <a:endParaRPr lang="en-US" altLang="zh-CN" sz="1600" dirty="0" smtClean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1"/>
            <a:r>
              <a:rPr lang="en-US" altLang="zh-CN" sz="1400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For 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LTE carrier, UE can be configured with 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2"/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Case 1: DL-reference UL/DL configuration defined for LTE-FDD-</a:t>
            </a:r>
            <a:r>
              <a:rPr lang="en-US" altLang="zh-CN" sz="14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SCell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in LTE-TDD-FDD CA with LTE-TDD-</a:t>
            </a:r>
            <a:r>
              <a:rPr lang="en-US" altLang="zh-CN" sz="14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PCell</a:t>
            </a:r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3"/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For scheduling/HARQ timing of LTE FDD carrier, DL-reference UL/DL configuration defined for LTE-FDD-</a:t>
            </a:r>
            <a:r>
              <a:rPr lang="en-US" altLang="zh-CN" sz="14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SCell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in LTE-TDD-FDD CA with LTE-TDD-</a:t>
            </a:r>
            <a:r>
              <a:rPr lang="en-US" altLang="zh-CN" sz="14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PCell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is applied</a:t>
            </a:r>
            <a:endParaRPr lang="zh-CN" altLang="zh-CN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2"/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Case 2: Release 15 LTE-FDD HARQ timing</a:t>
            </a:r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3"/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No impact on LTE RAN1 specifications</a:t>
            </a:r>
            <a:endParaRPr lang="zh-CN" altLang="zh-CN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2"/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Note: it doesn’t necessarily imply that UE has to support both </a:t>
            </a:r>
            <a:r>
              <a:rPr lang="en-US" altLang="zh-CN" sz="1400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cases</a:t>
            </a:r>
          </a:p>
          <a:p>
            <a:pPr lvl="1"/>
            <a:r>
              <a:rPr lang="en-GB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For Case 1, FDD timing configuration (i.e., periodicity and offset) is applied to LTE PRACH and SRS on LTE UL carriers.</a:t>
            </a:r>
            <a:endParaRPr lang="zh-CN" altLang="zh-CN" sz="14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1"/>
            <a:r>
              <a:rPr lang="en-GB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The UE is not required to support transmission of LTE PRACH or SRS transmission which does not coincide with the configured HARQ-ACK transmission occasions</a:t>
            </a:r>
            <a:endParaRPr lang="zh-CN" altLang="zh-CN" sz="14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1"/>
            <a:r>
              <a:rPr lang="en-US" altLang="zh-CN" sz="1400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In 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Case 1, LTE TDD UL HARQ timing is supported and the UE is allowed to transmit only in the </a:t>
            </a:r>
            <a:r>
              <a:rPr lang="en-US" altLang="zh-CN" sz="14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subframes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designated as UL in the reference TDD configuration. Additionally, a UE-specific HARQ </a:t>
            </a:r>
            <a:r>
              <a:rPr lang="en-US" altLang="zh-CN" sz="14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subframe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offset can be configured. </a:t>
            </a:r>
            <a:endParaRPr lang="zh-CN" altLang="zh-CN" sz="14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2"/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The offset (</a:t>
            </a:r>
            <a:r>
              <a:rPr lang="en-US" altLang="zh-CN" sz="14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HARQ_offset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) is in the range [0…9]</a:t>
            </a:r>
            <a:endParaRPr lang="zh-CN" altLang="zh-CN" sz="14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2"/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The offset doesn’t change any </a:t>
            </a:r>
            <a:r>
              <a:rPr lang="en-US" altLang="zh-CN" sz="14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subframe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or slot number</a:t>
            </a:r>
            <a:endParaRPr lang="zh-CN" altLang="zh-CN" sz="14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2"/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If, before applying the offset, the HARQ feedback for DL SF number m was mapped to UL SF number n, then after the offset, the HARQ feedback for DL SF number (m + </a:t>
            </a:r>
            <a:r>
              <a:rPr lang="en-US" altLang="zh-CN" sz="14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HARQ_offset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) is mapped to UL SF number (n + </a:t>
            </a:r>
            <a:r>
              <a:rPr lang="en-US" altLang="zh-CN" sz="14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HARQ_offset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)</a:t>
            </a:r>
            <a:endParaRPr lang="zh-CN" altLang="zh-CN" sz="14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2"/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If, before applying the offset, the PUSCH in SF number m was scheduled (by UL grant or PHICH) in SF number n, then after the offset, the PUSCH in SF number (m + </a:t>
            </a:r>
            <a:r>
              <a:rPr lang="en-US" altLang="zh-CN" sz="14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HARQ_offset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) is scheduled (by UL grant or PHICH) in SF number (n + </a:t>
            </a:r>
            <a:r>
              <a:rPr lang="en-US" altLang="zh-CN" sz="14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HARQ_offset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)</a:t>
            </a:r>
            <a:endParaRPr lang="zh-CN" altLang="zh-CN" sz="14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2"/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If, before applying the offset, the HARQ-ACK (if carried on PHICH) corresponding to PUSCH in SF number m was transmitted in SF number n, then after the offset, the HARQ-ACK (if carried on PHICH) corresponding to PUSCH in SF number (m + </a:t>
            </a:r>
            <a:r>
              <a:rPr lang="en-US" altLang="zh-CN" sz="14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HARQ_offset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) is transmitted in SF number (n + </a:t>
            </a:r>
            <a:r>
              <a:rPr lang="en-US" altLang="zh-CN" sz="14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HARQ_offset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)</a:t>
            </a:r>
            <a:endParaRPr lang="zh-CN" altLang="zh-CN" sz="14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2"/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SRS and PRACH transmission may only occur in </a:t>
            </a:r>
            <a:r>
              <a:rPr lang="en-US" altLang="zh-CN" sz="14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subframes</a:t>
            </a:r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indicated as UL in the reference TDD configuration but shifted by the configured non-zero </a:t>
            </a:r>
            <a:r>
              <a:rPr lang="en-US" altLang="zh-CN" sz="14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HARQ_offset</a:t>
            </a:r>
            <a:endParaRPr lang="zh-CN" altLang="zh-CN" sz="14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1">
              <a:defRPr/>
            </a:pPr>
            <a:endParaRPr lang="en-US" altLang="zh-CN" sz="1600" dirty="0" smtClean="0"/>
          </a:p>
          <a:p>
            <a:pPr lvl="1">
              <a:defRPr/>
            </a:pPr>
            <a:endParaRPr lang="zh-CN" altLang="zh-CN" dirty="0"/>
          </a:p>
          <a:p>
            <a:pPr>
              <a:defRPr/>
            </a:pP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10054" y="-167368"/>
            <a:ext cx="10971893" cy="1143000"/>
          </a:xfrm>
          <a:prstGeom prst="rect">
            <a:avLst/>
          </a:prstGeom>
        </p:spPr>
        <p:txBody>
          <a:bodyPr lIns="108853" tIns="54426" rIns="108853" bIns="54426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altLang="zh-CN" sz="3357" b="1" dirty="0" smtClean="0">
                <a:latin typeface="Times New Roman" pitchFamily="18" charset="0"/>
                <a:cs typeface="Times New Roman" pitchFamily="18" charset="0"/>
              </a:rPr>
              <a:t>Background</a:t>
            </a:r>
            <a:r>
              <a:rPr lang="zh-CN" altLang="en-US" sz="3357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zh-CN" altLang="en-US" sz="3357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6385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68760"/>
            <a:ext cx="10972801" cy="4783389"/>
          </a:xfrm>
          <a:extLst/>
        </p:spPr>
        <p:txBody>
          <a:bodyPr>
            <a:noAutofit/>
          </a:bodyPr>
          <a:lstStyle/>
          <a:p>
            <a:pPr marL="914400" lvl="2" indent="0">
              <a:buNone/>
              <a:defRPr/>
            </a:pPr>
            <a:endParaRPr lang="en-US" altLang="zh-CN" sz="1600" dirty="0" smtClean="0"/>
          </a:p>
          <a:p>
            <a:pPr>
              <a:defRPr/>
            </a:pPr>
            <a:r>
              <a:rPr lang="en-US" altLang="zh-CN" sz="2400" dirty="0" smtClean="0"/>
              <a:t>The LTE scheduling/HARQ mechanism (case 1 or case 2) can be used for EN-DC UEs with dual UL </a:t>
            </a:r>
            <a:r>
              <a:rPr lang="en-US" altLang="zh-CN" sz="2400" dirty="0" err="1" smtClean="0"/>
              <a:t>Tx</a:t>
            </a:r>
            <a:r>
              <a:rPr lang="en-US" altLang="zh-CN" sz="2400" dirty="0" smtClean="0"/>
              <a:t> capability and single UL </a:t>
            </a:r>
            <a:r>
              <a:rPr lang="en-US" altLang="zh-CN" sz="2400" dirty="0" err="1" smtClean="0"/>
              <a:t>Tx</a:t>
            </a:r>
            <a:r>
              <a:rPr lang="en-US" altLang="zh-CN" sz="2400" dirty="0" smtClean="0"/>
              <a:t> capability, including the following</a:t>
            </a:r>
          </a:p>
          <a:p>
            <a:pPr lvl="1">
              <a:defRPr/>
            </a:pPr>
            <a:r>
              <a:rPr lang="en-US" altLang="zh-CN" sz="2000" dirty="0" smtClean="0"/>
              <a:t>Case 1 and case 2 HARQ/scheduling timing for LTE FDD carrier</a:t>
            </a:r>
            <a:endParaRPr lang="en-US" altLang="zh-CN" sz="1600" dirty="0" smtClean="0"/>
          </a:p>
          <a:p>
            <a:pPr lvl="1">
              <a:defRPr/>
            </a:pPr>
            <a:r>
              <a:rPr lang="en-US" altLang="zh-CN" sz="2000" dirty="0" smtClean="0"/>
              <a:t>Configuration of PRACH/SRS based on FDD timing and transmission of PRACH/SRS within the </a:t>
            </a:r>
            <a:r>
              <a:rPr lang="en-US" altLang="zh-CN" sz="2000" dirty="0" err="1" smtClean="0"/>
              <a:t>subframes</a:t>
            </a:r>
            <a:r>
              <a:rPr lang="en-US" altLang="zh-CN" sz="2000" dirty="0" smtClean="0"/>
              <a:t> configured for HARQ-ACK </a:t>
            </a:r>
            <a:r>
              <a:rPr lang="en-US" altLang="zh-CN" sz="2000" smtClean="0"/>
              <a:t>transmission occasions</a:t>
            </a:r>
            <a:endParaRPr lang="en-US" altLang="zh-CN" sz="2000" dirty="0" smtClean="0"/>
          </a:p>
          <a:p>
            <a:pPr lvl="1">
              <a:defRPr/>
            </a:pPr>
            <a:r>
              <a:rPr lang="en-US" altLang="zh-CN" sz="2000" dirty="0" smtClean="0"/>
              <a:t>For case 1, UE is only allowed to transmission LTE UL in the </a:t>
            </a:r>
            <a:r>
              <a:rPr lang="en-US" altLang="zh-CN" sz="2000" dirty="0" err="1" smtClean="0"/>
              <a:t>subframes</a:t>
            </a:r>
            <a:r>
              <a:rPr lang="en-US" altLang="zh-CN" sz="2000" dirty="0" smtClean="0"/>
              <a:t> configured as UL in </a:t>
            </a:r>
            <a:r>
              <a:rPr lang="en-US" altLang="zh-CN" sz="2000" dirty="0"/>
              <a:t>the reference TDD configuration</a:t>
            </a:r>
          </a:p>
          <a:p>
            <a:pPr lvl="1">
              <a:defRPr/>
            </a:pPr>
            <a:r>
              <a:rPr lang="en-US" altLang="zh-CN" sz="2000" dirty="0"/>
              <a:t>Configuration of UE-specific HARQ </a:t>
            </a:r>
            <a:r>
              <a:rPr lang="en-US" altLang="zh-CN" sz="2000" dirty="0" err="1"/>
              <a:t>subframe</a:t>
            </a:r>
            <a:r>
              <a:rPr lang="en-US" altLang="zh-CN" sz="2000" dirty="0"/>
              <a:t> offset </a:t>
            </a:r>
            <a:r>
              <a:rPr lang="en-US" altLang="zh-CN" sz="2000" dirty="0" smtClean="0"/>
              <a:t>for LTE</a:t>
            </a:r>
          </a:p>
          <a:p>
            <a:pPr>
              <a:defRPr/>
            </a:pPr>
            <a:r>
              <a:rPr lang="en-US" altLang="zh-CN" sz="2400" dirty="0" smtClean="0"/>
              <a:t>UE </a:t>
            </a:r>
            <a:r>
              <a:rPr lang="en-US" altLang="zh-CN" sz="2400" dirty="0"/>
              <a:t>support for the </a:t>
            </a:r>
            <a:r>
              <a:rPr lang="en-US" altLang="zh-CN" sz="2400" dirty="0" smtClean="0"/>
              <a:t>LTE scheduling/HARQ mechanism </a:t>
            </a:r>
            <a:r>
              <a:rPr lang="en-US" altLang="zh-CN" sz="2400" dirty="0"/>
              <a:t>(case 1 or case 2)</a:t>
            </a:r>
            <a:r>
              <a:rPr lang="en-US" altLang="zh-CN" sz="2400" dirty="0" smtClean="0"/>
              <a:t> is </a:t>
            </a:r>
            <a:r>
              <a:rPr lang="en-US" altLang="zh-CN" sz="2400" dirty="0"/>
              <a:t>decoupled </a:t>
            </a:r>
            <a:r>
              <a:rPr lang="en-US" altLang="zh-CN" sz="2400" dirty="0" smtClean="0"/>
              <a:t>from single </a:t>
            </a:r>
            <a:r>
              <a:rPr lang="en-US" altLang="zh-CN" sz="2400" dirty="0"/>
              <a:t>UL </a:t>
            </a:r>
            <a:r>
              <a:rPr lang="en-US" altLang="zh-CN" sz="2400" dirty="0" err="1" smtClean="0"/>
              <a:t>Tx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capability</a:t>
            </a:r>
          </a:p>
          <a:p>
            <a:pPr>
              <a:defRPr/>
            </a:pPr>
            <a:r>
              <a:rPr lang="en-US" altLang="zh-CN" sz="2400" dirty="0" smtClean="0"/>
              <a:t>An EN-DC UE can be configured with a single LTE scheduling/HARQ timing at a time</a:t>
            </a:r>
          </a:p>
          <a:p>
            <a:pPr>
              <a:defRPr/>
            </a:pPr>
            <a:r>
              <a:rPr lang="en-US" altLang="zh-CN" sz="2400" dirty="0" smtClean="0"/>
              <a:t>Note: The LTE scheduling/HARQ timing is configured by RRC as agreed previously</a:t>
            </a:r>
            <a:endParaRPr lang="en-US" altLang="zh-CN" sz="2400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10054" y="188232"/>
            <a:ext cx="10971893" cy="1143000"/>
          </a:xfrm>
          <a:prstGeom prst="rect">
            <a:avLst/>
          </a:prstGeom>
        </p:spPr>
        <p:txBody>
          <a:bodyPr lIns="108853" tIns="54426" rIns="108853" bIns="54426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altLang="zh-CN" sz="3357" b="1" dirty="0" smtClean="0">
                <a:latin typeface="Times New Roman" pitchFamily="18" charset="0"/>
                <a:cs typeface="Times New Roman" pitchFamily="18" charset="0"/>
              </a:rPr>
              <a:t>Proposals</a:t>
            </a:r>
            <a:endParaRPr lang="zh-CN" altLang="en-US" sz="3357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5489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897</Words>
  <Application>Microsoft Office PowerPoint</Application>
  <PresentationFormat>自定义</PresentationFormat>
  <Paragraphs>50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LTE scheduling/HARQ timing for EN-DC UEs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Harmonic</dc:title>
  <dc:creator>vivo</dc:creator>
  <cp:lastModifiedBy>Xueming Pan</cp:lastModifiedBy>
  <cp:revision>116</cp:revision>
  <dcterms:created xsi:type="dcterms:W3CDTF">2017-11-23T03:29:58Z</dcterms:created>
  <dcterms:modified xsi:type="dcterms:W3CDTF">2017-11-28T00:19:33Z</dcterms:modified>
</cp:coreProperties>
</file>