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  <p:sldMasterId id="2147483774" r:id="rId2"/>
  </p:sldMasterIdLst>
  <p:notesMasterIdLst>
    <p:notesMasterId r:id="rId11"/>
  </p:notesMasterIdLst>
  <p:handoutMasterIdLst>
    <p:handoutMasterId r:id="rId12"/>
  </p:handoutMasterIdLst>
  <p:sldIdLst>
    <p:sldId id="829" r:id="rId3"/>
    <p:sldId id="833" r:id="rId4"/>
    <p:sldId id="838" r:id="rId5"/>
    <p:sldId id="839" r:id="rId6"/>
    <p:sldId id="840" r:id="rId7"/>
    <p:sldId id="841" r:id="rId8"/>
    <p:sldId id="843" r:id="rId9"/>
    <p:sldId id="842" r:id="rId10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055"/>
    <a:srgbClr val="8F297C"/>
    <a:srgbClr val="404040"/>
    <a:srgbClr val="00ACBD"/>
    <a:srgbClr val="008D95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605" autoAdjust="0"/>
    <p:restoredTop sz="94280" autoAdjust="0"/>
  </p:normalViewPr>
  <p:slideViewPr>
    <p:cSldViewPr snapToGrid="0" snapToObjects="1">
      <p:cViewPr varScale="1">
        <p:scale>
          <a:sx n="92" d="100"/>
          <a:sy n="92" d="100"/>
        </p:scale>
        <p:origin x="900" y="78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0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11/26/2017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555625"/>
            <a:ext cx="4494213" cy="25288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lnSpc>
                <a:spcPct val="93000"/>
              </a:lnSpc>
            </a:pPr>
            <a:fld id="{785BB0B3-964C-4CDE-9D3D-0BF955B8C425}" type="slidenum">
              <a:rPr lang="en-US" smtClean="0"/>
              <a:pPr>
                <a:lnSpc>
                  <a:spcPct val="93000"/>
                </a:lnSpc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246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qualcomm" TargetMode="External"/><Relationship Id="rId2" Type="http://schemas.openxmlformats.org/officeDocument/2006/relationships/hyperlink" Target="https://twitter.com/Qualcomm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2401888" y="3588584"/>
            <a:ext cx="103188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2333626" y="2189996"/>
            <a:ext cx="1335088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2665413" y="2318584"/>
            <a:ext cx="962025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2178051" y="3694946"/>
            <a:ext cx="23813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857376" y="4245809"/>
            <a:ext cx="593725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1208088" y="3209171"/>
            <a:ext cx="982663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739901" y="3017084"/>
            <a:ext cx="1122362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473201" y="2812296"/>
            <a:ext cx="627063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573213" y="2958346"/>
            <a:ext cx="546100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2559051" y="3645734"/>
            <a:ext cx="390525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204" y="3534340"/>
            <a:ext cx="721192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6571599" y="3146077"/>
            <a:ext cx="869150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6798615" y="2479296"/>
            <a:ext cx="97552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7448532" y="2136825"/>
            <a:ext cx="805586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7355131" y="2046018"/>
            <a:ext cx="455331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7850677" y="1944833"/>
            <a:ext cx="59802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7850677" y="1841054"/>
            <a:ext cx="699212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7050280" y="1738572"/>
            <a:ext cx="800397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7850677" y="3148671"/>
            <a:ext cx="339876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6461333" y="2894413"/>
            <a:ext cx="346363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7582148" y="2258765"/>
            <a:ext cx="551327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829484" y="0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7829539" y="-43013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9868022" y="-1032668"/>
            <a:ext cx="16947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9436637" y="2511965"/>
            <a:ext cx="8670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9260238" y="2097517"/>
            <a:ext cx="1287723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3818411" y="2369950"/>
            <a:ext cx="768654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5614708" y="1242907"/>
            <a:ext cx="362230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6672856" y="2062133"/>
            <a:ext cx="312742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6940551" y="4429770"/>
            <a:ext cx="1355724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7829539" y="2919112"/>
            <a:ext cx="3547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635000" y="1955800"/>
            <a:ext cx="1276351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1258888" y="2400300"/>
            <a:ext cx="222250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1246188" y="1839912"/>
            <a:ext cx="214312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1027113" y="2112963"/>
            <a:ext cx="376237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1101725" y="1924050"/>
            <a:ext cx="412750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3903663" y="6898816"/>
            <a:ext cx="2654300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10485545" y="-1320713"/>
            <a:ext cx="1343025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7238" y="730116"/>
            <a:ext cx="1219456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02" y="7351185"/>
            <a:ext cx="881432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8788116" y="-303122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8788116" y="-228510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8826216" y="-152310"/>
            <a:ext cx="136525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8669053" y="-849222"/>
            <a:ext cx="449263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8734141" y="-609510"/>
            <a:ext cx="31908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8535703" y="-1136560"/>
            <a:ext cx="714375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8888128" y="-1031785"/>
            <a:ext cx="11113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8842091" y="-1127035"/>
            <a:ext cx="103188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8459503" y="-874622"/>
            <a:ext cx="76200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8275353" y="-1031785"/>
            <a:ext cx="444500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9072278" y="-1038135"/>
            <a:ext cx="442913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9256428" y="-1076235"/>
            <a:ext cx="76200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9901047" y="6189689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163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0025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122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937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55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002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002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04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086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944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4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4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250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250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71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536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7182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675" y="273050"/>
            <a:ext cx="68135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886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3612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3612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361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885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620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308886" y="2676487"/>
            <a:ext cx="5645277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segue slide</a:t>
            </a:r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382090" y="2460679"/>
            <a:ext cx="5532120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8977421" y="508000"/>
            <a:ext cx="2867534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9961115" y="1764312"/>
            <a:ext cx="513672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9519622" y="1088349"/>
            <a:ext cx="562594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9216041" y="702512"/>
            <a:ext cx="513672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9859771" y="509890"/>
            <a:ext cx="444055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8996063" y="1438374"/>
            <a:ext cx="588938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10195042" y="991759"/>
            <a:ext cx="502384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10335356" y="1794036"/>
            <a:ext cx="406423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080092" y="1475229"/>
            <a:ext cx="1732941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21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613" y="274638"/>
            <a:ext cx="2741612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561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5871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6053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562169" y="3310128"/>
            <a:ext cx="9064486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big statement slide</a:t>
            </a:r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62169" y="4739214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391362" y="513429"/>
            <a:ext cx="760854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9563361" y="4923301"/>
            <a:ext cx="1309995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9689260" y="5072703"/>
            <a:ext cx="1005936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9981487" y="5364930"/>
            <a:ext cx="421482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10939819" y="4887666"/>
            <a:ext cx="982496" cy="779416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11154476" y="4913214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11373647" y="5132384"/>
            <a:ext cx="316111" cy="316112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10560235" y="4415532"/>
            <a:ext cx="589498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10627041" y="4483600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10758543" y="4615102"/>
            <a:ext cx="18966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998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478383" y="4245621"/>
            <a:ext cx="9232941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“Click to edit quote slide”</a:t>
            </a:r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72155" y="4901708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610186" y="5037262"/>
            <a:ext cx="9135433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9968748" y="5228480"/>
            <a:ext cx="982496" cy="779416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10183405" y="5254028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10402576" y="5473198"/>
            <a:ext cx="316111" cy="316112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10575733" y="4586010"/>
            <a:ext cx="589498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10642539" y="4654078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10774041" y="4785580"/>
            <a:ext cx="18966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54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" y="5723886"/>
            <a:ext cx="11430000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79412" y="5469879"/>
            <a:ext cx="11430000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50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17" y="6472429"/>
            <a:ext cx="435360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4904" y="502920"/>
            <a:ext cx="11430000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6805" y="4128218"/>
            <a:ext cx="547687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4979" y="4016661"/>
            <a:ext cx="752475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4042" y="3518186"/>
            <a:ext cx="352425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6992" y="3611848"/>
            <a:ext cx="1620837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0062" y="5150433"/>
            <a:ext cx="985962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83464" y="3388539"/>
            <a:ext cx="9448609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marR="0" lvl="1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10000"/>
                <a:buFontTx/>
                <a:buNone/>
                <a:tabLst/>
                <a:defRPr/>
              </a:pPr>
              <a:r>
                <a:rPr lang="en-US" sz="2000" b="0" kern="1200" baseline="0" dirty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For more information on Qualcomm, visit us at: </a:t>
              </a:r>
              <a:br>
                <a:rPr lang="en-US" sz="2000" b="0" kern="1200" baseline="0" dirty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</a:br>
              <a:r>
                <a:rPr lang="en-US" sz="2000" b="0" kern="1200" baseline="0" dirty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lang="en-US" sz="1000" kern="1200" baseline="0" dirty="0" err="1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Vuforia</a:t>
              </a:r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and Wireless Reach are trademarks of Qualcomm Incorporated. Atheros and </a:t>
              </a:r>
              <a:r>
                <a:rPr lang="en-US" sz="1000" kern="1200" baseline="0" dirty="0" err="1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Skifta</a:t>
              </a:r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are trademarks of Qualcomm Atheros, Inc., registered in the united States and other countries. </a:t>
              </a:r>
              <a:r>
                <a:rPr lang="en-US" sz="1000" kern="1200" baseline="0" dirty="0" err="1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Hy</a:t>
              </a:r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-Fi is a trademark of Qualcomm Atheros, Inc. </a:t>
              </a:r>
              <a:r>
                <a:rPr lang="en-US" sz="1000" kern="1200" baseline="0" dirty="0" err="1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Alljoyn</a:t>
              </a:r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is a trademark of Qualcomm Innovation Center, Inc., registered in the United States and other countries. Other products and brand names may be trademarks or registered trademarks of their respective owners.</a:t>
              </a:r>
              <a:r>
                <a:rPr lang="en-US" sz="1000" kern="1200" baseline="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Arial" pitchFamily="34" charset="0"/>
                </a:rPr>
                <a:t> </a:t>
              </a: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</a:pPr>
              <a:r>
                <a:rPr lang="en-US" sz="5400" kern="1200" baseline="0" dirty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kern="1200" baseline="0" dirty="0">
                    <a:solidFill>
                      <a:schemeClr val="bg1"/>
                    </a:solidFill>
                    <a:latin typeface="Qualcomm Office Regular" pitchFamily="34" charset="0"/>
                    <a:ea typeface="+mn-ea"/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>
                <a:hlinkClick r:id="rId2"/>
              </p:cNvPr>
              <p:cNvSpPr>
                <a:spLocks noChangeAspect="1"/>
              </p:cNvSpPr>
              <p:nvPr userDrawn="1"/>
            </p:nvSpPr>
            <p:spPr bwMode="auto">
              <a:xfrm>
                <a:off x="27533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pic>
            <p:nvPicPr>
              <p:cNvPr id="57" name="Picture 2">
                <a:hlinkClick r:id="rId3"/>
              </p:cNvPr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44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6494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12188825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265176" y="1804968"/>
            <a:ext cx="6903720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here to edit master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383249" y="1567586"/>
            <a:ext cx="6803935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265176" y="598753"/>
            <a:ext cx="6903720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here to edit  name </a:t>
            </a:r>
            <a:br>
              <a:rPr lang="en-US" dirty="0"/>
            </a:br>
            <a:r>
              <a:rPr lang="en-US" dirty="0"/>
              <a:t>and title</a:t>
            </a:r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7585799" y="393195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7388390" y="4782931"/>
            <a:ext cx="253173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7262362" y="4664710"/>
            <a:ext cx="155027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6751554" y="4785162"/>
            <a:ext cx="534229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6830740" y="4545373"/>
            <a:ext cx="445005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7074992" y="4390346"/>
            <a:ext cx="226406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6856393" y="4746127"/>
            <a:ext cx="413777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7359393" y="3995530"/>
            <a:ext cx="253173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7404005" y="4531989"/>
            <a:ext cx="266557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7235595" y="4806353"/>
            <a:ext cx="79187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7346009" y="4811929"/>
            <a:ext cx="90340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6991344" y="4282162"/>
            <a:ext cx="104838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6648947" y="5227936"/>
            <a:ext cx="10706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7401774" y="5009338"/>
            <a:ext cx="105954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7660524" y="4456149"/>
            <a:ext cx="104838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6753785" y="4500761"/>
            <a:ext cx="69149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7185406" y="4943534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6774975" y="478850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7641564" y="4966956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6706942" y="4200745"/>
            <a:ext cx="49073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7291360" y="4293315"/>
            <a:ext cx="50189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6587605" y="4676978"/>
            <a:ext cx="73610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7918158" y="4966956"/>
            <a:ext cx="50189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7833396" y="4676978"/>
            <a:ext cx="45728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7993999" y="4864349"/>
            <a:ext cx="71379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7202136" y="5225706"/>
            <a:ext cx="52419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7784322" y="4111521"/>
            <a:ext cx="70264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7243401" y="4463956"/>
            <a:ext cx="71379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7412927" y="4756164"/>
            <a:ext cx="56880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11154860" y="2024238"/>
            <a:ext cx="405764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670665" y="1951212"/>
            <a:ext cx="977264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11419979" y="1908347"/>
            <a:ext cx="310514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10899268" y="2144887"/>
            <a:ext cx="521970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9676105" y="1544339"/>
            <a:ext cx="491760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980" y="2378990"/>
            <a:ext cx="1663955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655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gue Teal">
    <p:bg>
      <p:bgPr>
        <a:gradFill>
          <a:gsLst>
            <a:gs pos="100000">
              <a:schemeClr val="bg1"/>
            </a:gs>
            <a:gs pos="15000">
              <a:srgbClr val="0097A9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Straight Connector 63"/>
          <p:cNvCxnSpPr/>
          <p:nvPr userDrawn="1"/>
        </p:nvCxnSpPr>
        <p:spPr bwMode="invGray">
          <a:xfrm>
            <a:off x="529452" y="5186723"/>
            <a:ext cx="641818" cy="0"/>
          </a:xfrm>
          <a:prstGeom prst="line">
            <a:avLst/>
          </a:prstGeom>
          <a:ln w="762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itle 1"/>
          <p:cNvSpPr>
            <a:spLocks noGrp="1"/>
          </p:cNvSpPr>
          <p:nvPr>
            <p:ph type="title"/>
          </p:nvPr>
        </p:nvSpPr>
        <p:spPr>
          <a:xfrm>
            <a:off x="464433" y="2670363"/>
            <a:ext cx="5477620" cy="1303562"/>
          </a:xfrm>
        </p:spPr>
        <p:txBody>
          <a:bodyPr/>
          <a:lstStyle>
            <a:lvl1pPr marL="0" algn="l" defTabSz="914126" rtl="0" eaLnBrk="1" latinLnBrk="0" hangingPunct="1">
              <a:lnSpc>
                <a:spcPct val="82000"/>
              </a:lnSpc>
              <a:spcBef>
                <a:spcPct val="0"/>
              </a:spcBef>
              <a:buNone/>
              <a:defRPr lang="en-US" sz="4799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5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81573" y="5609675"/>
            <a:ext cx="5451642" cy="369204"/>
          </a:xfrm>
          <a:prstGeom prst="rect">
            <a:avLst/>
          </a:prstGeom>
        </p:spPr>
        <p:txBody>
          <a:bodyPr/>
          <a:lstStyle>
            <a:lvl1pPr marL="0" indent="0" algn="l" defTabSz="914126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799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126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799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126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799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126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799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126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799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958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354" y="1934892"/>
            <a:ext cx="11430000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0"/>
            <a:endParaRPr lang="en-US" dirty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4" r:id="rId2"/>
    <p:sldLayoutId id="2147483745" r:id="rId3"/>
    <p:sldLayoutId id="2147483747" r:id="rId4"/>
    <p:sldLayoutId id="2147483749" r:id="rId5"/>
    <p:sldLayoutId id="2147483751" r:id="rId6"/>
    <p:sldLayoutId id="2147483753" r:id="rId7"/>
    <p:sldLayoutId id="2147483755" r:id="rId8"/>
    <p:sldLayoutId id="2147483789" r:id="rId9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11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6962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3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AFB0E-0006-42C2-A33E-C08C5D4D5B4B}" type="datetimeFigureOut">
              <a:rPr lang="en-US" smtClean="0"/>
              <a:t>11/26/2017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013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3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82588" y="901262"/>
            <a:ext cx="10817259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5010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Email_Discussions/RAN1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78565" y="2375603"/>
            <a:ext cx="10919155" cy="2874079"/>
            <a:chOff x="0" y="2448942"/>
            <a:chExt cx="11994519" cy="2755271"/>
          </a:xfrm>
        </p:grpSpPr>
        <p:sp>
          <p:nvSpPr>
            <p:cNvPr id="6" name="Isosceles Triangle 5"/>
            <p:cNvSpPr/>
            <p:nvPr/>
          </p:nvSpPr>
          <p:spPr>
            <a:xfrm rot="5400000">
              <a:off x="10257007" y="3466702"/>
              <a:ext cx="2755271" cy="719752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alpha val="0"/>
                    <a:lumMod val="0"/>
                    <a:lumOff val="100000"/>
                  </a:schemeClr>
                </a:gs>
                <a:gs pos="85000">
                  <a:schemeClr val="bg1">
                    <a:alpha val="50000"/>
                  </a:schemeClr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 dirty="0" err="1">
                <a:solidFill>
                  <a:prstClr val="black"/>
                </a:solidFill>
              </a:endParaRPr>
            </a:p>
          </p:txBody>
        </p:sp>
        <p:sp>
          <p:nvSpPr>
            <p:cNvPr id="7" name="Pentagon 6"/>
            <p:cNvSpPr/>
            <p:nvPr/>
          </p:nvSpPr>
          <p:spPr>
            <a:xfrm>
              <a:off x="0" y="2512190"/>
              <a:ext cx="11781410" cy="2608444"/>
            </a:xfrm>
            <a:prstGeom prst="homePlate">
              <a:avLst>
                <a:gd name="adj" fmla="val 23974"/>
              </a:avLst>
            </a:prstGeom>
            <a:gradFill flip="none" rotWithShape="1">
              <a:gsLst>
                <a:gs pos="23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 dirty="0" err="1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0411" y="2820728"/>
            <a:ext cx="10329849" cy="697948"/>
          </a:xfrm>
          <a:solidFill>
            <a:schemeClr val="bg1"/>
          </a:solidFill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Some Thoughts for RAN1 Management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977086" y="4482397"/>
            <a:ext cx="5656449" cy="869469"/>
          </a:xfrm>
        </p:spPr>
        <p:txBody>
          <a:bodyPr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Wanshi Chen 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</a:rPr>
              <a:t>November 2017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CCBBAC1-B1CA-46A0-869A-A3A214E97CF3}"/>
              </a:ext>
            </a:extLst>
          </p:cNvPr>
          <p:cNvSpPr txBox="1"/>
          <p:nvPr/>
        </p:nvSpPr>
        <p:spPr>
          <a:xfrm>
            <a:off x="8528925" y="637229"/>
            <a:ext cx="2223686" cy="80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R1-1721392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(Revision of R1-1719302)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(Revision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of R1-1718766)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1794A6B-EA28-4270-8A9C-91AFEE2CBB3A}"/>
              </a:ext>
            </a:extLst>
          </p:cNvPr>
          <p:cNvSpPr txBox="1"/>
          <p:nvPr/>
        </p:nvSpPr>
        <p:spPr>
          <a:xfrm>
            <a:off x="688107" y="547900"/>
            <a:ext cx="4408515" cy="89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 RAN WG1 Meeting 91</a:t>
            </a:r>
            <a:endParaRPr lang="en-US" dirty="0"/>
          </a:p>
          <a:p>
            <a:r>
              <a:rPr lang="en-US" b="1" dirty="0"/>
              <a:t>Reno, USA, 27</a:t>
            </a:r>
            <a:r>
              <a:rPr lang="en-US" b="1" baseline="30000" dirty="0"/>
              <a:t>th</a:t>
            </a:r>
            <a:r>
              <a:rPr lang="en-US" b="1" dirty="0"/>
              <a:t>  November – 1</a:t>
            </a:r>
            <a:r>
              <a:rPr lang="en-US" b="1" baseline="30000" dirty="0"/>
              <a:t>st</a:t>
            </a:r>
            <a:r>
              <a:rPr lang="en-US" b="1" dirty="0"/>
              <a:t> December 2017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endParaRPr lang="en-US" dirty="0" err="1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95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9099" y="1240861"/>
            <a:ext cx="11769726" cy="5700022"/>
          </a:xfrm>
        </p:spPr>
        <p:txBody>
          <a:bodyPr/>
          <a:lstStyle/>
          <a:p>
            <a:r>
              <a:rPr lang="en-US" dirty="0"/>
              <a:t>Contribution/summary/WF presentation</a:t>
            </a:r>
          </a:p>
          <a:p>
            <a:pPr lvl="1"/>
            <a:r>
              <a:rPr lang="en-US" dirty="0"/>
              <a:t>Please keep it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concise and clear</a:t>
            </a:r>
          </a:p>
          <a:p>
            <a:pPr lvl="1"/>
            <a:r>
              <a:rPr lang="en-US" dirty="0"/>
              <a:t>If there is a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 limit </a:t>
            </a:r>
            <a:r>
              <a:rPr lang="en-US" dirty="0"/>
              <a:t>imposed for the presentation, please respect the time limit</a:t>
            </a:r>
          </a:p>
          <a:p>
            <a:r>
              <a:rPr lang="en-US" dirty="0"/>
              <a:t>Contribution/summary/WF discussion</a:t>
            </a:r>
          </a:p>
          <a:p>
            <a:pPr lvl="1"/>
            <a:r>
              <a:rPr lang="en-US" dirty="0"/>
              <a:t>As a reminder and a common practice so far, please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raise your hands </a:t>
            </a:r>
            <a:r>
              <a:rPr lang="en-US" dirty="0"/>
              <a:t>before asking any questions/make any comments</a:t>
            </a:r>
          </a:p>
          <a:p>
            <a:pPr lvl="2"/>
            <a:r>
              <a:rPr lang="en-US" dirty="0"/>
              <a:t>Please start talking after permission. When you’re talking, please make your point loud and clear</a:t>
            </a:r>
          </a:p>
          <a:p>
            <a:pPr lvl="1"/>
            <a:r>
              <a:rPr lang="en-US" dirty="0"/>
              <a:t>Please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respect online discussion </a:t>
            </a:r>
            <a:r>
              <a:rPr lang="en-US" dirty="0"/>
              <a:t>and keep any side-discussion voice volume low</a:t>
            </a:r>
          </a:p>
          <a:p>
            <a:pPr lvl="1"/>
            <a:r>
              <a:rPr lang="en-US" dirty="0"/>
              <a:t>Please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minimize repeating the same arguments </a:t>
            </a:r>
          </a:p>
          <a:p>
            <a:pPr lvl="2"/>
            <a:r>
              <a:rPr lang="en-US" sz="2000" dirty="0"/>
              <a:t>However, you’re welcome to provide additional “angles” (like incremental redundancy)</a:t>
            </a:r>
          </a:p>
          <a:p>
            <a:pPr lvl="1"/>
            <a:r>
              <a:rPr lang="en-US" dirty="0"/>
              <a:t>Please make sure the arguments are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purely technical</a:t>
            </a:r>
          </a:p>
          <a:p>
            <a:pPr lvl="2"/>
            <a:r>
              <a:rPr lang="en-US" sz="2000" dirty="0"/>
              <a:t>“I just don’t like it” is not a technical argument</a:t>
            </a:r>
          </a:p>
          <a:p>
            <a:pPr lvl="1"/>
            <a:r>
              <a:rPr lang="en-US" dirty="0"/>
              <a:t>If you have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co-signed</a:t>
            </a:r>
            <a:r>
              <a:rPr lang="en-US" dirty="0"/>
              <a:t>, any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negative</a:t>
            </a:r>
            <a:r>
              <a:rPr lang="en-US" dirty="0"/>
              <a:t> comments/objections are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welcome</a:t>
            </a:r>
          </a:p>
          <a:p>
            <a:pPr lvl="1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Conflicting comments </a:t>
            </a:r>
            <a:r>
              <a:rPr lang="en-US" dirty="0"/>
              <a:t>from two or more individuals affiliated with the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same company</a:t>
            </a:r>
            <a:r>
              <a:rPr lang="en-US" dirty="0"/>
              <a:t>/university/organization are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welcome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thoughts for online discussion</a:t>
            </a:r>
          </a:p>
        </p:txBody>
      </p:sp>
    </p:spTree>
    <p:extLst>
      <p:ext uri="{BB962C8B-B14F-4D97-AF65-F5344CB8AC3E}">
        <p14:creationId xmlns:p14="http://schemas.microsoft.com/office/powerpoint/2010/main" val="367627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155366"/>
            <a:ext cx="11524372" cy="5667705"/>
          </a:xfrm>
        </p:spPr>
        <p:txBody>
          <a:bodyPr/>
          <a:lstStyle/>
          <a:p>
            <a:r>
              <a:rPr lang="en-US" dirty="0"/>
              <a:t>A contribution with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 clarity and solid quality analysis </a:t>
            </a:r>
            <a:r>
              <a:rPr lang="en-US" dirty="0"/>
              <a:t>(complexity &amp; performance analysis for different options) is more likely to be treated online</a:t>
            </a:r>
          </a:p>
          <a:p>
            <a:r>
              <a:rPr lang="en-US" dirty="0"/>
              <a:t>Make sure proposals in the contribution are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clear and self-complete </a:t>
            </a:r>
            <a:r>
              <a:rPr lang="en-US" dirty="0">
                <a:sym typeface="Wingdings" panose="05000000000000000000" pitchFamily="2" charset="2"/>
              </a:rPr>
              <a:t> ideally can be directly proposed for possible agreements with zero or minimal editing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A bad example: “Proposal xxx: for </a:t>
            </a:r>
            <a:r>
              <a:rPr lang="en-US" dirty="0" err="1">
                <a:sym typeface="Wingdings" panose="05000000000000000000" pitchFamily="2" charset="2"/>
              </a:rPr>
              <a:t>yyy</a:t>
            </a:r>
            <a:r>
              <a:rPr lang="en-US" dirty="0">
                <a:sym typeface="Wingdings" panose="05000000000000000000" pitchFamily="2" charset="2"/>
              </a:rPr>
              <a:t> channel, we recommend adopt option 2 as listed in Section </a:t>
            </a:r>
            <a:r>
              <a:rPr lang="en-US" dirty="0" err="1">
                <a:sym typeface="Wingdings" panose="05000000000000000000" pitchFamily="2" charset="2"/>
              </a:rPr>
              <a:t>zzz</a:t>
            </a:r>
            <a:r>
              <a:rPr lang="en-US" dirty="0">
                <a:sym typeface="Wingdings" panose="05000000000000000000" pitchFamily="2" charset="2"/>
              </a:rPr>
              <a:t> in this contribution”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Another bad example: “Proposal: Dynamic triggering of A-CSI with a 2-bit in DCI </a:t>
            </a:r>
            <a:r>
              <a:rPr lang="en-US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may</a:t>
            </a:r>
            <a:r>
              <a:rPr lang="en-US" dirty="0">
                <a:sym typeface="Wingdings" panose="05000000000000000000" pitchFamily="2" charset="2"/>
              </a:rPr>
              <a:t> be adopted”</a:t>
            </a:r>
          </a:p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Re-submission and Revision</a:t>
            </a:r>
            <a:r>
              <a:rPr lang="en-US" dirty="0">
                <a:sym typeface="Wingdings" panose="05000000000000000000" pitchFamily="2" charset="2"/>
              </a:rPr>
              <a:t>: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If it’s a re-submission, please add in the introduction section one sentence “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This is a re-submission of R1-xxxxxxx</a:t>
            </a:r>
            <a:r>
              <a:rPr lang="en-US" dirty="0">
                <a:sym typeface="Wingdings" panose="05000000000000000000" pitchFamily="2" charset="2"/>
              </a:rPr>
              <a:t>”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If it’s a revised submission, please add in the introduction one sentence “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This contribution is revised from R1-xxxxxxx</a:t>
            </a:r>
            <a:r>
              <a:rPr lang="en-US" dirty="0">
                <a:sym typeface="Wingdings" panose="05000000000000000000" pitchFamily="2" charset="2"/>
              </a:rPr>
              <a:t>”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In both cases, please also indicate it when requesting </a:t>
            </a:r>
            <a:r>
              <a:rPr lang="en-US" dirty="0" err="1">
                <a:sym typeface="Wingdings" panose="05000000000000000000" pitchFamily="2" charset="2"/>
              </a:rPr>
              <a:t>Tdoc</a:t>
            </a:r>
            <a:r>
              <a:rPr lang="en-US" dirty="0">
                <a:sym typeface="Wingdings" panose="05000000000000000000" pitchFamily="2" charset="2"/>
              </a:rPr>
              <a:t> number</a:t>
            </a:r>
          </a:p>
          <a:p>
            <a:pPr lvl="2"/>
            <a:r>
              <a:rPr lang="en-US" dirty="0">
                <a:sym typeface="Wingdings" panose="05000000000000000000" pitchFamily="2" charset="2"/>
              </a:rPr>
              <a:t>in 3GU there is a field for “it’s a revision of”. Please mark it to facilitate tracking of revised contributions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638142"/>
            <a:ext cx="11430000" cy="507831"/>
          </a:xfrm>
        </p:spPr>
        <p:txBody>
          <a:bodyPr/>
          <a:lstStyle/>
          <a:p>
            <a:r>
              <a:rPr lang="en-US" dirty="0"/>
              <a:t>Some thoughts on contribution writing</a:t>
            </a:r>
          </a:p>
        </p:txBody>
      </p:sp>
    </p:spTree>
    <p:extLst>
      <p:ext uri="{BB962C8B-B14F-4D97-AF65-F5344CB8AC3E}">
        <p14:creationId xmlns:p14="http://schemas.microsoft.com/office/powerpoint/2010/main" val="49768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9099" y="1240861"/>
            <a:ext cx="11507858" cy="5079852"/>
          </a:xfrm>
        </p:spPr>
        <p:txBody>
          <a:bodyPr/>
          <a:lstStyle/>
          <a:p>
            <a:r>
              <a:rPr lang="en-US" dirty="0"/>
              <a:t>For each topic, important to keep progress consistent with work plan</a:t>
            </a:r>
          </a:p>
          <a:p>
            <a:r>
              <a:rPr lang="en-US" dirty="0">
                <a:sym typeface="Wingdings" panose="05000000000000000000" pitchFamily="2" charset="2"/>
              </a:rPr>
              <a:t>Often, someone will be assigned to lead offline discussion/summary (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feature lead</a:t>
            </a:r>
            <a:r>
              <a:rPr lang="en-US" dirty="0">
                <a:sym typeface="Wingdings" panose="05000000000000000000" pitchFamily="2" charset="2"/>
              </a:rPr>
              <a:t>)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Please follow his/her leadership and trust his/her technical integrity and honesty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Chair/Vice Chairs will respect the opinion of the feature lead(s)</a:t>
            </a:r>
          </a:p>
          <a:p>
            <a:pPr lvl="2"/>
            <a:r>
              <a:rPr lang="en-US" sz="2000" dirty="0">
                <a:sym typeface="Wingdings" panose="05000000000000000000" pitchFamily="2" charset="2"/>
              </a:rPr>
              <a:t>Especially regarding what needs to be discussed or not to be discussed online at that moment</a:t>
            </a:r>
          </a:p>
          <a:p>
            <a:r>
              <a:rPr lang="en-US" dirty="0">
                <a:sym typeface="Wingdings" panose="05000000000000000000" pitchFamily="2" charset="2"/>
              </a:rPr>
              <a:t>Each feature lead: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Please respect opinions from all parties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Please provide solid summary and proposals, such that</a:t>
            </a:r>
          </a:p>
          <a:p>
            <a:pPr lvl="2"/>
            <a:r>
              <a:rPr lang="en-US" dirty="0">
                <a:sym typeface="Wingdings" panose="05000000000000000000" pitchFamily="2" charset="2"/>
              </a:rPr>
              <a:t>It can be easily understood by those who didn’t participate in the offline discussion</a:t>
            </a:r>
          </a:p>
          <a:p>
            <a:pPr lvl="2"/>
            <a:r>
              <a:rPr lang="en-US" dirty="0">
                <a:sym typeface="Wingdings" panose="05000000000000000000" pitchFamily="2" charset="2"/>
              </a:rPr>
              <a:t>It can facilitate discussion online and be </a:t>
            </a:r>
            <a:r>
              <a:rPr lang="en-US">
                <a:sym typeface="Wingdings" panose="05000000000000000000" pitchFamily="2" charset="2"/>
              </a:rPr>
              <a:t>readily managed </a:t>
            </a:r>
            <a:r>
              <a:rPr lang="en-US" dirty="0">
                <a:sym typeface="Wingdings" panose="05000000000000000000" pitchFamily="2" charset="2"/>
              </a:rPr>
              <a:t>by Chair/Vice Chairs leading to possible agreements</a:t>
            </a:r>
          </a:p>
          <a:p>
            <a:pPr lvl="2"/>
            <a:r>
              <a:rPr lang="en-US" dirty="0">
                <a:sym typeface="Wingdings" panose="05000000000000000000" pitchFamily="2" charset="2"/>
              </a:rPr>
              <a:t>It can be conveniently used as a reference in the future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thoughts on offline discussion/summary</a:t>
            </a:r>
          </a:p>
        </p:txBody>
      </p:sp>
    </p:spTree>
    <p:extLst>
      <p:ext uri="{BB962C8B-B14F-4D97-AF65-F5344CB8AC3E}">
        <p14:creationId xmlns:p14="http://schemas.microsoft.com/office/powerpoint/2010/main" val="178168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37809"/>
            <a:ext cx="11905361" cy="4756687"/>
          </a:xfrm>
        </p:spPr>
        <p:txBody>
          <a:bodyPr/>
          <a:lstStyle/>
          <a:p>
            <a:r>
              <a:rPr lang="en-US" sz="2000" dirty="0"/>
              <a:t>A WF should ideally be a proposal which has a good chance of getting consensus in the meeting, typically a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and reasonable compromise</a:t>
            </a:r>
            <a:r>
              <a:rPr lang="en-US" sz="2000" dirty="0"/>
              <a:t> between the different original proposals</a:t>
            </a:r>
          </a:p>
          <a:p>
            <a:pPr lvl="1"/>
            <a:r>
              <a:rPr lang="en-US" sz="1800" dirty="0"/>
              <a:t>Simply taking the proposals from an individual company’s contribution is NOT a WF!</a:t>
            </a:r>
          </a:p>
          <a:p>
            <a:pPr lvl="3"/>
            <a:r>
              <a:rPr lang="en-US" sz="1400" dirty="0">
                <a:sym typeface="Wingdings" panose="05000000000000000000" pitchFamily="2" charset="2"/>
              </a:rPr>
              <a:t>Please refrain from doing this as much as possible!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Necessary to have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*in-person* discussion </a:t>
            </a:r>
            <a:r>
              <a:rPr lang="en-US" sz="1800" dirty="0">
                <a:sym typeface="Wingdings" panose="05000000000000000000" pitchFamily="2" charset="2"/>
              </a:rPr>
              <a:t>from two or more sides with different opinions</a:t>
            </a:r>
          </a:p>
          <a:p>
            <a:r>
              <a:rPr lang="en-US" sz="2000" dirty="0">
                <a:sym typeface="Wingdings" panose="05000000000000000000" pitchFamily="2" charset="2"/>
              </a:rPr>
              <a:t>A WF should be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self-complete</a:t>
            </a:r>
            <a:r>
              <a:rPr lang="en-US" sz="2000" dirty="0">
                <a:sym typeface="Wingdings" panose="05000000000000000000" pitchFamily="2" charset="2"/>
              </a:rPr>
              <a:t>. Besides the actual proposal: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It should contain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sufficient background</a:t>
            </a:r>
          </a:p>
          <a:p>
            <a:pPr lvl="2"/>
            <a:r>
              <a:rPr lang="en-US" sz="1600" dirty="0">
                <a:sym typeface="Wingdings" panose="05000000000000000000" pitchFamily="2" charset="2"/>
              </a:rPr>
              <a:t>E.g., previous agreements, new issues, different options/alternatives whenever applicable</a:t>
            </a:r>
          </a:p>
          <a:p>
            <a:pPr lvl="3"/>
            <a:r>
              <a:rPr lang="en-US" dirty="0">
                <a:sym typeface="Wingdings" panose="05000000000000000000" pitchFamily="2" charset="2"/>
              </a:rPr>
              <a:t>Simply listing your favored option/alternative without others is NOT recommended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It can be easily understood by those who didn’t participate in the offline discussion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It can be conveniently used as a future reference</a:t>
            </a:r>
          </a:p>
          <a:p>
            <a:r>
              <a:rPr lang="en-US" sz="2000" dirty="0">
                <a:sym typeface="Wingdings" panose="05000000000000000000" pitchFamily="2" charset="2"/>
              </a:rPr>
              <a:t>Unless the issues and technical tradeoffs are clearly discussed earlier online, please explain the proposals in the WF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So that everyone participating online discussion can understand the technical aspects clearly</a:t>
            </a:r>
          </a:p>
          <a:p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Contributions with `WF’ in the title do not have an automatic right to be presented. In particular, WFs not meeting the above criterion are unlikely to be treat</a:t>
            </a:r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</p:spPr>
        <p:txBody>
          <a:bodyPr/>
          <a:lstStyle/>
          <a:p>
            <a:r>
              <a:rPr lang="en-US" dirty="0"/>
              <a:t>Some thoughts on WFs</a:t>
            </a:r>
          </a:p>
        </p:txBody>
      </p:sp>
    </p:spTree>
    <p:extLst>
      <p:ext uri="{BB962C8B-B14F-4D97-AF65-F5344CB8AC3E}">
        <p14:creationId xmlns:p14="http://schemas.microsoft.com/office/powerpoint/2010/main" val="361039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9099" y="1437809"/>
            <a:ext cx="11294365" cy="5967788"/>
          </a:xfrm>
        </p:spPr>
        <p:txBody>
          <a:bodyPr/>
          <a:lstStyle/>
          <a:p>
            <a:r>
              <a:rPr lang="en-US" dirty="0"/>
              <a:t>“Draft” folder has been proven to be a useful tool widely used during RAN1 meeting management</a:t>
            </a:r>
          </a:p>
          <a:p>
            <a:r>
              <a:rPr lang="en-US" dirty="0">
                <a:sym typeface="Wingdings" panose="05000000000000000000" pitchFamily="2" charset="2"/>
              </a:rPr>
              <a:t>However, sometimes it’s very difficult to locate a particular document due to a large number of files</a:t>
            </a:r>
          </a:p>
          <a:p>
            <a:r>
              <a:rPr lang="en-US" dirty="0">
                <a:sym typeface="Wingdings" panose="05000000000000000000" pitchFamily="2" charset="2"/>
              </a:rPr>
              <a:t>In the future, the “Draft” folder will have at least two levels of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subfolders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For files of agenda items 1, 2, 3, 4, 5, 6, 7,…, no subfolders are necessary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For files of agenda items such as 6.1, 6.2, 6.3, please use subfolders 6.1, 6.2, and 6.3, respectively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For files of agenda items such as 6.1.1, 6.1.2, 6.1.3, please use subfolders 6.1/6.1.1., 6.1/6.1.2, 6.1/6.1.3 respectively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For files of agenda items such as 6.1.1.1., 6.1.1.2, 6.1.1.3, please use subfolders 6.1/6.1.1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Subfolder granularity can be further improved if deemed necessary during the meeting (e.g., 6.1/6.1.1/6.1.1.1)</a:t>
            </a:r>
          </a:p>
          <a:p>
            <a:r>
              <a:rPr lang="en-US" dirty="0">
                <a:sym typeface="Wingdings" panose="05000000000000000000" pitchFamily="2" charset="2"/>
              </a:rPr>
              <a:t>Please upload the file to the corresponding subfolder in the “Draft” folder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</p:spPr>
        <p:txBody>
          <a:bodyPr/>
          <a:lstStyle/>
          <a:p>
            <a:r>
              <a:rPr lang="en-US" dirty="0"/>
              <a:t>Some thoughts on using “Draft” folder</a:t>
            </a:r>
          </a:p>
        </p:txBody>
      </p:sp>
    </p:spTree>
    <p:extLst>
      <p:ext uri="{BB962C8B-B14F-4D97-AF65-F5344CB8AC3E}">
        <p14:creationId xmlns:p14="http://schemas.microsoft.com/office/powerpoint/2010/main" val="352347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12890"/>
            <a:ext cx="11430000" cy="4478149"/>
          </a:xfrm>
        </p:spPr>
        <p:txBody>
          <a:bodyPr/>
          <a:lstStyle/>
          <a:p>
            <a:r>
              <a:rPr lang="en-GB" dirty="0"/>
              <a:t>Due to the size of the group, the use and responsiveness of email reflector(s) can be very challenging</a:t>
            </a:r>
            <a:r>
              <a:rPr lang="en-GB"/>
              <a:t>… </a:t>
            </a:r>
            <a:r>
              <a:rPr lang="en-GB" smtClean="0"/>
              <a:t>It may </a:t>
            </a:r>
            <a:r>
              <a:rPr lang="en-GB" dirty="0"/>
              <a:t>become a real issue when collocated with other WGs</a:t>
            </a:r>
            <a:endParaRPr lang="en-GB" dirty="0" smtClean="0"/>
          </a:p>
          <a:p>
            <a:r>
              <a:rPr lang="en-GB" dirty="0" smtClean="0"/>
              <a:t>During face-to face meeting(s):</a:t>
            </a:r>
          </a:p>
          <a:p>
            <a:pPr lvl="1"/>
            <a:r>
              <a:rPr lang="en-GB" dirty="0" smtClean="0"/>
              <a:t>Whenever </a:t>
            </a:r>
            <a:r>
              <a:rPr lang="en-GB" dirty="0"/>
              <a:t>possible, please use the “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draft” folder for sharing contribution/ summary/WF</a:t>
            </a:r>
          </a:p>
          <a:p>
            <a:pPr lvl="1"/>
            <a:r>
              <a:rPr lang="en-GB" dirty="0"/>
              <a:t>Discussions via the email reflector can be achieved with a link to the relevant “draft” folder</a:t>
            </a:r>
          </a:p>
          <a:p>
            <a:r>
              <a:rPr lang="en-GB" dirty="0" smtClean="0"/>
              <a:t>Outside meeting(s):</a:t>
            </a:r>
          </a:p>
          <a:p>
            <a:pPr lvl="1"/>
            <a:r>
              <a:rPr lang="en-GB" dirty="0" smtClean="0"/>
              <a:t>For </a:t>
            </a:r>
            <a:r>
              <a:rPr lang="en-GB" dirty="0"/>
              <a:t>any attachments for email discussion, please upload them to the following folder: </a:t>
            </a:r>
            <a:r>
              <a:rPr lang="en-GB" dirty="0">
                <a:solidFill>
                  <a:schemeClr val="tx1"/>
                </a:solidFill>
                <a:hlinkClick r:id="rId2"/>
              </a:rPr>
              <a:t>ftp://ftp.3gpp.org/Email_Discussions/RAN1</a:t>
            </a:r>
            <a:r>
              <a:rPr lang="en-GB" dirty="0">
                <a:solidFill>
                  <a:schemeClr val="tx1"/>
                </a:solidFill>
              </a:rPr>
              <a:t> and provide a link in your </a:t>
            </a:r>
            <a:r>
              <a:rPr lang="en-GB" dirty="0" smtClean="0">
                <a:solidFill>
                  <a:schemeClr val="tx1"/>
                </a:solidFill>
              </a:rPr>
              <a:t>email</a:t>
            </a:r>
          </a:p>
          <a:p>
            <a:pPr lvl="1"/>
            <a:endParaRPr lang="en-GB" dirty="0" smtClean="0">
              <a:solidFill>
                <a:schemeClr val="tx1"/>
              </a:solidFill>
            </a:endParaRPr>
          </a:p>
          <a:p>
            <a:r>
              <a:rPr lang="en-GB" dirty="0" smtClean="0"/>
              <a:t>Whenever an attachment is needed and helps the discussion, please only use </a:t>
            </a: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zipped files</a:t>
            </a:r>
            <a:endParaRPr lang="en-GB" dirty="0" smtClean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thoughts on using RAN1 email reflector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8682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12890"/>
            <a:ext cx="11430000" cy="4422749"/>
          </a:xfrm>
        </p:spPr>
        <p:txBody>
          <a:bodyPr/>
          <a:lstStyle/>
          <a:p>
            <a:r>
              <a:rPr lang="en-US" dirty="0"/>
              <a:t>Email discussion should be kicked off as soon as possible</a:t>
            </a:r>
          </a:p>
          <a:p>
            <a:pPr lvl="1"/>
            <a:r>
              <a:rPr lang="en-US" dirty="0"/>
              <a:t>We really mean it!</a:t>
            </a:r>
          </a:p>
          <a:p>
            <a:r>
              <a:rPr lang="en-US" dirty="0"/>
              <a:t>The deadline is intended to be the date to 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conclude </a:t>
            </a:r>
            <a:r>
              <a:rPr lang="en-US" dirty="0"/>
              <a:t>the email discussion</a:t>
            </a:r>
          </a:p>
          <a:p>
            <a:pPr lvl="1"/>
            <a:r>
              <a:rPr lang="en-US" dirty="0"/>
              <a:t>Ideally, the conclusion should be stable for at least, say, 12-18 hours, so that people around the world can have the final check opportunity</a:t>
            </a:r>
          </a:p>
          <a:p>
            <a:pPr lvl="1"/>
            <a:r>
              <a:rPr lang="en-US" dirty="0"/>
              <a:t>This means that the summary/proposal by the email lead is ideally at least 18 hours before the deadline</a:t>
            </a:r>
          </a:p>
          <a:p>
            <a:pPr lvl="1"/>
            <a:r>
              <a:rPr lang="en-US" dirty="0"/>
              <a:t>To give enough time for summarizing and further refining of the summary/proposal, comments/suggestions should be made at least one day before the deadline</a:t>
            </a:r>
          </a:p>
          <a:p>
            <a:r>
              <a:rPr lang="en-GB" dirty="0"/>
              <a:t>In the future, will try to avoid Friday as the deadline if possible</a:t>
            </a:r>
          </a:p>
          <a:p>
            <a:pPr lvl="1"/>
            <a:r>
              <a:rPr lang="en-GB" dirty="0"/>
              <a:t>The time refers to PST time,  implying that a Friday PST is Saturday in Asia/Europe</a:t>
            </a:r>
          </a:p>
          <a:p>
            <a:r>
              <a:rPr lang="en-GB" dirty="0"/>
              <a:t>In the future, will try to maintain a reasonable # of email discussions and spread the load of email discussion over time if possible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thoughts on RAN1 email discussions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7661994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49507</TotalTime>
  <Words>1147</Words>
  <Application>Microsoft Office PowerPoint</Application>
  <PresentationFormat>Custom</PresentationFormat>
  <Paragraphs>91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Arial</vt:lpstr>
      <vt:lpstr>Calibre Regular</vt:lpstr>
      <vt:lpstr>Calibre Semibold</vt:lpstr>
      <vt:lpstr>Calibri</vt:lpstr>
      <vt:lpstr>Courier New</vt:lpstr>
      <vt:lpstr>Qualcomm Office Bold</vt:lpstr>
      <vt:lpstr>Qualcomm Office Light</vt:lpstr>
      <vt:lpstr>Qualcomm Office Regular</vt:lpstr>
      <vt:lpstr>Qualcomm Regular</vt:lpstr>
      <vt:lpstr>Tahoma</vt:lpstr>
      <vt:lpstr>Wingdings</vt:lpstr>
      <vt:lpstr>Qualcomm_Template_Standard</vt:lpstr>
      <vt:lpstr>Custom Design</vt:lpstr>
      <vt:lpstr>Some Thoughts for RAN1 Management</vt:lpstr>
      <vt:lpstr>Some thoughts for online discussion</vt:lpstr>
      <vt:lpstr>Some thoughts on contribution writing</vt:lpstr>
      <vt:lpstr>Some thoughts on offline discussion/summary</vt:lpstr>
      <vt:lpstr>Some thoughts on WFs</vt:lpstr>
      <vt:lpstr>Some thoughts on using “Draft” folder</vt:lpstr>
      <vt:lpstr>Some thoughts on using RAN1 email reflector</vt:lpstr>
      <vt:lpstr>Additional thoughts on RAN1 email discussions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PM: </cp:lastModifiedBy>
  <cp:revision>1362</cp:revision>
  <cp:lastPrinted>2013-04-02T21:48:58Z</cp:lastPrinted>
  <dcterms:created xsi:type="dcterms:W3CDTF">2013-03-06T00:13:51Z</dcterms:created>
  <dcterms:modified xsi:type="dcterms:W3CDTF">2017-11-26T17:30:35Z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