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8" r:id="rId4"/>
    <p:sldId id="25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7C547-597F-4C84-B297-E60F641759A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82B7837-E6D4-4F2D-9D80-C98E037B03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117A31F-CBEF-45E6-93DA-8EB48029931C}"/>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8D775E7C-2851-4825-A900-9A5EC8CC66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FDDE12-135E-4F66-B640-8007EAA72BC4}"/>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178416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56684-52E1-4C90-B002-9C44CC43B4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4DFEB01-4231-4D16-9E4A-D433E96CBC0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0B95C1-E8BE-4723-BBD0-CE096125DD7D}"/>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399A75AF-912E-4B90-AA18-E5B65FE63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F39EE-689F-49E6-BFA8-B7B7CB7CA004}"/>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602821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3F5B7A-5FA2-4916-B64E-8AF0E808A0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17868B-7460-446B-95FE-56F2F3BDF0C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0893C9-BD3E-4C46-968E-62158CA1D376}"/>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336C564A-478E-4A29-8BD0-3F5C10BB0C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62DAA3-E048-4A57-AC27-F7D10EF869E7}"/>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567058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83571-AF86-4AC2-AB8C-722426570BE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5E3A3F-5AF2-4ED8-A18E-6B97569C206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0E0C23-D651-4168-9E8B-B5B582EBAFDD}"/>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E8D20895-1926-4974-A6CE-F81766833D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B9AEA2-0670-4DB0-9ADA-21DBD5134243}"/>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577459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9044E-038B-47B6-B2B7-EC9F3D0040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77FDF4E-E185-4BD4-8E81-25D92BCA5F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ABA074E-FF7E-45CE-B9AC-8E5C73CE6CC0}"/>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69437BA8-64A8-4371-A3A0-7F7E7B1772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E96A38-EFC4-4F74-BA58-F091C602CD36}"/>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650922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10926-A004-49B7-9F43-E1F9579BFF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5DFF6A-F283-40E4-9A07-73183997ADEA}"/>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C678C7-2CC9-4B37-989B-C0FA633A0E7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B21916-2D69-41E1-ADA4-982276E9EBC5}"/>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6" name="Footer Placeholder 5">
            <a:extLst>
              <a:ext uri="{FF2B5EF4-FFF2-40B4-BE49-F238E27FC236}">
                <a16:creationId xmlns:a16="http://schemas.microsoft.com/office/drawing/2014/main" id="{A8F4AFC4-B245-4F53-B74A-547DBE2622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6050C4-499F-4EC5-BABF-3BA78D3A3B7B}"/>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225058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F73D8-22C7-4C5D-B2DF-6AC796250F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8CF984-32F9-4CD5-A028-BEF0F854B2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38CDCBC-3068-4BC3-B24F-F96078793B9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1B65FB-1CBD-4F0B-9569-21D52DDC9B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CAFB7CB-BBE9-48BD-8A19-2E229410957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359746-6A43-49D2-B843-71362617689E}"/>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8" name="Footer Placeholder 7">
            <a:extLst>
              <a:ext uri="{FF2B5EF4-FFF2-40B4-BE49-F238E27FC236}">
                <a16:creationId xmlns:a16="http://schemas.microsoft.com/office/drawing/2014/main" id="{EE36D212-7D43-452D-BD57-EC21740B52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20DFDE4-1150-432C-AFB7-071213973463}"/>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1619854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625DD-FC4F-48D3-BCFC-07F5F19FDA6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CA9424-0563-42D0-BB0B-0B543488D8A1}"/>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4" name="Footer Placeholder 3">
            <a:extLst>
              <a:ext uri="{FF2B5EF4-FFF2-40B4-BE49-F238E27FC236}">
                <a16:creationId xmlns:a16="http://schemas.microsoft.com/office/drawing/2014/main" id="{9C068F8A-1BF5-4432-B533-B04CA47AAC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723D3C-F39E-4557-8A23-C0A851CEBFD1}"/>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2106941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E8C491-BADF-4FE5-81AB-73857CC03C2D}"/>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3" name="Footer Placeholder 2">
            <a:extLst>
              <a:ext uri="{FF2B5EF4-FFF2-40B4-BE49-F238E27FC236}">
                <a16:creationId xmlns:a16="http://schemas.microsoft.com/office/drawing/2014/main" id="{6E570C55-8A11-4C4E-93A1-2B253A37E21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FAF983-B2BE-48D0-BD40-852A5C49687E}"/>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3046209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F1E56-64A7-4961-9058-5B7F3434A6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4D4419-D235-41F9-AC6E-870AEEBD5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3E5F00-89EA-4019-9585-5633085D66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A86B02A-D6DF-4BB7-9E6D-245CBC63F27A}"/>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6" name="Footer Placeholder 5">
            <a:extLst>
              <a:ext uri="{FF2B5EF4-FFF2-40B4-BE49-F238E27FC236}">
                <a16:creationId xmlns:a16="http://schemas.microsoft.com/office/drawing/2014/main" id="{642C0908-FB0A-41BC-9B0B-8716AA0F82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E4E03E-7DD4-4AF6-A207-9C18830E4461}"/>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3378211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3AD26-B575-4BED-87C6-C80921A91B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67EB8C-D16D-48A1-B41F-763DAB13EB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3A085B-F3DB-450F-81A0-E784853D27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156D2C7-AD89-4992-B9FC-DC8F2F6161CF}"/>
              </a:ext>
            </a:extLst>
          </p:cNvPr>
          <p:cNvSpPr>
            <a:spLocks noGrp="1"/>
          </p:cNvSpPr>
          <p:nvPr>
            <p:ph type="dt" sz="half" idx="10"/>
          </p:nvPr>
        </p:nvSpPr>
        <p:spPr/>
        <p:txBody>
          <a:bodyPr/>
          <a:lstStyle/>
          <a:p>
            <a:fld id="{BCC03121-DE56-4C92-97AD-45E6D9019CCA}" type="datetimeFigureOut">
              <a:rPr lang="en-US" smtClean="0"/>
              <a:t>11/30/2017</a:t>
            </a:fld>
            <a:endParaRPr lang="en-US"/>
          </a:p>
        </p:txBody>
      </p:sp>
      <p:sp>
        <p:nvSpPr>
          <p:cNvPr id="6" name="Footer Placeholder 5">
            <a:extLst>
              <a:ext uri="{FF2B5EF4-FFF2-40B4-BE49-F238E27FC236}">
                <a16:creationId xmlns:a16="http://schemas.microsoft.com/office/drawing/2014/main" id="{9C4F1CAD-4783-4948-B37C-77147E812F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8B7F33-E7BF-436F-A014-4F25761A5CC2}"/>
              </a:ext>
            </a:extLst>
          </p:cNvPr>
          <p:cNvSpPr>
            <a:spLocks noGrp="1"/>
          </p:cNvSpPr>
          <p:nvPr>
            <p:ph type="sldNum" sz="quarter" idx="12"/>
          </p:nvPr>
        </p:nvSpPr>
        <p:spPr/>
        <p:txBody>
          <a:bodyPr/>
          <a:lstStyle/>
          <a:p>
            <a:fld id="{F3572680-B958-4586-BABE-8C0A6987608C}" type="slidenum">
              <a:rPr lang="en-US" smtClean="0"/>
              <a:t>‹#›</a:t>
            </a:fld>
            <a:endParaRPr lang="en-US"/>
          </a:p>
        </p:txBody>
      </p:sp>
    </p:spTree>
    <p:extLst>
      <p:ext uri="{BB962C8B-B14F-4D97-AF65-F5344CB8AC3E}">
        <p14:creationId xmlns:p14="http://schemas.microsoft.com/office/powerpoint/2010/main" val="314527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C49F4E-58FA-4FBE-8B93-2CC43F8BD0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9BCE929-9E1D-4E47-8FD2-1D7CAD634C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33FD48-31CA-40A0-9995-A964B67131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03121-DE56-4C92-97AD-45E6D9019CCA}" type="datetimeFigureOut">
              <a:rPr lang="en-US" smtClean="0"/>
              <a:t>11/30/2017</a:t>
            </a:fld>
            <a:endParaRPr lang="en-US"/>
          </a:p>
        </p:txBody>
      </p:sp>
      <p:sp>
        <p:nvSpPr>
          <p:cNvPr id="5" name="Footer Placeholder 4">
            <a:extLst>
              <a:ext uri="{FF2B5EF4-FFF2-40B4-BE49-F238E27FC236}">
                <a16:creationId xmlns:a16="http://schemas.microsoft.com/office/drawing/2014/main" id="{E0ECEFA0-61E4-4A22-A767-FF94DCA753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730DD9D-5881-43C7-92CB-B625196998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572680-B958-4586-BABE-8C0A6987608C}" type="slidenum">
              <a:rPr lang="en-US" smtClean="0"/>
              <a:t>‹#›</a:t>
            </a:fld>
            <a:endParaRPr lang="en-US"/>
          </a:p>
        </p:txBody>
      </p:sp>
    </p:spTree>
    <p:extLst>
      <p:ext uri="{BB962C8B-B14F-4D97-AF65-F5344CB8AC3E}">
        <p14:creationId xmlns:p14="http://schemas.microsoft.com/office/powerpoint/2010/main" val="3138442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3CDF-5723-4907-AE09-5DCBA255C5B1}"/>
              </a:ext>
            </a:extLst>
          </p:cNvPr>
          <p:cNvSpPr>
            <a:spLocks noGrp="1"/>
          </p:cNvSpPr>
          <p:nvPr>
            <p:ph type="ctrTitle"/>
          </p:nvPr>
        </p:nvSpPr>
        <p:spPr>
          <a:xfrm>
            <a:off x="1563756" y="1391981"/>
            <a:ext cx="9144000" cy="2387600"/>
          </a:xfrm>
        </p:spPr>
        <p:txBody>
          <a:bodyPr/>
          <a:lstStyle/>
          <a:p>
            <a:r>
              <a:rPr lang="en-US" dirty="0" err="1"/>
              <a:t>WF</a:t>
            </a:r>
            <a:r>
              <a:rPr lang="en-US" dirty="0"/>
              <a:t> on </a:t>
            </a:r>
            <a:r>
              <a:rPr lang="en-US" dirty="0" err="1"/>
              <a:t>PDCCH</a:t>
            </a:r>
            <a:r>
              <a:rPr lang="en-US" dirty="0"/>
              <a:t> transmission within a UE acquired COT</a:t>
            </a:r>
          </a:p>
        </p:txBody>
      </p:sp>
      <p:sp>
        <p:nvSpPr>
          <p:cNvPr id="3" name="Subtitle 2">
            <a:extLst>
              <a:ext uri="{FF2B5EF4-FFF2-40B4-BE49-F238E27FC236}">
                <a16:creationId xmlns:a16="http://schemas.microsoft.com/office/drawing/2014/main" id="{0A57DF1D-702B-4FDE-8550-F97FFA6953F1}"/>
              </a:ext>
            </a:extLst>
          </p:cNvPr>
          <p:cNvSpPr>
            <a:spLocks noGrp="1"/>
          </p:cNvSpPr>
          <p:nvPr>
            <p:ph type="subTitle" idx="1"/>
          </p:nvPr>
        </p:nvSpPr>
        <p:spPr>
          <a:xfrm>
            <a:off x="1563756" y="3871656"/>
            <a:ext cx="9144000" cy="1655762"/>
          </a:xfrm>
        </p:spPr>
        <p:txBody>
          <a:bodyPr/>
          <a:lstStyle/>
          <a:p>
            <a:r>
              <a:rPr lang="en-US" dirty="0"/>
              <a:t>Ericsson, Nokia, Huawei, Intel</a:t>
            </a:r>
            <a:r>
              <a:rPr lang="en-US"/>
              <a:t>, LG… </a:t>
            </a:r>
            <a:endParaRPr lang="en-US" dirty="0"/>
          </a:p>
        </p:txBody>
      </p:sp>
      <p:sp>
        <p:nvSpPr>
          <p:cNvPr id="4" name="テキスト ボックス 3">
            <a:extLst>
              <a:ext uri="{FF2B5EF4-FFF2-40B4-BE49-F238E27FC236}">
                <a16:creationId xmlns:a16="http://schemas.microsoft.com/office/drawing/2014/main" id="{B0523A8E-5952-4EF5-8226-153750F0B35B}"/>
              </a:ext>
            </a:extLst>
          </p:cNvPr>
          <p:cNvSpPr txBox="1">
            <a:spLocks noChangeArrowheads="1"/>
          </p:cNvSpPr>
          <p:nvPr/>
        </p:nvSpPr>
        <p:spPr bwMode="auto">
          <a:xfrm>
            <a:off x="10071871" y="222177"/>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ja-JP" sz="2400" dirty="0"/>
              <a:t>R1-1721271</a:t>
            </a:r>
            <a:endParaRPr lang="ja-JP" altLang="en-US" sz="2400" dirty="0"/>
          </a:p>
        </p:txBody>
      </p:sp>
      <p:sp>
        <p:nvSpPr>
          <p:cNvPr id="5" name="テキスト ボックス 4">
            <a:extLst>
              <a:ext uri="{FF2B5EF4-FFF2-40B4-BE49-F238E27FC236}">
                <a16:creationId xmlns:a16="http://schemas.microsoft.com/office/drawing/2014/main" id="{9DC95F0F-846E-401E-BA56-D09AA7A47F88}"/>
              </a:ext>
            </a:extLst>
          </p:cNvPr>
          <p:cNvSpPr txBox="1">
            <a:spLocks noChangeArrowheads="1"/>
          </p:cNvSpPr>
          <p:nvPr/>
        </p:nvSpPr>
        <p:spPr bwMode="auto">
          <a:xfrm>
            <a:off x="171392" y="191652"/>
            <a:ext cx="3937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pt-BR" sz="2400" dirty="0"/>
              <a:t>3GPP TSG RAN1 #91	</a:t>
            </a:r>
          </a:p>
          <a:p>
            <a:r>
              <a:rPr lang="en-US" sz="2400" dirty="0"/>
              <a:t>Reno, US, Nov 27– Dec 1 2017</a:t>
            </a:r>
          </a:p>
          <a:p>
            <a:r>
              <a:rPr lang="en-US" altLang="ja-JP" sz="2400" dirty="0"/>
              <a:t>Agenda item </a:t>
            </a:r>
            <a:r>
              <a:rPr lang="en-GB" altLang="ja-JP" sz="2400" dirty="0"/>
              <a:t>6</a:t>
            </a:r>
            <a:r>
              <a:rPr lang="en-GB" sz="2400" dirty="0"/>
              <a:t>.2.2.2.3</a:t>
            </a:r>
            <a:endParaRPr lang="ja-JP" altLang="en-US" sz="2400" dirty="0"/>
          </a:p>
        </p:txBody>
      </p:sp>
    </p:spTree>
    <p:extLst>
      <p:ext uri="{BB962C8B-B14F-4D97-AF65-F5344CB8AC3E}">
        <p14:creationId xmlns:p14="http://schemas.microsoft.com/office/powerpoint/2010/main" val="673331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F03F6-5BA3-4578-8CE1-C8980D61BF6E}"/>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9A9077EB-408F-4CDD-AC3C-C64E08EF77E2}"/>
              </a:ext>
            </a:extLst>
          </p:cNvPr>
          <p:cNvSpPr>
            <a:spLocks noGrp="1"/>
          </p:cNvSpPr>
          <p:nvPr>
            <p:ph idx="1"/>
          </p:nvPr>
        </p:nvSpPr>
        <p:spPr/>
        <p:txBody>
          <a:bodyPr>
            <a:normAutofit fontScale="92500" lnSpcReduction="20000"/>
          </a:bodyPr>
          <a:lstStyle/>
          <a:p>
            <a:r>
              <a:rPr lang="en-GB" dirty="0"/>
              <a:t>One major advantage of enabling UL followed by DL </a:t>
            </a:r>
            <a:r>
              <a:rPr lang="en-GB" dirty="0" err="1"/>
              <a:t>MCOT</a:t>
            </a:r>
            <a:r>
              <a:rPr lang="en-GB" dirty="0"/>
              <a:t> is to allow fast transmission of UL </a:t>
            </a:r>
            <a:r>
              <a:rPr lang="en-GB" dirty="0" err="1"/>
              <a:t>HARQ</a:t>
            </a:r>
            <a:r>
              <a:rPr lang="en-GB" dirty="0"/>
              <a:t> feedback. </a:t>
            </a:r>
          </a:p>
          <a:p>
            <a:r>
              <a:rPr lang="en-GB" dirty="0"/>
              <a:t>There is a common understanding that the UE shall double the contention window before a Category 4 </a:t>
            </a:r>
            <a:r>
              <a:rPr lang="en-GB" dirty="0" err="1"/>
              <a:t>LBT</a:t>
            </a:r>
            <a:r>
              <a:rPr lang="en-GB" dirty="0"/>
              <a:t> UL (SUL/</a:t>
            </a:r>
            <a:r>
              <a:rPr lang="en-GB" dirty="0" err="1"/>
              <a:t>AUL</a:t>
            </a:r>
            <a:r>
              <a:rPr lang="en-GB" dirty="0"/>
              <a:t>) transmission is initiated at least few subframes after the start/end of a previous Category 4 </a:t>
            </a:r>
            <a:r>
              <a:rPr lang="en-GB" dirty="0" err="1"/>
              <a:t>LBT</a:t>
            </a:r>
            <a:r>
              <a:rPr lang="en-GB" dirty="0"/>
              <a:t> UL(SUL/</a:t>
            </a:r>
            <a:r>
              <a:rPr lang="en-GB" dirty="0" err="1"/>
              <a:t>AUL</a:t>
            </a:r>
            <a:r>
              <a:rPr lang="en-GB" dirty="0"/>
              <a:t>) transmission without the reception of any UL grant or </a:t>
            </a:r>
            <a:r>
              <a:rPr lang="en-GB" dirty="0" err="1"/>
              <a:t>AUL</a:t>
            </a:r>
            <a:r>
              <a:rPr lang="en-GB" dirty="0"/>
              <a:t> Downlink Feedback Information in between. Even though the absence of feedback in this case does not necessarily indicate failed reception. It can be that the eNB failed to access the channel due to </a:t>
            </a:r>
            <a:r>
              <a:rPr lang="en-GB" dirty="0" err="1"/>
              <a:t>LBT</a:t>
            </a:r>
            <a:r>
              <a:rPr lang="en-GB" dirty="0"/>
              <a:t> failure which is likely due to the restricted transmission starting points. </a:t>
            </a:r>
          </a:p>
          <a:p>
            <a:r>
              <a:rPr lang="en-GB" dirty="0"/>
              <a:t>This conservative CW adjustment behaviour puts </a:t>
            </a:r>
            <a:r>
              <a:rPr lang="en-GB" dirty="0" err="1"/>
              <a:t>LAA</a:t>
            </a:r>
            <a:r>
              <a:rPr lang="en-GB" dirty="0"/>
              <a:t> at a disadvantage. Therefore, enabling UL followed by DL </a:t>
            </a:r>
            <a:r>
              <a:rPr lang="en-GB" dirty="0" err="1"/>
              <a:t>MCOT</a:t>
            </a:r>
            <a:r>
              <a:rPr lang="en-GB" dirty="0"/>
              <a:t> to allow at least fast transmission of UL </a:t>
            </a:r>
            <a:r>
              <a:rPr lang="en-GB" dirty="0" err="1"/>
              <a:t>HARQ</a:t>
            </a:r>
            <a:r>
              <a:rPr lang="en-GB" dirty="0"/>
              <a:t> feedback can solve these problems</a:t>
            </a:r>
            <a:endParaRPr lang="en-US" dirty="0"/>
          </a:p>
        </p:txBody>
      </p:sp>
    </p:spTree>
    <p:extLst>
      <p:ext uri="{BB962C8B-B14F-4D97-AF65-F5344CB8AC3E}">
        <p14:creationId xmlns:p14="http://schemas.microsoft.com/office/powerpoint/2010/main" val="2861055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654D6-6A8F-4BAA-B06C-336E2E230929}"/>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CF65FD2-23DC-4B73-B2DB-4B1777145D34}"/>
              </a:ext>
            </a:extLst>
          </p:cNvPr>
          <p:cNvSpPr>
            <a:spLocks noGrp="1"/>
          </p:cNvSpPr>
          <p:nvPr>
            <p:ph idx="1"/>
          </p:nvPr>
        </p:nvSpPr>
        <p:spPr/>
        <p:txBody>
          <a:bodyPr/>
          <a:lstStyle/>
          <a:p>
            <a:pPr algn="just"/>
            <a:r>
              <a:rPr lang="en-US" dirty="0" err="1"/>
              <a:t>EN</a:t>
            </a:r>
            <a:r>
              <a:rPr lang="en-US" dirty="0"/>
              <a:t> 301 893 defines two device categories: initiating and responding devices. A UE that gains a COT may share this COT with the eNB. To do so, the UE must acquire the COT by a regular </a:t>
            </a:r>
            <a:r>
              <a:rPr lang="en-US" dirty="0" err="1"/>
              <a:t>backoff</a:t>
            </a:r>
            <a:r>
              <a:rPr lang="en-US" dirty="0"/>
              <a:t>/contention period. There are no restrictions that a UE cannot be an initiating device. The </a:t>
            </a:r>
            <a:r>
              <a:rPr lang="en-US" dirty="0" err="1"/>
              <a:t>EN</a:t>
            </a:r>
            <a:r>
              <a:rPr lang="en-US" dirty="0"/>
              <a:t> 301 893 concept of an "initiating device" is independent of the device being an AP, a non-AP STA, a UE, or an eNB. Thereby, by </a:t>
            </a:r>
            <a:r>
              <a:rPr lang="en-US" dirty="0" err="1"/>
              <a:t>EN</a:t>
            </a:r>
            <a:r>
              <a:rPr lang="en-US" dirty="0"/>
              <a:t> 301 893 definition, a UE can share an </a:t>
            </a:r>
            <a:r>
              <a:rPr lang="en-US" dirty="0" err="1"/>
              <a:t>MCOT</a:t>
            </a:r>
            <a:r>
              <a:rPr lang="en-US" dirty="0"/>
              <a:t>.  Allowing a pause within UE shared COT might be questionable, but at least UE shared COT without pause is clearly not a problem from regulation perspective. </a:t>
            </a:r>
          </a:p>
          <a:p>
            <a:endParaRPr lang="en-US" dirty="0"/>
          </a:p>
        </p:txBody>
      </p:sp>
    </p:spTree>
    <p:extLst>
      <p:ext uri="{BB962C8B-B14F-4D97-AF65-F5344CB8AC3E}">
        <p14:creationId xmlns:p14="http://schemas.microsoft.com/office/powerpoint/2010/main" val="3803836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60E35-1B1A-4C3E-B717-79EEF8816598}"/>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05873BAC-F895-43E8-9483-D208C4E76784}"/>
              </a:ext>
            </a:extLst>
          </p:cNvPr>
          <p:cNvSpPr>
            <a:spLocks noGrp="1"/>
          </p:cNvSpPr>
          <p:nvPr>
            <p:ph idx="1"/>
          </p:nvPr>
        </p:nvSpPr>
        <p:spPr>
          <a:xfrm>
            <a:off x="838200" y="1417983"/>
            <a:ext cx="10515600" cy="5049078"/>
          </a:xfrm>
        </p:spPr>
        <p:txBody>
          <a:bodyPr>
            <a:normAutofit fontScale="92500"/>
          </a:bodyPr>
          <a:lstStyle/>
          <a:p>
            <a:pPr lvl="0">
              <a:lnSpc>
                <a:spcPct val="120000"/>
              </a:lnSpc>
              <a:buFont typeface="Wingdings" panose="05000000000000000000" pitchFamily="2" charset="2"/>
              <a:buChar char="§"/>
            </a:pPr>
            <a:r>
              <a:rPr lang="en-US" sz="1600" dirty="0"/>
              <a:t> A UE initiated COT using CAT4 </a:t>
            </a:r>
            <a:r>
              <a:rPr lang="en-US" sz="1600" dirty="0" err="1"/>
              <a:t>LBT</a:t>
            </a:r>
            <a:r>
              <a:rPr lang="en-US" sz="1600" dirty="0"/>
              <a:t> can be shared with the eNB </a:t>
            </a:r>
            <a:r>
              <a:rPr lang="en-GB" sz="1600" dirty="0"/>
              <a:t>to allow </a:t>
            </a:r>
            <a:r>
              <a:rPr lang="en-GB" sz="1600" dirty="0" err="1"/>
              <a:t>PDCCH</a:t>
            </a:r>
            <a:r>
              <a:rPr lang="en-GB" sz="1600" dirty="0"/>
              <a:t> only transmission carrying DL control information.</a:t>
            </a:r>
            <a:endParaRPr lang="en-US" sz="1600" dirty="0"/>
          </a:p>
          <a:p>
            <a:pPr lvl="0">
              <a:lnSpc>
                <a:spcPct val="120000"/>
              </a:lnSpc>
              <a:buFont typeface="Wingdings" panose="05000000000000000000" pitchFamily="2" charset="2"/>
              <a:buChar char="§"/>
            </a:pPr>
            <a:r>
              <a:rPr lang="en-US" sz="1600" dirty="0"/>
              <a:t>For </a:t>
            </a:r>
            <a:r>
              <a:rPr lang="en-US" sz="1600" dirty="0" err="1"/>
              <a:t>PDCCH</a:t>
            </a:r>
            <a:r>
              <a:rPr lang="en-US" sz="1600" dirty="0"/>
              <a:t> transmission within a UE acquired COT, the </a:t>
            </a:r>
            <a:r>
              <a:rPr lang="en-US" sz="1600" dirty="0" err="1"/>
              <a:t>PDCCH</a:t>
            </a:r>
            <a:r>
              <a:rPr lang="en-US" sz="1600" dirty="0"/>
              <a:t> transmission is limited to a partial ending subframe of 3OS length.</a:t>
            </a:r>
          </a:p>
          <a:p>
            <a:pPr lvl="1">
              <a:lnSpc>
                <a:spcPct val="120000"/>
              </a:lnSpc>
              <a:buFont typeface="Wingdings" panose="05000000000000000000" pitchFamily="2" charset="2"/>
              <a:buChar char="§"/>
            </a:pPr>
            <a:r>
              <a:rPr lang="en-GB" sz="1400" strike="sngStrike" dirty="0"/>
              <a:t>FFS: if </a:t>
            </a:r>
            <a:r>
              <a:rPr lang="en-GB" sz="1400" strike="sngStrike" dirty="0" err="1"/>
              <a:t>ePDCCH</a:t>
            </a:r>
            <a:r>
              <a:rPr lang="en-GB" sz="1400" strike="sngStrike" dirty="0"/>
              <a:t> is allowed.</a:t>
            </a:r>
            <a:r>
              <a:rPr lang="en-GB" sz="1400" dirty="0"/>
              <a:t> </a:t>
            </a:r>
            <a:endParaRPr lang="en-US" sz="1400" dirty="0"/>
          </a:p>
          <a:p>
            <a:pPr lvl="0">
              <a:lnSpc>
                <a:spcPct val="120000"/>
              </a:lnSpc>
              <a:buFont typeface="Wingdings" panose="05000000000000000000" pitchFamily="2" charset="2"/>
              <a:buChar char="§"/>
            </a:pPr>
            <a:r>
              <a:rPr lang="en-US" sz="1600" dirty="0"/>
              <a:t>DL uses Type 2 channel access (25us </a:t>
            </a:r>
            <a:r>
              <a:rPr lang="en-US" sz="1600" dirty="0" err="1"/>
              <a:t>LBT</a:t>
            </a:r>
            <a:r>
              <a:rPr lang="en-US" sz="1600" dirty="0"/>
              <a:t>) within a UE acquired COT.</a:t>
            </a:r>
          </a:p>
          <a:p>
            <a:pPr lvl="0">
              <a:lnSpc>
                <a:spcPct val="120000"/>
              </a:lnSpc>
              <a:buFont typeface="Wingdings" panose="05000000000000000000" pitchFamily="2" charset="2"/>
              <a:buChar char="§"/>
            </a:pPr>
            <a:r>
              <a:rPr lang="en-US" sz="1600" dirty="0"/>
              <a:t>The eNB may send DL control information to any UE within the indicated DL subframe.</a:t>
            </a:r>
          </a:p>
          <a:p>
            <a:pPr lvl="1">
              <a:lnSpc>
                <a:spcPct val="120000"/>
              </a:lnSpc>
              <a:buFont typeface="Wingdings" panose="05000000000000000000" pitchFamily="2" charset="2"/>
              <a:buChar char="§"/>
            </a:pPr>
            <a:r>
              <a:rPr lang="en-US" sz="1400" dirty="0"/>
              <a:t>The DL control information carries at least control information for the UE initiating the COT.</a:t>
            </a:r>
          </a:p>
          <a:p>
            <a:pPr lvl="0">
              <a:lnSpc>
                <a:spcPct val="120000"/>
              </a:lnSpc>
              <a:buFont typeface="Wingdings" panose="05000000000000000000" pitchFamily="2" charset="2"/>
              <a:buChar char="§"/>
            </a:pPr>
            <a:r>
              <a:rPr lang="en-US" sz="1600" dirty="0"/>
              <a:t>UL-DL-UL sharing is not allowed </a:t>
            </a:r>
            <a:endParaRPr lang="en-US" sz="2000" dirty="0"/>
          </a:p>
          <a:p>
            <a:pPr lvl="0">
              <a:lnSpc>
                <a:spcPct val="120000"/>
              </a:lnSpc>
              <a:buFont typeface="Wingdings" panose="05000000000000000000" pitchFamily="2" charset="2"/>
              <a:buChar char="§"/>
            </a:pPr>
            <a:r>
              <a:rPr lang="en-US" sz="1600" strike="sngStrike" dirty="0"/>
              <a:t>FFS: if data transmission is allowed within UE initiated COT.</a:t>
            </a:r>
          </a:p>
          <a:p>
            <a:pPr lvl="1">
              <a:lnSpc>
                <a:spcPct val="120000"/>
              </a:lnSpc>
              <a:buFont typeface="Wingdings" panose="05000000000000000000" pitchFamily="2" charset="2"/>
              <a:buChar char="§"/>
            </a:pPr>
            <a:r>
              <a:rPr lang="en-US" sz="1400" strike="sngStrike" dirty="0"/>
              <a:t>If data is only for the UE initiating the COT </a:t>
            </a:r>
          </a:p>
          <a:p>
            <a:pPr lvl="1">
              <a:lnSpc>
                <a:spcPct val="120000"/>
              </a:lnSpc>
              <a:buFont typeface="Wingdings" panose="05000000000000000000" pitchFamily="2" charset="2"/>
              <a:buChar char="§"/>
            </a:pPr>
            <a:r>
              <a:rPr lang="en-GB" sz="1400" strike="sngStrike" dirty="0"/>
              <a:t>If DL part of the shared COT may exceed one subframe</a:t>
            </a:r>
            <a:endParaRPr lang="en-US" sz="1400" strike="sngStrike" dirty="0"/>
          </a:p>
          <a:p>
            <a:pPr lvl="0">
              <a:lnSpc>
                <a:spcPct val="120000"/>
              </a:lnSpc>
              <a:buFont typeface="Wingdings" panose="05000000000000000000" pitchFamily="2" charset="2"/>
              <a:buChar char="§"/>
            </a:pPr>
            <a:r>
              <a:rPr lang="en-US" sz="1600" dirty="0"/>
              <a:t>FFS: if subframe level gap is allowed between the </a:t>
            </a:r>
            <a:r>
              <a:rPr lang="en-US" sz="1600" dirty="0" err="1"/>
              <a:t>AUL</a:t>
            </a:r>
            <a:r>
              <a:rPr lang="en-US" sz="1600" dirty="0"/>
              <a:t> burst and </a:t>
            </a:r>
            <a:r>
              <a:rPr lang="en-US" sz="1600" dirty="0" err="1"/>
              <a:t>PDCCH</a:t>
            </a:r>
            <a:r>
              <a:rPr lang="en-US" sz="1600" dirty="0"/>
              <a:t> transmission</a:t>
            </a:r>
          </a:p>
          <a:p>
            <a:pPr lvl="0">
              <a:lnSpc>
                <a:spcPct val="120000"/>
              </a:lnSpc>
              <a:buFont typeface="Wingdings" panose="05000000000000000000" pitchFamily="2" charset="2"/>
              <a:buChar char="§"/>
            </a:pPr>
            <a:r>
              <a:rPr lang="en-US" sz="1600" dirty="0">
                <a:solidFill>
                  <a:srgbClr val="FF0000"/>
                </a:solidFill>
              </a:rPr>
              <a:t>FFS: How the UE indicates the remaining COT for the DL. </a:t>
            </a:r>
          </a:p>
          <a:p>
            <a:pPr lvl="0">
              <a:lnSpc>
                <a:spcPct val="120000"/>
              </a:lnSpc>
              <a:buFont typeface="Wingdings" panose="05000000000000000000" pitchFamily="2" charset="2"/>
              <a:buChar char="§"/>
            </a:pPr>
            <a:r>
              <a:rPr lang="en-US" sz="1600" dirty="0">
                <a:solidFill>
                  <a:srgbClr val="FF0000"/>
                </a:solidFill>
              </a:rPr>
              <a:t>RAN1 may still study if data transmission within UE acquired </a:t>
            </a:r>
            <a:r>
              <a:rPr lang="en-US" sz="1600" dirty="0" err="1">
                <a:solidFill>
                  <a:srgbClr val="FF0000"/>
                </a:solidFill>
              </a:rPr>
              <a:t>MCOT</a:t>
            </a:r>
            <a:r>
              <a:rPr lang="en-US" sz="1600" dirty="0">
                <a:solidFill>
                  <a:srgbClr val="FF0000"/>
                </a:solidFill>
              </a:rPr>
              <a:t> is allowed. </a:t>
            </a:r>
          </a:p>
        </p:txBody>
      </p:sp>
    </p:spTree>
    <p:extLst>
      <p:ext uri="{BB962C8B-B14F-4D97-AF65-F5344CB8AC3E}">
        <p14:creationId xmlns:p14="http://schemas.microsoft.com/office/powerpoint/2010/main" val="34410505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Yu Gothic</vt:lpstr>
      <vt:lpstr>Arial</vt:lpstr>
      <vt:lpstr>Calibri</vt:lpstr>
      <vt:lpstr>Calibri Light</vt:lpstr>
      <vt:lpstr>Wingdings</vt:lpstr>
      <vt:lpstr>Office Theme</vt:lpstr>
      <vt:lpstr>WF on PDCCH transmission within a UE acquired COT</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PDCCH transmission within a UE acquired COT</dc:title>
  <dc:creator>Reem Karaki</dc:creator>
  <cp:lastModifiedBy>Reem Karaki</cp:lastModifiedBy>
  <cp:revision>11</cp:revision>
  <dcterms:created xsi:type="dcterms:W3CDTF">2017-11-30T15:58:02Z</dcterms:created>
  <dcterms:modified xsi:type="dcterms:W3CDTF">2017-11-30T20:34:34Z</dcterms:modified>
</cp:coreProperties>
</file>