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3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08971"/>
            <a:ext cx="933289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 on NPRACH power control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326"/>
            <a:ext cx="9144000" cy="1655762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ZTE, </a:t>
            </a:r>
            <a:r>
              <a:rPr lang="en-US" dirty="0" err="1" smtClean="0"/>
              <a:t>Sanechips</a:t>
            </a:r>
            <a:r>
              <a:rPr lang="en-US" dirty="0" smtClean="0"/>
              <a:t>, Softbank, Ericsson, … 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R1-</a:t>
            </a:r>
            <a:r>
              <a:rPr lang="en-US" altLang="zh-CN" sz="1800" dirty="0" smtClean="0"/>
              <a:t>1721211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Reno, USA, November 27 - December 1,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6.1.6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92790" y="918157"/>
            <a:ext cx="10448500" cy="5489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dirty="0" smtClean="0"/>
              <a:t>At RAN1#90bis, it was agreed as the followings</a:t>
            </a:r>
          </a:p>
          <a:p>
            <a:pPr lvl="0"/>
            <a:r>
              <a:rPr lang="en-US" altLang="zh-CN" sz="2400" i="1" dirty="0" smtClean="0"/>
              <a:t>Working assumption: introduce the following solutions for Rel-14 to reduce the possible uplink interference caused by the NB-</a:t>
            </a:r>
            <a:r>
              <a:rPr lang="en-US" altLang="zh-CN" sz="2400" i="1" dirty="0" err="1" smtClean="0"/>
              <a:t>IoT</a:t>
            </a:r>
            <a:r>
              <a:rPr lang="en-US" altLang="zh-CN" sz="2400" i="1" dirty="0" smtClean="0"/>
              <a:t> UE which has level ramped from NPRACH level 0 in a RACH procedure. </a:t>
            </a:r>
            <a:endParaRPr lang="zh-CN" altLang="zh-CN" sz="2400" dirty="0" smtClean="0"/>
          </a:p>
          <a:p>
            <a:pPr lvl="1"/>
            <a:r>
              <a:rPr lang="en-US" altLang="zh-CN" sz="2000" i="1" dirty="0" smtClean="0"/>
              <a:t>For a Rel-14 UE which has level ramped from NPRACH level 0 in a RACH procedure, use the NPRACH level 0 power control  and power ramping procedure in the new NPRACH level, i.e. based on path-loss with power ramping.</a:t>
            </a:r>
            <a:endParaRPr lang="zh-CN" altLang="zh-CN" sz="2000" dirty="0" smtClean="0"/>
          </a:p>
          <a:p>
            <a:pPr lvl="1"/>
            <a:r>
              <a:rPr lang="en-US" altLang="zh-CN" sz="2000" i="1" dirty="0" smtClean="0"/>
              <a:t>Network can configure a cell-specific Δ additional to the NRSRP threshold of CE level 0 to indicate that the UE shall not perform level ramping when it measures NRSRP higher than “NRSRP threshold of CE level 0 + Δ”, Δ from the set {0, 10, 20, 30} dB.</a:t>
            </a:r>
            <a:endParaRPr lang="zh-CN" altLang="zh-CN" sz="2000" dirty="0" smtClean="0"/>
          </a:p>
          <a:p>
            <a:pPr lvl="2"/>
            <a:r>
              <a:rPr lang="en-US" altLang="zh-CN" sz="1800" i="1" dirty="0" smtClean="0"/>
              <a:t>The UE above which does not perform level ramping shall consider the Random Access procedure unsuccessfully completed when it fails at the maximum number of attempts (i.e. </a:t>
            </a:r>
            <a:r>
              <a:rPr lang="en-US" altLang="zh-CN" sz="1800" i="1" dirty="0" err="1" smtClean="0"/>
              <a:t>maxNumPreambleAttemptCE</a:t>
            </a:r>
            <a:r>
              <a:rPr lang="en-US" altLang="zh-CN" sz="1800" i="1" dirty="0" smtClean="0"/>
              <a:t>) configured in CE level 0.</a:t>
            </a:r>
            <a:endParaRPr lang="zh-CN" altLang="zh-CN" sz="1800" dirty="0" smtClean="0"/>
          </a:p>
          <a:p>
            <a:pPr lvl="1"/>
            <a:r>
              <a:rPr lang="en-US" altLang="zh-CN" sz="2000" i="1" dirty="0" smtClean="0"/>
              <a:t>Adopt the solutions above as an optional UE capability.</a:t>
            </a:r>
            <a:endParaRPr lang="zh-CN" altLang="zh-CN" sz="2000" dirty="0" smtClean="0"/>
          </a:p>
          <a:p>
            <a:pPr lvl="1"/>
            <a:r>
              <a:rPr lang="en-US" altLang="zh-CN" sz="2000" i="1" dirty="0" smtClean="0"/>
              <a:t>FFS how to fix the Msg3 power control for Rel-14 UE measured in CE level 0.</a:t>
            </a:r>
            <a:endParaRPr lang="zh-CN" altLang="zh-CN" sz="2000" dirty="0" smtClean="0"/>
          </a:p>
          <a:p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9959" y="1116508"/>
            <a:ext cx="10953467" cy="4642847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 smtClean="0"/>
              <a:t>Agree to confirm the working assumption as the followings,</a:t>
            </a:r>
          </a:p>
          <a:p>
            <a:pPr lvl="0"/>
            <a:r>
              <a:rPr lang="en-US" altLang="zh-CN" sz="2000" b="1" i="1" u="sng" dirty="0" smtClean="0"/>
              <a:t>Agreement: </a:t>
            </a:r>
            <a:r>
              <a:rPr lang="en-US" altLang="zh-CN" sz="2000" i="1" dirty="0" smtClean="0"/>
              <a:t>introduce the following solutions for Rel-14 to reduce the possible uplink interference caused by the NB-</a:t>
            </a:r>
            <a:r>
              <a:rPr lang="en-US" altLang="zh-CN" sz="2000" i="1" dirty="0" err="1" smtClean="0"/>
              <a:t>IoT</a:t>
            </a:r>
            <a:r>
              <a:rPr lang="en-US" altLang="zh-CN" sz="2000" i="1" dirty="0" smtClean="0"/>
              <a:t> UE which initially selects CE level 0 in a RACH procedure. </a:t>
            </a:r>
            <a:endParaRPr lang="zh-CN" altLang="zh-CN" sz="2000" dirty="0" smtClean="0"/>
          </a:p>
          <a:p>
            <a:pPr lvl="1"/>
            <a:r>
              <a:rPr lang="en-US" altLang="zh-CN" sz="1800" i="1" dirty="0" smtClean="0"/>
              <a:t>For a Rel-14 UE which has level ramped from CE level 0 in a RACH procedure, use the CE level 0 NPRACH power control  and power ramping procedure in the new CE level, i.e. based on path-loss with power ramping. The power ramping counter shall be reset when UE level ramped to a new CE level.</a:t>
            </a:r>
            <a:endParaRPr lang="zh-CN" altLang="zh-CN" sz="1800" dirty="0" smtClean="0"/>
          </a:p>
          <a:p>
            <a:pPr lvl="1"/>
            <a:r>
              <a:rPr lang="en-US" altLang="zh-CN" sz="1800" i="1" dirty="0" smtClean="0"/>
              <a:t>NPUSCH power control for Msg3 shall be according to the cell-specific open loop power control functionality in TS 36.213 for all numbers of NPUSCH repetitions.</a:t>
            </a:r>
          </a:p>
          <a:p>
            <a:pPr lvl="2"/>
            <a:r>
              <a:rPr lang="en-US" altLang="zh-CN" sz="1600" i="1" dirty="0" smtClean="0"/>
              <a:t>With the change on </a:t>
            </a:r>
            <a:r>
              <a:rPr lang="en-US" altLang="zh-CN" sz="1600" i="1" dirty="0" err="1" smtClean="0"/>
              <a:t>Po</a:t>
            </a:r>
            <a:r>
              <a:rPr lang="en-US" altLang="zh-CN" sz="1200" i="1" dirty="0" err="1" smtClean="0"/>
              <a:t>_NORMINAL_NPUSCH</a:t>
            </a:r>
            <a:r>
              <a:rPr lang="en-US" altLang="zh-CN" sz="1600" i="1" dirty="0" err="1" smtClean="0"/>
              <a:t>,</a:t>
            </a:r>
            <a:r>
              <a:rPr lang="en-US" altLang="zh-CN" sz="1400" i="1" dirty="0" err="1" smtClean="0"/>
              <a:t>c</a:t>
            </a:r>
            <a:r>
              <a:rPr lang="en-US" altLang="zh-CN" sz="1400" i="1" dirty="0" smtClean="0"/>
              <a:t> </a:t>
            </a:r>
            <a:r>
              <a:rPr lang="en-US" altLang="zh-CN" sz="1600" i="1" dirty="0" smtClean="0"/>
              <a:t>(2)</a:t>
            </a:r>
          </a:p>
          <a:p>
            <a:pPr lvl="2">
              <a:buNone/>
            </a:pPr>
            <a:r>
              <a:rPr lang="en-US" altLang="zh-CN" sz="1600" i="1" dirty="0" smtClean="0"/>
              <a:t> </a:t>
            </a:r>
            <a:endParaRPr lang="zh-CN" altLang="zh-CN" sz="1600" i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5968" y="3823681"/>
            <a:ext cx="9935571" cy="304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9961" y="1116508"/>
            <a:ext cx="10202840" cy="5311588"/>
          </a:xfrm>
        </p:spPr>
        <p:txBody>
          <a:bodyPr>
            <a:noAutofit/>
          </a:bodyPr>
          <a:lstStyle/>
          <a:p>
            <a:pPr lvl="0"/>
            <a:r>
              <a:rPr lang="en-US" altLang="zh-CN" sz="1800" i="1" dirty="0" smtClean="0"/>
              <a:t>Also introduce the above agreement for Rel-14 NB-</a:t>
            </a:r>
            <a:r>
              <a:rPr lang="en-US" altLang="zh-CN" sz="1800" i="1" dirty="0" err="1" smtClean="0"/>
              <a:t>IoT</a:t>
            </a:r>
            <a:r>
              <a:rPr lang="en-US" altLang="zh-CN" sz="1800" i="1" dirty="0" smtClean="0"/>
              <a:t> UE which initially selects CE level 1.</a:t>
            </a:r>
          </a:p>
          <a:p>
            <a:r>
              <a:rPr lang="en-US" altLang="zh-CN" sz="1800" i="1" dirty="0" smtClean="0"/>
              <a:t>For Rel-14, the CE level 1 NPRACH power control uses the CE level 0 NPRACH power control and power ramping procedure, i.e. based on path-loss with power ramping. Additionally, the received preamble target power (i.e. </a:t>
            </a:r>
            <a:r>
              <a:rPr lang="en-GB" altLang="zh-CN" sz="1800" i="1" dirty="0" err="1" smtClean="0"/>
              <a:t>preambleInitialReceivedTargetPower</a:t>
            </a:r>
            <a:r>
              <a:rPr lang="en-US" altLang="zh-CN" sz="1800" i="1" dirty="0" smtClean="0"/>
              <a:t>) </a:t>
            </a:r>
            <a:r>
              <a:rPr lang="en-US" altLang="zh-CN" sz="1800" i="1" dirty="0" smtClean="0"/>
              <a:t>and power ramping step (i.e. </a:t>
            </a:r>
            <a:r>
              <a:rPr lang="en-GB" altLang="zh-CN" sz="1800" i="1" dirty="0" err="1" smtClean="0"/>
              <a:t>powerRampingStep</a:t>
            </a:r>
            <a:r>
              <a:rPr lang="en-US" altLang="zh-CN" sz="1800" i="1" dirty="0" smtClean="0"/>
              <a:t>) can </a:t>
            </a:r>
            <a:r>
              <a:rPr lang="en-US" altLang="zh-CN" sz="1800" i="1" dirty="0" smtClean="0"/>
              <a:t>be separately configured for CE level 1. </a:t>
            </a:r>
          </a:p>
          <a:p>
            <a:r>
              <a:rPr lang="en-US" altLang="zh-CN" sz="1800" i="1" dirty="0" smtClean="0"/>
              <a:t>For Rel-14, the value set of </a:t>
            </a:r>
            <a:r>
              <a:rPr lang="en-GB" altLang="zh-CN" sz="1800" i="1" dirty="0" err="1" smtClean="0"/>
              <a:t>preambleInitialReceivedTargetPower</a:t>
            </a:r>
            <a:r>
              <a:rPr lang="en-GB" altLang="zh-CN" sz="1800" i="1" dirty="0" smtClean="0"/>
              <a:t> is extended from [-120dBm, -90dBm] to [-130dBm, </a:t>
            </a:r>
            <a:r>
              <a:rPr lang="en-US" altLang="zh-CN" sz="1800" i="1" dirty="0" smtClean="0"/>
              <a:t>-80dBm] by a step of 2dB.</a:t>
            </a:r>
          </a:p>
          <a:p>
            <a:r>
              <a:rPr lang="en-US" altLang="zh-CN" sz="1800" i="1" dirty="0" smtClean="0"/>
              <a:t>Adopt the solutions above as an optional UE capability and </a:t>
            </a:r>
            <a:r>
              <a:rPr lang="en-US" altLang="zh-CN" sz="1800" i="1" dirty="0" err="1" smtClean="0"/>
              <a:t>eNB</a:t>
            </a:r>
            <a:r>
              <a:rPr lang="en-US" altLang="zh-CN" sz="1800" i="1" dirty="0" smtClean="0"/>
              <a:t> can enable/disable the solutions above</a:t>
            </a:r>
          </a:p>
          <a:p>
            <a:pPr lvl="1">
              <a:buNone/>
            </a:pPr>
            <a:endParaRPr lang="en-US" altLang="zh-CN" sz="1600" i="1" dirty="0" smtClean="0">
              <a:solidFill>
                <a:srgbClr val="FF0000"/>
              </a:solidFill>
            </a:endParaRPr>
          </a:p>
          <a:p>
            <a:r>
              <a:rPr lang="en-US" altLang="zh-CN" sz="1800" dirty="0" smtClean="0"/>
              <a:t>Prepare RAN1 CR to TS36.213 for RAN#78 and inform RAN2 the above agreements in an LS with the following suggestions</a:t>
            </a:r>
          </a:p>
          <a:p>
            <a:pPr lvl="1"/>
            <a:r>
              <a:rPr lang="en-US" altLang="zh-CN" sz="1600" dirty="0" smtClean="0"/>
              <a:t>RAN1 suggests RAN2 provides </a:t>
            </a:r>
            <a:r>
              <a:rPr lang="en-US" altLang="zh-CN" sz="1600" dirty="0" err="1" smtClean="0"/>
              <a:t>separability</a:t>
            </a:r>
            <a:r>
              <a:rPr lang="en-US" altLang="zh-CN" sz="1600" dirty="0" smtClean="0"/>
              <a:t> between UEs supporting this capability and other UEs not supporting this capability in the signaling of the maximum number of attempts in CE level 0 (i.e., the configured maximum number of attempts in CE level 0 may be different for UE supporting this capability and other UEs that not supporting this capability) </a:t>
            </a:r>
          </a:p>
          <a:p>
            <a:pPr lvl="1"/>
            <a:r>
              <a:rPr lang="en-US" altLang="zh-CN" sz="1600" dirty="0" smtClean="0"/>
              <a:t>RAN1 assumption is that the solutions shall be applicable to both IDLE and CONNECTED mode, and both anchor and non-anchor carrier. RAN1 suggests RAN2 to take this into account when defining the necessary signaling/mechanism. </a:t>
            </a:r>
            <a:endParaRPr lang="zh-CN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1989</TotalTime>
  <Words>416</Words>
  <Application>Microsoft Office PowerPoint</Application>
  <PresentationFormat>自定义</PresentationFormat>
  <Paragraphs>30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Way forward on NPRACH power control</vt:lpstr>
      <vt:lpstr>Background</vt:lpstr>
      <vt:lpstr>Proposals</vt:lpstr>
      <vt:lpstr>Proposals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j00136779</cp:lastModifiedBy>
  <cp:revision>215</cp:revision>
  <dcterms:created xsi:type="dcterms:W3CDTF">2016-03-23T22:01:47Z</dcterms:created>
  <dcterms:modified xsi:type="dcterms:W3CDTF">2017-11-30T16:01:56Z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(3)9dAYkOs1usyuZZmFzpyyYv+e62Tz8r/mDDItZomYbty5bnu/wYJA5yoNsW10AsSXk5kezZmJ
McB0fQjBF2ckjgf6Ip+l3fZg7rK34GoA8fOlevuJUJLQHFu9blF1iqXHqNkAb+sO2lAihgkI
L+DNrn8ebveQjInRmTToMoy72JKVkd0+I1B8RG5Hl/81kjuWL7D9PumTusypjqVc2G38/jCm
YCRwg+CittBqyyyj9t</vt:lpwstr>
  </property>
  <property fmtid="{D5CDD505-2E9C-101B-9397-08002B2CF9AE}" pid="3" name="_2015_ms_pID_7253431">
    <vt:lpwstr>S/xy2AgpLNxervG55qyLzTLfMFjUYQNINmZNqpw/H/HO4XnIfWzMzZ
sJsmEZ5aXMawgdmi4haYFJt+t7o8Fdsl6RMM9FZz/N99sX8BMkYvqUapr9DRvi6qE5frhv+r
qanb+BNMnvYJEOI8RjmX/nf8lwO/eGtBw76dZh2YXVkhcubz41v9NPTjl8icMAr11HavfdUE
r/LL68aENPfiL+HlKeoqdc2TlbHrkaZGpZ7q</vt:lpwstr>
  </property>
  <property fmtid="{D5CDD505-2E9C-101B-9397-08002B2CF9AE}" pid="4" name="_2015_ms_pID_7253432">
    <vt:lpwstr>CWRPWdNzkj0jA4ZFYSYeIpmI26EwXCwB2mpY
vOJ3Q1c8SnYHgGoNVI8/uviDsNCcZZAtBfEFOd1TGH+t6DYrIgE=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1512057563</vt:lpwstr>
  </property>
</Properties>
</file>