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5383" autoAdjust="0"/>
    <p:restoredTop sz="94660"/>
  </p:normalViewPr>
  <p:slideViewPr>
    <p:cSldViewPr snapToGrid="0">
      <p:cViewPr varScale="1">
        <p:scale>
          <a:sx n="74" d="100"/>
          <a:sy n="74" d="100"/>
        </p:scale>
        <p:origin x="9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EF40637-4050-4987-BFB9-6E931756B8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E45FBCD-3730-4889-8639-05370207DE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7A456A0-BCE0-448E-876C-776B592B0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6471189-D591-485B-B92C-9EA9C3A7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DBCFECE-C2A4-4EA2-B365-D9549633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50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374DDC-26E0-4D9D-9047-75E0E9E3A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9CCF5AB-5E0B-409F-9C71-A7869CD5FD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7A1D5C7-2B71-4041-AD23-54D010D38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630B190-9C5A-43B7-A331-B3C67C40A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8F18E01-16C1-4B06-B18F-BF2D237D5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EDB433C5-6C49-4A80-8D3D-924A411E0B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E0107BE-1072-45CE-9E92-EE0E41CB8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F0F2CDB-3A78-485E-AA7F-7B7EEEC1E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7946680-7B3B-4B73-9236-7D9D9DDA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30641D8-631D-415D-926B-2687F3171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2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9DDA6DE-866E-4539-BD16-AE0E0182F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FB342B2-6387-47A6-AAB6-266908CA3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E7CF9F2-BF30-4A8F-8D33-D45D51184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8B3DA81-AD18-46D8-9C3C-3536019D8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A7C2C54-3185-4713-9865-3318EA4F8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564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BE2B752-A6AE-4959-AAA3-984B77E7C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223AA6D-ACC3-4732-9F59-671564590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BA9B634-49BD-4370-9E2F-668B5FFAF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3ACBC05-4D21-417D-A3AE-059D023FE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DA4190B-1376-411E-998D-AF5E0748A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5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29AFE0-8A4E-42B6-8126-E4A6B1614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5FE7ED0-3B6C-4CA9-A190-0C1F2F070B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5112207-06D9-4DC1-BF11-0F546A581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C0B9002-25D4-4286-8421-E069F8AC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0F21C82-077C-48D4-B564-43EDCFEBD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0C8274C-6894-4E4A-AE51-38BE84926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78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4929764-0398-42BE-881C-E0E513F2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E9D0779-0919-4084-9175-CF8602D7E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CE2BBDE-0B25-48B6-A0D6-7C1CC21EC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567B955-7407-49B0-8E5F-45F8D5237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2A4B66BC-3D86-4932-81F7-C77A54805E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CF6D9544-DD3F-4995-A1B2-84B69FEE5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ADA0CCF4-0B78-41DB-A6F3-C4E6F5360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6BC67DA6-71D7-4FE4-8AF7-CC130B964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2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BD01EBE-720D-44A7-8CB1-DE00603F1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DD45552-7506-4A96-A230-465476000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A78D637-F454-4ACD-8B67-F7D00331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B6E8483-0C4C-4423-BB6D-81663C307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61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F14B4C5F-08A6-4076-B496-080BC7976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F85441AD-C867-4E6B-87E8-98170912F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54249ECB-6215-46D8-8C58-A6DD65790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07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18B1A41-9AFD-47AD-92B2-C7B98B61A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3668EC7-2B45-4C3B-9A08-6406B2989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3F567FC-28DB-4844-9524-89E5C5BCDC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F6DF0F7-41B1-4510-A334-B77331B71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562D253-F74E-492D-B589-A2607EB22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962B657-7D6C-489F-8518-45AB7BCD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561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0EAACE5-6086-41C8-B64A-0647EB24F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C296762-BADC-417E-95A5-DE7A61CA43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AC7302F-7D3F-47D4-A46D-2D113F463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0C4FB37-F84D-4C9D-AAF8-0469C1A56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E81E8C8-EA04-4131-A20F-33F60614C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089C7B3-3321-47FE-AC6D-D3E6F7202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8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8D9AB6CC-83C8-4526-9CFD-68B511DCC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EBE8955-3B05-409C-8666-95153DF31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CA90B81-B433-4DFD-978E-2C1338F95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A7493-2ECE-421E-B462-AE1073FF910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791C1A1-9D56-47E6-9CF1-80BBF8F17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853BB52-03F2-4EC3-9DB3-3D67A07A0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4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t00181812\AppData\Local\Temp\Docs\R1-1719100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37895C-BE77-4540-9D3D-9DDBBA4E67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7491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</a:t>
            </a:r>
            <a:r>
              <a:rPr lang="en-US" dirty="0"/>
              <a:t>Forward on </a:t>
            </a:r>
            <a:r>
              <a:rPr lang="en-US" dirty="0" smtClean="0"/>
              <a:t>early data transmission in RACH for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51C1A98-421F-42B2-9B71-731AFD2089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48276"/>
            <a:ext cx="9144000" cy="1033758"/>
          </a:xfrm>
        </p:spPr>
        <p:txBody>
          <a:bodyPr/>
          <a:lstStyle/>
          <a:p>
            <a:r>
              <a:rPr lang="sv-SE" dirty="0" smtClean="0"/>
              <a:t>Huawei, HiSilicon, ….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91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Calibri" pitchFamily="34" charset="0"/>
                <a:cs typeface="Times New Roman" pitchFamily="18" charset="0"/>
              </a:rPr>
              <a:t>RENO, USA, 27 November – 1 December 2017</a:t>
            </a:r>
            <a:endParaRPr lang="en-US" altLang="zh-CN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6.2.6.1.2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Rectangle 5">
            <a:extLst/>
          </p:cNvPr>
          <p:cNvSpPr/>
          <p:nvPr/>
        </p:nvSpPr>
        <p:spPr>
          <a:xfrm>
            <a:off x="10509161" y="291366"/>
            <a:ext cx="14448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R1-1721184</a:t>
            </a:r>
            <a:endParaRPr lang="en-US" altLang="ko-KR" dirty="0">
              <a:highlight>
                <a:srgbClr val="FFFF00"/>
              </a:highlight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240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196" y="214123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196" y="1359461"/>
            <a:ext cx="10515600" cy="5296237"/>
          </a:xfrm>
        </p:spPr>
        <p:txBody>
          <a:bodyPr>
            <a:normAutofit/>
          </a:bodyPr>
          <a:lstStyle/>
          <a:p>
            <a:r>
              <a:rPr lang="en-US" dirty="0" smtClean="0"/>
              <a:t>In RAN1#90bis, it was agreed:</a:t>
            </a:r>
          </a:p>
          <a:p>
            <a:pPr lvl="1"/>
            <a:r>
              <a:rPr lang="en-GB" altLang="zh-CN" dirty="0" smtClean="0"/>
              <a:t>From </a:t>
            </a:r>
            <a:r>
              <a:rPr lang="en-GB" altLang="zh-CN" dirty="0"/>
              <a:t>RAN1 point of view, it is feasible to support early UL data transmission in Msg3 from an NB-</a:t>
            </a:r>
            <a:r>
              <a:rPr lang="en-GB" altLang="zh-CN" dirty="0" err="1"/>
              <a:t>IoT</a:t>
            </a:r>
            <a:r>
              <a:rPr lang="en-GB" altLang="zh-CN" dirty="0"/>
              <a:t> UE using some TBS value(s) from the TBS range specified for NB-</a:t>
            </a:r>
            <a:r>
              <a:rPr lang="en-GB" altLang="zh-CN" dirty="0" err="1"/>
              <a:t>IoT</a:t>
            </a:r>
            <a:r>
              <a:rPr lang="en-GB" altLang="zh-CN" dirty="0"/>
              <a:t> in Rel-13 with a maximum total TBS of 1000 bits.</a:t>
            </a:r>
            <a:endParaRPr lang="zh-CN" altLang="zh-CN" dirty="0"/>
          </a:p>
          <a:p>
            <a:pPr lvl="2"/>
            <a:r>
              <a:rPr lang="en-GB" altLang="zh-CN" dirty="0"/>
              <a:t>FFS if and how there will also be a larger supported maximum total TBS</a:t>
            </a:r>
            <a:endParaRPr lang="zh-CN" altLang="zh-CN" dirty="0"/>
          </a:p>
          <a:p>
            <a:pPr lvl="2"/>
            <a:r>
              <a:rPr lang="en-GB" altLang="zh-CN" dirty="0"/>
              <a:t>The detailed value(s) should consider the payload size of early data packets from RAN2.</a:t>
            </a:r>
            <a:endParaRPr lang="zh-CN" altLang="zh-CN" dirty="0"/>
          </a:p>
          <a:p>
            <a:pPr lvl="1"/>
            <a:r>
              <a:rPr lang="en-GB" altLang="zh-CN" dirty="0"/>
              <a:t>From RAN1 perspective, the physical layer design will assume </a:t>
            </a:r>
            <a:r>
              <a:rPr lang="en-GB" altLang="zh-CN" dirty="0" err="1"/>
              <a:t>eNB</a:t>
            </a:r>
            <a:r>
              <a:rPr lang="en-GB" altLang="zh-CN" dirty="0"/>
              <a:t> is not required to always provide a grant of a larger TBS for Msg3 and can decide to just provide a grant for 88 bits instead</a:t>
            </a:r>
            <a:endParaRPr lang="zh-CN" altLang="zh-CN" dirty="0"/>
          </a:p>
          <a:p>
            <a:pPr lvl="1"/>
            <a:r>
              <a:rPr lang="en-GB" altLang="zh-CN" dirty="0"/>
              <a:t>Send LS to RAN2 informing the above (</a:t>
            </a:r>
            <a:r>
              <a:rPr lang="en-GB" altLang="zh-CN" dirty="0" err="1"/>
              <a:t>Xiaolei</a:t>
            </a:r>
            <a:r>
              <a:rPr lang="en-GB" altLang="zh-CN" dirty="0"/>
              <a:t>, HiSilicon, </a:t>
            </a:r>
            <a:r>
              <a:rPr lang="en-GB" altLang="zh-CN" u="sng" dirty="0">
                <a:hlinkClick r:id="rId2" action="ppaction://hlinkfile"/>
              </a:rPr>
              <a:t>R1-1719100</a:t>
            </a:r>
            <a:r>
              <a:rPr lang="en-GB" altLang="zh-CN" dirty="0"/>
              <a:t>) (including </a:t>
            </a:r>
            <a:r>
              <a:rPr lang="en-GB" altLang="zh-CN" dirty="0" err="1"/>
              <a:t>eMTC</a:t>
            </a:r>
            <a:r>
              <a:rPr lang="en-GB" altLang="zh-CN" dirty="0"/>
              <a:t> agreements)</a:t>
            </a:r>
            <a:endParaRPr lang="zh-CN" altLang="zh-CN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78091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B2318FD-2CC5-47B2-9CA8-8BFCC989FEA7}"/>
              </a:ext>
            </a:extLst>
          </p:cNvPr>
          <p:cNvSpPr txBox="1"/>
          <p:nvPr/>
        </p:nvSpPr>
        <p:spPr>
          <a:xfrm>
            <a:off x="809408" y="204622"/>
            <a:ext cx="25512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Proposals</a:t>
            </a:r>
            <a:r>
              <a:rPr lang="sv-SE" sz="4400" dirty="0"/>
              <a:t>:</a:t>
            </a:r>
            <a:endParaRPr lang="en-US" sz="4400" dirty="0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615B5E1-6390-49A2-A2F2-D7435E8C4AE2}"/>
              </a:ext>
            </a:extLst>
          </p:cNvPr>
          <p:cNvSpPr txBox="1"/>
          <p:nvPr/>
        </p:nvSpPr>
        <p:spPr>
          <a:xfrm>
            <a:off x="1010845" y="1309623"/>
            <a:ext cx="10820084" cy="5079039"/>
          </a:xfrm>
          <a:prstGeom prst="rect">
            <a:avLst/>
          </a:prstGeom>
          <a:noFill/>
        </p:spPr>
        <p:txBody>
          <a:bodyPr wrap="square" rtlCol="0">
            <a:normAutofit fontScale="92500" lnSpcReduction="20000"/>
          </a:bodyPr>
          <a:lstStyle/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en-GB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From RAN1’s point of view, </a:t>
            </a:r>
            <a:endParaRPr lang="zh-CN" altLang="zh-CN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Uplink subcarrier spacing field, subcarrier indication field, scheduling delay field and Msg3 repetition number field in RAR UL Grant for uplink EDT in Msg3 </a:t>
            </a:r>
            <a:r>
              <a:rPr lang="en-GB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do not need to be changed according to current RAN2 agreements. </a:t>
            </a:r>
          </a:p>
          <a:p>
            <a:pPr marL="742950" lvl="1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For </a:t>
            </a:r>
            <a:r>
              <a:rPr lang="en-GB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MCS/TBS </a:t>
            </a:r>
            <a:r>
              <a:rPr lang="en-GB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index </a:t>
            </a:r>
            <a:r>
              <a:rPr lang="en-GB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field: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RAN1 </a:t>
            </a:r>
            <a:r>
              <a:rPr lang="en-GB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assumes the </a:t>
            </a:r>
            <a:r>
              <a:rPr lang="en-GB" altLang="zh-CN" sz="24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specification</a:t>
            </a:r>
            <a:r>
              <a:rPr lang="en-GB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need</a:t>
            </a:r>
            <a:r>
              <a:rPr lang="en-GB" altLang="zh-CN" sz="24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</a:t>
            </a:r>
            <a:r>
              <a:rPr lang="en-GB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to be </a:t>
            </a:r>
            <a:r>
              <a:rPr lang="en-GB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able to support more than 5 MCS/TBS </a:t>
            </a:r>
            <a:r>
              <a:rPr lang="en-GB" altLang="zh-CN" sz="2400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combinations </a:t>
            </a:r>
            <a:r>
              <a:rPr lang="en-GB" altLang="zh-CN" sz="2400" strike="sngStrike" dirty="0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values</a:t>
            </a:r>
            <a:r>
              <a:rPr lang="en-GB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for </a:t>
            </a:r>
            <a:r>
              <a:rPr lang="en-GB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flexibility</a:t>
            </a:r>
            <a:r>
              <a:rPr lang="en-GB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;</a:t>
            </a:r>
            <a:endParaRPr lang="en-GB" altLang="zh-CN" sz="2400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altLang="zh-CN" sz="2400" dirty="0" smtClean="0"/>
              <a:t>RAN1 identifies the following mechanism to support more than 5 MCS/TBS </a:t>
            </a:r>
            <a:r>
              <a:rPr lang="en-GB" altLang="zh-CN" sz="24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combinations </a:t>
            </a:r>
            <a:r>
              <a:rPr lang="en-GB" altLang="zh-CN" sz="2400" strike="sngStrike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values</a:t>
            </a:r>
            <a:r>
              <a:rPr lang="en-GB" altLang="zh-CN" sz="2400" dirty="0" smtClean="0"/>
              <a:t> </a:t>
            </a:r>
            <a:r>
              <a:rPr lang="en-GB" altLang="zh-CN" sz="2400" dirty="0" smtClean="0"/>
              <a:t>for flexibility: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GB" altLang="zh-CN" sz="2400" dirty="0" smtClean="0"/>
              <a:t>SIB </a:t>
            </a:r>
            <a:r>
              <a:rPr lang="en-GB" altLang="zh-CN" sz="2400" dirty="0"/>
              <a:t>signalling </a:t>
            </a:r>
            <a:r>
              <a:rPr lang="en-GB" altLang="zh-CN" sz="2400" dirty="0" smtClean="0"/>
              <a:t>for configuring MCS/TBS </a:t>
            </a:r>
            <a:r>
              <a:rPr lang="en-GB" altLang="zh-CN" sz="24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combinations </a:t>
            </a:r>
            <a:r>
              <a:rPr lang="en-GB" altLang="zh-CN" sz="2400" strike="sngStrike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values</a:t>
            </a:r>
            <a:r>
              <a:rPr lang="en-GB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GB" altLang="zh-CN" sz="2400" dirty="0" smtClean="0"/>
              <a:t>for </a:t>
            </a:r>
            <a:r>
              <a:rPr lang="en-GB" altLang="zh-CN" sz="2400" dirty="0" smtClean="0"/>
              <a:t>reserved states in UL grant field is introduced for </a:t>
            </a:r>
            <a:r>
              <a:rPr lang="en-GB" altLang="zh-CN" sz="2400" dirty="0"/>
              <a:t>flexibility within the </a:t>
            </a:r>
            <a:r>
              <a:rPr lang="en-GB" altLang="zh-CN" sz="2400" dirty="0" smtClean="0"/>
              <a:t>cell</a:t>
            </a:r>
            <a:r>
              <a:rPr lang="en-US" altLang="zh-CN" sz="2400" dirty="0" smtClean="0"/>
              <a:t>, FFS: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Alt.1: explicit signaling to configure the </a:t>
            </a:r>
            <a:r>
              <a:rPr lang="en-GB" altLang="zh-CN" sz="2400" dirty="0"/>
              <a:t>MCS/TBS </a:t>
            </a:r>
            <a:r>
              <a:rPr lang="en-GB" altLang="zh-CN" sz="24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combinations </a:t>
            </a:r>
            <a:r>
              <a:rPr lang="en-GB" altLang="zh-CN" sz="2400" strike="sngStrike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values</a:t>
            </a:r>
            <a:r>
              <a:rPr lang="en-GB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GB" altLang="zh-CN" sz="2400" dirty="0" smtClean="0"/>
              <a:t>for </a:t>
            </a:r>
            <a:r>
              <a:rPr lang="en-GB" altLang="zh-CN" sz="2400" dirty="0"/>
              <a:t>reserved </a:t>
            </a:r>
            <a:r>
              <a:rPr lang="en-GB" altLang="zh-CN" sz="2400" dirty="0" smtClean="0"/>
              <a:t>states;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n-GB" altLang="zh-CN" sz="2400" dirty="0" smtClean="0"/>
              <a:t>Alt.2: </a:t>
            </a:r>
            <a:r>
              <a:rPr lang="en-US" altLang="zh-CN" sz="2400" dirty="0" smtClean="0"/>
              <a:t>Derive </a:t>
            </a:r>
            <a:r>
              <a:rPr lang="en-US" altLang="zh-CN" sz="2400" dirty="0"/>
              <a:t>the </a:t>
            </a:r>
            <a:r>
              <a:rPr lang="en-US" altLang="zh-CN" sz="2400" dirty="0" smtClean="0"/>
              <a:t>TBS/MSC </a:t>
            </a:r>
            <a:r>
              <a:rPr lang="en-GB" altLang="zh-CN" sz="2400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combinations </a:t>
            </a:r>
            <a:r>
              <a:rPr lang="en-GB" altLang="zh-CN" sz="2400" strike="sngStrike" dirty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values</a:t>
            </a:r>
            <a:r>
              <a:rPr lang="en-GB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2400" dirty="0" smtClean="0"/>
              <a:t>for </a:t>
            </a:r>
            <a:r>
              <a:rPr lang="en-US" altLang="zh-CN" sz="2400" dirty="0" smtClean="0"/>
              <a:t>reserved states based </a:t>
            </a:r>
            <a:r>
              <a:rPr lang="en-US" altLang="zh-CN" sz="2400" dirty="0"/>
              <a:t>on the max TBS of that CE </a:t>
            </a:r>
            <a:r>
              <a:rPr lang="en-US" altLang="zh-CN" sz="2400" dirty="0" smtClean="0"/>
              <a:t>level, which is configured by SIB signaling;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GB" altLang="zh-CN" sz="2400" dirty="0"/>
              <a:t>E</a:t>
            </a:r>
            <a:r>
              <a:rPr lang="en-GB" altLang="zh-CN" sz="2400" dirty="0" smtClean="0"/>
              <a:t>xtending </a:t>
            </a:r>
            <a:r>
              <a:rPr lang="en-GB" altLang="zh-CN" sz="2400" dirty="0"/>
              <a:t>the UL grant length </a:t>
            </a:r>
            <a:r>
              <a:rPr lang="en-GB" altLang="zh-CN" sz="2400" dirty="0" smtClean="0"/>
              <a:t>can be </a:t>
            </a:r>
            <a:r>
              <a:rPr lang="en-GB" altLang="zh-CN" sz="2400" strike="sngStrike" dirty="0" smtClean="0">
                <a:solidFill>
                  <a:srgbClr val="FF0000"/>
                </a:solidFill>
              </a:rPr>
              <a:t>introduced</a:t>
            </a:r>
            <a:r>
              <a:rPr lang="en-GB" altLang="zh-CN" sz="2400" dirty="0" smtClean="0">
                <a:solidFill>
                  <a:srgbClr val="FF0000"/>
                </a:solidFill>
              </a:rPr>
              <a:t> </a:t>
            </a:r>
            <a:r>
              <a:rPr lang="en-GB" altLang="zh-CN" sz="2400" dirty="0" smtClean="0">
                <a:solidFill>
                  <a:srgbClr val="FF0000"/>
                </a:solidFill>
              </a:rPr>
              <a:t>considered </a:t>
            </a:r>
            <a:r>
              <a:rPr lang="en-GB" altLang="zh-CN" sz="2400" dirty="0" smtClean="0"/>
              <a:t>in </a:t>
            </a:r>
            <a:r>
              <a:rPr lang="en-GB" altLang="zh-CN" sz="2400" dirty="0" smtClean="0"/>
              <a:t>addition to SIB signalling to </a:t>
            </a:r>
            <a:r>
              <a:rPr lang="en-GB" altLang="zh-CN" sz="2400" dirty="0"/>
              <a:t>create more states per </a:t>
            </a:r>
            <a:r>
              <a:rPr lang="en-GB" altLang="zh-CN" sz="2400" dirty="0" smtClean="0"/>
              <a:t>configuration;</a:t>
            </a:r>
            <a:endParaRPr lang="en-US" altLang="zh-CN" sz="2400" dirty="0" smtClean="0"/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zh-CN" altLang="zh-CN" sz="2400" dirty="0">
              <a:effectLst/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9288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</TotalTime>
  <Words>346</Words>
  <Application>Microsoft Office PowerPoint</Application>
  <PresentationFormat>宽屏</PresentationFormat>
  <Paragraphs>23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 Unicode MS</vt:lpstr>
      <vt:lpstr>Malgun Gothic</vt:lpstr>
      <vt:lpstr>等线</vt:lpstr>
      <vt:lpstr>Arial</vt:lpstr>
      <vt:lpstr>Calibri</vt:lpstr>
      <vt:lpstr>Calibri Light</vt:lpstr>
      <vt:lpstr>Times New Roman</vt:lpstr>
      <vt:lpstr>Wingdings</vt:lpstr>
      <vt:lpstr>Office Theme</vt:lpstr>
      <vt:lpstr>Way Forward on early data transmission in RACH for NB-IoT</vt:lpstr>
      <vt:lpstr>Background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TDD NB-IoT</dc:title>
  <dc:creator>Ericsson1</dc:creator>
  <cp:lastModifiedBy>Tiexiaolei</cp:lastModifiedBy>
  <cp:revision>66</cp:revision>
  <dcterms:created xsi:type="dcterms:W3CDTF">2017-08-18T07:18:33Z</dcterms:created>
  <dcterms:modified xsi:type="dcterms:W3CDTF">2017-11-29T01:30:12Z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(2)TxNBC52EZ38nsV22e1P1Gl4PiYIAXbIraCxy1MpRy51rbiYwH19tBpzC4r/p7uhGH8WZmkrV
d4VfgHWXsJMv791bRMPiRZHFc8Ri2Iuqz9VbWi9QkxI9ozO9FwyHaxmN75jeJZBnF/uavAEz
RiKLbpjKwoDXqUwK6FAsyrT1z/DP0FIJDKs2vZxio/SzkSQ+7GHdiirL2HGittvtWrPm6K2L
pzkBCZwsNLJ815lFWy</vt:lpwstr>
  </property>
  <property fmtid="{D5CDD505-2E9C-101B-9397-08002B2CF9AE}" pid="3" name="_2015_ms_pID_7253431">
    <vt:lpwstr>P2dSxxuf5USgBL0yRPGOxZmm83wMQ51qz+zANlGVfpcCfT5IRCqH4r
tbhWcaMa8BQfZl6GwjN8L9jUIBZrZyUNMfojhIO8smiBSPtakHsHDvmtPNf3um/zKtFzJxem
7yZ18rHeKi/gFYNAlc278Kxi7slok2FYTu7x3qp+5LrElzcRbLi4sGcEc+BJoLpfQh8=</vt:lpwstr>
  </property>
</Properties>
</file>