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383" autoAdjust="0"/>
    <p:restoredTop sz="94660"/>
  </p:normalViewPr>
  <p:slideViewPr>
    <p:cSldViewPr snapToGrid="0">
      <p:cViewPr varScale="1">
        <p:scale>
          <a:sx n="74" d="100"/>
          <a:sy n="74" d="100"/>
        </p:scale>
        <p:origin x="990" y="72"/>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12" Type="http://schemas.microsoft.com/office/2015/10/relationships/revisionInfo" Target="revisionInfo.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EF40637-4050-4987-BFB9-6E931756B88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 xmlns:a16="http://schemas.microsoft.com/office/drawing/2014/main" id="{1E45FBCD-3730-4889-8639-05370207DE3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 xmlns:a16="http://schemas.microsoft.com/office/drawing/2014/main" id="{27A456A0-BCE0-448E-876C-776B592B0AA1}"/>
              </a:ext>
            </a:extLst>
          </p:cNvPr>
          <p:cNvSpPr>
            <a:spLocks noGrp="1"/>
          </p:cNvSpPr>
          <p:nvPr>
            <p:ph type="dt" sz="half" idx="10"/>
          </p:nvPr>
        </p:nvSpPr>
        <p:spPr/>
        <p:txBody>
          <a:bodyPr/>
          <a:lstStyle/>
          <a:p>
            <a:fld id="{06EA7493-2ECE-421E-B462-AE1073FF9103}" type="datetimeFigureOut">
              <a:rPr lang="en-US" smtClean="0"/>
              <a:t>11/29/2017</a:t>
            </a:fld>
            <a:endParaRPr lang="en-US"/>
          </a:p>
        </p:txBody>
      </p:sp>
      <p:sp>
        <p:nvSpPr>
          <p:cNvPr id="5" name="Footer Placeholder 4">
            <a:extLst>
              <a:ext uri="{FF2B5EF4-FFF2-40B4-BE49-F238E27FC236}">
                <a16:creationId xmlns="" xmlns:a16="http://schemas.microsoft.com/office/drawing/2014/main" id="{16471189-D591-485B-B92C-9EA9C3A7A67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1DBCFECE-C2A4-4EA2-B365-D9549633F1E2}"/>
              </a:ext>
            </a:extLst>
          </p:cNvPr>
          <p:cNvSpPr>
            <a:spLocks noGrp="1"/>
          </p:cNvSpPr>
          <p:nvPr>
            <p:ph type="sldNum" sz="quarter" idx="12"/>
          </p:nvPr>
        </p:nvSpPr>
        <p:spPr/>
        <p:txBody>
          <a:bodyPr/>
          <a:lstStyle/>
          <a:p>
            <a:fld id="{DAB4537C-3E24-48F2-ABD8-8862DE865662}" type="slidenum">
              <a:rPr lang="en-US" smtClean="0"/>
              <a:t>‹#›</a:t>
            </a:fld>
            <a:endParaRPr lang="en-US"/>
          </a:p>
        </p:txBody>
      </p:sp>
    </p:spTree>
    <p:extLst>
      <p:ext uri="{BB962C8B-B14F-4D97-AF65-F5344CB8AC3E}">
        <p14:creationId xmlns:p14="http://schemas.microsoft.com/office/powerpoint/2010/main" val="6901505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4374DDC-26E0-4D9D-9047-75E0E9E3A37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 xmlns:a16="http://schemas.microsoft.com/office/drawing/2014/main" id="{69CCF5AB-5E0B-409F-9C71-A7869CD5FDD1}"/>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07A1D5C7-2B71-4041-AD23-54D010D38C6C}"/>
              </a:ext>
            </a:extLst>
          </p:cNvPr>
          <p:cNvSpPr>
            <a:spLocks noGrp="1"/>
          </p:cNvSpPr>
          <p:nvPr>
            <p:ph type="dt" sz="half" idx="10"/>
          </p:nvPr>
        </p:nvSpPr>
        <p:spPr/>
        <p:txBody>
          <a:bodyPr/>
          <a:lstStyle/>
          <a:p>
            <a:fld id="{06EA7493-2ECE-421E-B462-AE1073FF9103}" type="datetimeFigureOut">
              <a:rPr lang="en-US" smtClean="0"/>
              <a:t>11/29/2017</a:t>
            </a:fld>
            <a:endParaRPr lang="en-US"/>
          </a:p>
        </p:txBody>
      </p:sp>
      <p:sp>
        <p:nvSpPr>
          <p:cNvPr id="5" name="Footer Placeholder 4">
            <a:extLst>
              <a:ext uri="{FF2B5EF4-FFF2-40B4-BE49-F238E27FC236}">
                <a16:creationId xmlns="" xmlns:a16="http://schemas.microsoft.com/office/drawing/2014/main" id="{E630B190-9C5A-43B7-A331-B3C67C40A86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C8F18E01-16C1-4B06-B18F-BF2D237D51C6}"/>
              </a:ext>
            </a:extLst>
          </p:cNvPr>
          <p:cNvSpPr>
            <a:spLocks noGrp="1"/>
          </p:cNvSpPr>
          <p:nvPr>
            <p:ph type="sldNum" sz="quarter" idx="12"/>
          </p:nvPr>
        </p:nvSpPr>
        <p:spPr/>
        <p:txBody>
          <a:bodyPr/>
          <a:lstStyle/>
          <a:p>
            <a:fld id="{DAB4537C-3E24-48F2-ABD8-8862DE865662}" type="slidenum">
              <a:rPr lang="en-US" smtClean="0"/>
              <a:t>‹#›</a:t>
            </a:fld>
            <a:endParaRPr lang="en-US"/>
          </a:p>
        </p:txBody>
      </p:sp>
    </p:spTree>
    <p:extLst>
      <p:ext uri="{BB962C8B-B14F-4D97-AF65-F5344CB8AC3E}">
        <p14:creationId xmlns:p14="http://schemas.microsoft.com/office/powerpoint/2010/main" val="3883946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EDB433C5-6C49-4A80-8D3D-924A411E0B7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 xmlns:a16="http://schemas.microsoft.com/office/drawing/2014/main" id="{5E0107BE-1072-45CE-9E92-EE0E41CB842B}"/>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AF0F2CDB-3A78-485E-AA7F-7B7EEEC1EB4B}"/>
              </a:ext>
            </a:extLst>
          </p:cNvPr>
          <p:cNvSpPr>
            <a:spLocks noGrp="1"/>
          </p:cNvSpPr>
          <p:nvPr>
            <p:ph type="dt" sz="half" idx="10"/>
          </p:nvPr>
        </p:nvSpPr>
        <p:spPr/>
        <p:txBody>
          <a:bodyPr/>
          <a:lstStyle/>
          <a:p>
            <a:fld id="{06EA7493-2ECE-421E-B462-AE1073FF9103}" type="datetimeFigureOut">
              <a:rPr lang="en-US" smtClean="0"/>
              <a:t>11/29/2017</a:t>
            </a:fld>
            <a:endParaRPr lang="en-US"/>
          </a:p>
        </p:txBody>
      </p:sp>
      <p:sp>
        <p:nvSpPr>
          <p:cNvPr id="5" name="Footer Placeholder 4">
            <a:extLst>
              <a:ext uri="{FF2B5EF4-FFF2-40B4-BE49-F238E27FC236}">
                <a16:creationId xmlns="" xmlns:a16="http://schemas.microsoft.com/office/drawing/2014/main" id="{97946680-7B3B-4B73-9236-7D9D9DDACF4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930641D8-631D-415D-926B-2687F3171F79}"/>
              </a:ext>
            </a:extLst>
          </p:cNvPr>
          <p:cNvSpPr>
            <a:spLocks noGrp="1"/>
          </p:cNvSpPr>
          <p:nvPr>
            <p:ph type="sldNum" sz="quarter" idx="12"/>
          </p:nvPr>
        </p:nvSpPr>
        <p:spPr/>
        <p:txBody>
          <a:bodyPr/>
          <a:lstStyle/>
          <a:p>
            <a:fld id="{DAB4537C-3E24-48F2-ABD8-8862DE865662}" type="slidenum">
              <a:rPr lang="en-US" smtClean="0"/>
              <a:t>‹#›</a:t>
            </a:fld>
            <a:endParaRPr lang="en-US"/>
          </a:p>
        </p:txBody>
      </p:sp>
    </p:spTree>
    <p:extLst>
      <p:ext uri="{BB962C8B-B14F-4D97-AF65-F5344CB8AC3E}">
        <p14:creationId xmlns:p14="http://schemas.microsoft.com/office/powerpoint/2010/main" val="36847253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9DDA6DE-866E-4539-BD16-AE0E0182FAF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2FB342B2-6387-47A6-AAB6-266908CA3F2D}"/>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DE7CF9F2-BF30-4A8F-8D33-D45D511841E5}"/>
              </a:ext>
            </a:extLst>
          </p:cNvPr>
          <p:cNvSpPr>
            <a:spLocks noGrp="1"/>
          </p:cNvSpPr>
          <p:nvPr>
            <p:ph type="dt" sz="half" idx="10"/>
          </p:nvPr>
        </p:nvSpPr>
        <p:spPr/>
        <p:txBody>
          <a:bodyPr/>
          <a:lstStyle/>
          <a:p>
            <a:fld id="{06EA7493-2ECE-421E-B462-AE1073FF9103}" type="datetimeFigureOut">
              <a:rPr lang="en-US" smtClean="0"/>
              <a:t>11/29/2017</a:t>
            </a:fld>
            <a:endParaRPr lang="en-US"/>
          </a:p>
        </p:txBody>
      </p:sp>
      <p:sp>
        <p:nvSpPr>
          <p:cNvPr id="5" name="Footer Placeholder 4">
            <a:extLst>
              <a:ext uri="{FF2B5EF4-FFF2-40B4-BE49-F238E27FC236}">
                <a16:creationId xmlns="" xmlns:a16="http://schemas.microsoft.com/office/drawing/2014/main" id="{B8B3DA81-AD18-46D8-9C3C-3536019D831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4A7C2C54-3185-4713-9865-3318EA4F8EC2}"/>
              </a:ext>
            </a:extLst>
          </p:cNvPr>
          <p:cNvSpPr>
            <a:spLocks noGrp="1"/>
          </p:cNvSpPr>
          <p:nvPr>
            <p:ph type="sldNum" sz="quarter" idx="12"/>
          </p:nvPr>
        </p:nvSpPr>
        <p:spPr/>
        <p:txBody>
          <a:bodyPr/>
          <a:lstStyle/>
          <a:p>
            <a:fld id="{DAB4537C-3E24-48F2-ABD8-8862DE865662}" type="slidenum">
              <a:rPr lang="en-US" smtClean="0"/>
              <a:t>‹#›</a:t>
            </a:fld>
            <a:endParaRPr lang="en-US"/>
          </a:p>
        </p:txBody>
      </p:sp>
    </p:spTree>
    <p:extLst>
      <p:ext uri="{BB962C8B-B14F-4D97-AF65-F5344CB8AC3E}">
        <p14:creationId xmlns:p14="http://schemas.microsoft.com/office/powerpoint/2010/main" val="27005642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BE2B752-A6AE-4959-AAA3-984B77E7C48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 xmlns:a16="http://schemas.microsoft.com/office/drawing/2014/main" id="{F223AA6D-ACC3-4732-9F59-67156459054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 xmlns:a16="http://schemas.microsoft.com/office/drawing/2014/main" id="{0BA9B634-49BD-4370-9E2F-668B5FFAF7BC}"/>
              </a:ext>
            </a:extLst>
          </p:cNvPr>
          <p:cNvSpPr>
            <a:spLocks noGrp="1"/>
          </p:cNvSpPr>
          <p:nvPr>
            <p:ph type="dt" sz="half" idx="10"/>
          </p:nvPr>
        </p:nvSpPr>
        <p:spPr/>
        <p:txBody>
          <a:bodyPr/>
          <a:lstStyle/>
          <a:p>
            <a:fld id="{06EA7493-2ECE-421E-B462-AE1073FF9103}" type="datetimeFigureOut">
              <a:rPr lang="en-US" smtClean="0"/>
              <a:t>11/29/2017</a:t>
            </a:fld>
            <a:endParaRPr lang="en-US"/>
          </a:p>
        </p:txBody>
      </p:sp>
      <p:sp>
        <p:nvSpPr>
          <p:cNvPr id="5" name="Footer Placeholder 4">
            <a:extLst>
              <a:ext uri="{FF2B5EF4-FFF2-40B4-BE49-F238E27FC236}">
                <a16:creationId xmlns="" xmlns:a16="http://schemas.microsoft.com/office/drawing/2014/main" id="{D3ACBC05-4D21-417D-A3AE-059D023FE29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BDA4190B-1376-411E-998D-AF5E0748AF85}"/>
              </a:ext>
            </a:extLst>
          </p:cNvPr>
          <p:cNvSpPr>
            <a:spLocks noGrp="1"/>
          </p:cNvSpPr>
          <p:nvPr>
            <p:ph type="sldNum" sz="quarter" idx="12"/>
          </p:nvPr>
        </p:nvSpPr>
        <p:spPr/>
        <p:txBody>
          <a:bodyPr/>
          <a:lstStyle/>
          <a:p>
            <a:fld id="{DAB4537C-3E24-48F2-ABD8-8862DE865662}" type="slidenum">
              <a:rPr lang="en-US" smtClean="0"/>
              <a:t>‹#›</a:t>
            </a:fld>
            <a:endParaRPr lang="en-US"/>
          </a:p>
        </p:txBody>
      </p:sp>
    </p:spTree>
    <p:extLst>
      <p:ext uri="{BB962C8B-B14F-4D97-AF65-F5344CB8AC3E}">
        <p14:creationId xmlns:p14="http://schemas.microsoft.com/office/powerpoint/2010/main" val="10022520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529AFE0-8A4E-42B6-8126-E4A6B16143A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95FE7ED0-3B6C-4CA9-A190-0C1F2F070B58}"/>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 xmlns:a16="http://schemas.microsoft.com/office/drawing/2014/main" id="{95112207-06D9-4DC1-BF11-0F546A58133B}"/>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 xmlns:a16="http://schemas.microsoft.com/office/drawing/2014/main" id="{AC0B9002-25D4-4286-8421-E069F8AC487F}"/>
              </a:ext>
            </a:extLst>
          </p:cNvPr>
          <p:cNvSpPr>
            <a:spLocks noGrp="1"/>
          </p:cNvSpPr>
          <p:nvPr>
            <p:ph type="dt" sz="half" idx="10"/>
          </p:nvPr>
        </p:nvSpPr>
        <p:spPr/>
        <p:txBody>
          <a:bodyPr/>
          <a:lstStyle/>
          <a:p>
            <a:fld id="{06EA7493-2ECE-421E-B462-AE1073FF9103}" type="datetimeFigureOut">
              <a:rPr lang="en-US" smtClean="0"/>
              <a:t>11/29/2017</a:t>
            </a:fld>
            <a:endParaRPr lang="en-US"/>
          </a:p>
        </p:txBody>
      </p:sp>
      <p:sp>
        <p:nvSpPr>
          <p:cNvPr id="6" name="Footer Placeholder 5">
            <a:extLst>
              <a:ext uri="{FF2B5EF4-FFF2-40B4-BE49-F238E27FC236}">
                <a16:creationId xmlns="" xmlns:a16="http://schemas.microsoft.com/office/drawing/2014/main" id="{B0F21C82-077C-48D4-B564-43EDCFEBD08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10C8274C-6894-4E4A-AE51-38BE84926223}"/>
              </a:ext>
            </a:extLst>
          </p:cNvPr>
          <p:cNvSpPr>
            <a:spLocks noGrp="1"/>
          </p:cNvSpPr>
          <p:nvPr>
            <p:ph type="sldNum" sz="quarter" idx="12"/>
          </p:nvPr>
        </p:nvSpPr>
        <p:spPr/>
        <p:txBody>
          <a:bodyPr/>
          <a:lstStyle/>
          <a:p>
            <a:fld id="{DAB4537C-3E24-48F2-ABD8-8862DE865662}" type="slidenum">
              <a:rPr lang="en-US" smtClean="0"/>
              <a:t>‹#›</a:t>
            </a:fld>
            <a:endParaRPr lang="en-US"/>
          </a:p>
        </p:txBody>
      </p:sp>
    </p:spTree>
    <p:extLst>
      <p:ext uri="{BB962C8B-B14F-4D97-AF65-F5344CB8AC3E}">
        <p14:creationId xmlns:p14="http://schemas.microsoft.com/office/powerpoint/2010/main" val="17860785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4929764-0398-42BE-881C-E0E513F2A7A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 xmlns:a16="http://schemas.microsoft.com/office/drawing/2014/main" id="{5E9D0779-0919-4084-9175-CF8602D7E2B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 xmlns:a16="http://schemas.microsoft.com/office/drawing/2014/main" id="{2CE2BBDE-0B25-48B6-A0D6-7C1CC21EC602}"/>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 xmlns:a16="http://schemas.microsoft.com/office/drawing/2014/main" id="{7567B955-7407-49B0-8E5F-45F8D5237E3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 xmlns:a16="http://schemas.microsoft.com/office/drawing/2014/main" id="{2A4B66BC-3D86-4932-81F7-C77A54805E5E}"/>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 xmlns:a16="http://schemas.microsoft.com/office/drawing/2014/main" id="{CF6D9544-DD3F-4995-A1B2-84B69FEE5C86}"/>
              </a:ext>
            </a:extLst>
          </p:cNvPr>
          <p:cNvSpPr>
            <a:spLocks noGrp="1"/>
          </p:cNvSpPr>
          <p:nvPr>
            <p:ph type="dt" sz="half" idx="10"/>
          </p:nvPr>
        </p:nvSpPr>
        <p:spPr/>
        <p:txBody>
          <a:bodyPr/>
          <a:lstStyle/>
          <a:p>
            <a:fld id="{06EA7493-2ECE-421E-B462-AE1073FF9103}" type="datetimeFigureOut">
              <a:rPr lang="en-US" smtClean="0"/>
              <a:t>11/29/2017</a:t>
            </a:fld>
            <a:endParaRPr lang="en-US"/>
          </a:p>
        </p:txBody>
      </p:sp>
      <p:sp>
        <p:nvSpPr>
          <p:cNvPr id="8" name="Footer Placeholder 7">
            <a:extLst>
              <a:ext uri="{FF2B5EF4-FFF2-40B4-BE49-F238E27FC236}">
                <a16:creationId xmlns="" xmlns:a16="http://schemas.microsoft.com/office/drawing/2014/main" id="{ADA0CCF4-0B78-41DB-A6F3-C4E6F536032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 xmlns:a16="http://schemas.microsoft.com/office/drawing/2014/main" id="{6BC67DA6-71D7-4FE4-8AF7-CC130B964CFC}"/>
              </a:ext>
            </a:extLst>
          </p:cNvPr>
          <p:cNvSpPr>
            <a:spLocks noGrp="1"/>
          </p:cNvSpPr>
          <p:nvPr>
            <p:ph type="sldNum" sz="quarter" idx="12"/>
          </p:nvPr>
        </p:nvSpPr>
        <p:spPr/>
        <p:txBody>
          <a:bodyPr/>
          <a:lstStyle/>
          <a:p>
            <a:fld id="{DAB4537C-3E24-48F2-ABD8-8862DE865662}" type="slidenum">
              <a:rPr lang="en-US" smtClean="0"/>
              <a:t>‹#›</a:t>
            </a:fld>
            <a:endParaRPr lang="en-US"/>
          </a:p>
        </p:txBody>
      </p:sp>
    </p:spTree>
    <p:extLst>
      <p:ext uri="{BB962C8B-B14F-4D97-AF65-F5344CB8AC3E}">
        <p14:creationId xmlns:p14="http://schemas.microsoft.com/office/powerpoint/2010/main" val="1978928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BD01EBE-720D-44A7-8CB1-DE00603F121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 xmlns:a16="http://schemas.microsoft.com/office/drawing/2014/main" id="{8DD45552-7506-4A96-A230-4654760002E3}"/>
              </a:ext>
            </a:extLst>
          </p:cNvPr>
          <p:cNvSpPr>
            <a:spLocks noGrp="1"/>
          </p:cNvSpPr>
          <p:nvPr>
            <p:ph type="dt" sz="half" idx="10"/>
          </p:nvPr>
        </p:nvSpPr>
        <p:spPr/>
        <p:txBody>
          <a:bodyPr/>
          <a:lstStyle/>
          <a:p>
            <a:fld id="{06EA7493-2ECE-421E-B462-AE1073FF9103}" type="datetimeFigureOut">
              <a:rPr lang="en-US" smtClean="0"/>
              <a:t>11/29/2017</a:t>
            </a:fld>
            <a:endParaRPr lang="en-US"/>
          </a:p>
        </p:txBody>
      </p:sp>
      <p:sp>
        <p:nvSpPr>
          <p:cNvPr id="4" name="Footer Placeholder 3">
            <a:extLst>
              <a:ext uri="{FF2B5EF4-FFF2-40B4-BE49-F238E27FC236}">
                <a16:creationId xmlns="" xmlns:a16="http://schemas.microsoft.com/office/drawing/2014/main" id="{8A78D637-F454-4ACD-8B67-F7D00331335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 xmlns:a16="http://schemas.microsoft.com/office/drawing/2014/main" id="{8B6E8483-0C4C-4423-BB6D-81663C307989}"/>
              </a:ext>
            </a:extLst>
          </p:cNvPr>
          <p:cNvSpPr>
            <a:spLocks noGrp="1"/>
          </p:cNvSpPr>
          <p:nvPr>
            <p:ph type="sldNum" sz="quarter" idx="12"/>
          </p:nvPr>
        </p:nvSpPr>
        <p:spPr/>
        <p:txBody>
          <a:bodyPr/>
          <a:lstStyle/>
          <a:p>
            <a:fld id="{DAB4537C-3E24-48F2-ABD8-8862DE865662}" type="slidenum">
              <a:rPr lang="en-US" smtClean="0"/>
              <a:t>‹#›</a:t>
            </a:fld>
            <a:endParaRPr lang="en-US"/>
          </a:p>
        </p:txBody>
      </p:sp>
    </p:spTree>
    <p:extLst>
      <p:ext uri="{BB962C8B-B14F-4D97-AF65-F5344CB8AC3E}">
        <p14:creationId xmlns:p14="http://schemas.microsoft.com/office/powerpoint/2010/main" val="26337619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F14B4C5F-08A6-4076-B496-080BC7976C74}"/>
              </a:ext>
            </a:extLst>
          </p:cNvPr>
          <p:cNvSpPr>
            <a:spLocks noGrp="1"/>
          </p:cNvSpPr>
          <p:nvPr>
            <p:ph type="dt" sz="half" idx="10"/>
          </p:nvPr>
        </p:nvSpPr>
        <p:spPr/>
        <p:txBody>
          <a:bodyPr/>
          <a:lstStyle/>
          <a:p>
            <a:fld id="{06EA7493-2ECE-421E-B462-AE1073FF9103}" type="datetimeFigureOut">
              <a:rPr lang="en-US" smtClean="0"/>
              <a:t>11/29/2017</a:t>
            </a:fld>
            <a:endParaRPr lang="en-US"/>
          </a:p>
        </p:txBody>
      </p:sp>
      <p:sp>
        <p:nvSpPr>
          <p:cNvPr id="3" name="Footer Placeholder 2">
            <a:extLst>
              <a:ext uri="{FF2B5EF4-FFF2-40B4-BE49-F238E27FC236}">
                <a16:creationId xmlns="" xmlns:a16="http://schemas.microsoft.com/office/drawing/2014/main" id="{F85441AD-C867-4E6B-87E8-98170912F5F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 xmlns:a16="http://schemas.microsoft.com/office/drawing/2014/main" id="{54249ECB-6215-46D8-8C58-A6DD6579039C}"/>
              </a:ext>
            </a:extLst>
          </p:cNvPr>
          <p:cNvSpPr>
            <a:spLocks noGrp="1"/>
          </p:cNvSpPr>
          <p:nvPr>
            <p:ph type="sldNum" sz="quarter" idx="12"/>
          </p:nvPr>
        </p:nvSpPr>
        <p:spPr/>
        <p:txBody>
          <a:bodyPr/>
          <a:lstStyle/>
          <a:p>
            <a:fld id="{DAB4537C-3E24-48F2-ABD8-8862DE865662}" type="slidenum">
              <a:rPr lang="en-US" smtClean="0"/>
              <a:t>‹#›</a:t>
            </a:fld>
            <a:endParaRPr lang="en-US"/>
          </a:p>
        </p:txBody>
      </p:sp>
    </p:spTree>
    <p:extLst>
      <p:ext uri="{BB962C8B-B14F-4D97-AF65-F5344CB8AC3E}">
        <p14:creationId xmlns:p14="http://schemas.microsoft.com/office/powerpoint/2010/main" val="33080074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18B1A41-9AFD-47AD-92B2-C7B98B61AA3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 xmlns:a16="http://schemas.microsoft.com/office/drawing/2014/main" id="{B3668EC7-2B45-4C3B-9A08-6406B298973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 xmlns:a16="http://schemas.microsoft.com/office/drawing/2014/main" id="{33F567FC-28DB-4844-9524-89E5C5BCDC7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 xmlns:a16="http://schemas.microsoft.com/office/drawing/2014/main" id="{FF6DF0F7-41B1-4510-A334-B77331B71A66}"/>
              </a:ext>
            </a:extLst>
          </p:cNvPr>
          <p:cNvSpPr>
            <a:spLocks noGrp="1"/>
          </p:cNvSpPr>
          <p:nvPr>
            <p:ph type="dt" sz="half" idx="10"/>
          </p:nvPr>
        </p:nvSpPr>
        <p:spPr/>
        <p:txBody>
          <a:bodyPr/>
          <a:lstStyle/>
          <a:p>
            <a:fld id="{06EA7493-2ECE-421E-B462-AE1073FF9103}" type="datetimeFigureOut">
              <a:rPr lang="en-US" smtClean="0"/>
              <a:t>11/29/2017</a:t>
            </a:fld>
            <a:endParaRPr lang="en-US"/>
          </a:p>
        </p:txBody>
      </p:sp>
      <p:sp>
        <p:nvSpPr>
          <p:cNvPr id="6" name="Footer Placeholder 5">
            <a:extLst>
              <a:ext uri="{FF2B5EF4-FFF2-40B4-BE49-F238E27FC236}">
                <a16:creationId xmlns="" xmlns:a16="http://schemas.microsoft.com/office/drawing/2014/main" id="{1562D253-F74E-492D-B589-A2607EB222C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B962B657-7D6C-489F-8518-45AB7BCD8D76}"/>
              </a:ext>
            </a:extLst>
          </p:cNvPr>
          <p:cNvSpPr>
            <a:spLocks noGrp="1"/>
          </p:cNvSpPr>
          <p:nvPr>
            <p:ph type="sldNum" sz="quarter" idx="12"/>
          </p:nvPr>
        </p:nvSpPr>
        <p:spPr/>
        <p:txBody>
          <a:bodyPr/>
          <a:lstStyle/>
          <a:p>
            <a:fld id="{DAB4537C-3E24-48F2-ABD8-8862DE865662}" type="slidenum">
              <a:rPr lang="en-US" smtClean="0"/>
              <a:t>‹#›</a:t>
            </a:fld>
            <a:endParaRPr lang="en-US"/>
          </a:p>
        </p:txBody>
      </p:sp>
    </p:spTree>
    <p:extLst>
      <p:ext uri="{BB962C8B-B14F-4D97-AF65-F5344CB8AC3E}">
        <p14:creationId xmlns:p14="http://schemas.microsoft.com/office/powerpoint/2010/main" val="18385610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0EAACE5-6086-41C8-B64A-0647EB24F5C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 xmlns:a16="http://schemas.microsoft.com/office/drawing/2014/main" id="{FC296762-BADC-417E-95A5-DE7A61CA432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 xmlns:a16="http://schemas.microsoft.com/office/drawing/2014/main" id="{EAC7302F-7D3F-47D4-A46D-2D113F4631F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 xmlns:a16="http://schemas.microsoft.com/office/drawing/2014/main" id="{20C4FB37-F84D-4C9D-AAF8-0469C1A56F4A}"/>
              </a:ext>
            </a:extLst>
          </p:cNvPr>
          <p:cNvSpPr>
            <a:spLocks noGrp="1"/>
          </p:cNvSpPr>
          <p:nvPr>
            <p:ph type="dt" sz="half" idx="10"/>
          </p:nvPr>
        </p:nvSpPr>
        <p:spPr/>
        <p:txBody>
          <a:bodyPr/>
          <a:lstStyle/>
          <a:p>
            <a:fld id="{06EA7493-2ECE-421E-B462-AE1073FF9103}" type="datetimeFigureOut">
              <a:rPr lang="en-US" smtClean="0"/>
              <a:t>11/29/2017</a:t>
            </a:fld>
            <a:endParaRPr lang="en-US"/>
          </a:p>
        </p:txBody>
      </p:sp>
      <p:sp>
        <p:nvSpPr>
          <p:cNvPr id="6" name="Footer Placeholder 5">
            <a:extLst>
              <a:ext uri="{FF2B5EF4-FFF2-40B4-BE49-F238E27FC236}">
                <a16:creationId xmlns="" xmlns:a16="http://schemas.microsoft.com/office/drawing/2014/main" id="{0E81E8C8-EA04-4131-A20F-33F60614C15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6089C7B3-3321-47FE-AC6D-D3E6F7202794}"/>
              </a:ext>
            </a:extLst>
          </p:cNvPr>
          <p:cNvSpPr>
            <a:spLocks noGrp="1"/>
          </p:cNvSpPr>
          <p:nvPr>
            <p:ph type="sldNum" sz="quarter" idx="12"/>
          </p:nvPr>
        </p:nvSpPr>
        <p:spPr/>
        <p:txBody>
          <a:bodyPr/>
          <a:lstStyle/>
          <a:p>
            <a:fld id="{DAB4537C-3E24-48F2-ABD8-8862DE865662}" type="slidenum">
              <a:rPr lang="en-US" smtClean="0"/>
              <a:t>‹#›</a:t>
            </a:fld>
            <a:endParaRPr lang="en-US"/>
          </a:p>
        </p:txBody>
      </p:sp>
    </p:spTree>
    <p:extLst>
      <p:ext uri="{BB962C8B-B14F-4D97-AF65-F5344CB8AC3E}">
        <p14:creationId xmlns:p14="http://schemas.microsoft.com/office/powerpoint/2010/main" val="12203841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8D9AB6CC-83C8-4526-9CFD-68B511DCC68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 xmlns:a16="http://schemas.microsoft.com/office/drawing/2014/main" id="{6EBE8955-3B05-409C-8666-95153DF31EC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8CA90B81-B433-4DFD-978E-2C1338F954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A7493-2ECE-421E-B462-AE1073FF9103}" type="datetimeFigureOut">
              <a:rPr lang="en-US" smtClean="0"/>
              <a:t>11/29/2017</a:t>
            </a:fld>
            <a:endParaRPr lang="en-US"/>
          </a:p>
        </p:txBody>
      </p:sp>
      <p:sp>
        <p:nvSpPr>
          <p:cNvPr id="5" name="Footer Placeholder 4">
            <a:extLst>
              <a:ext uri="{FF2B5EF4-FFF2-40B4-BE49-F238E27FC236}">
                <a16:creationId xmlns="" xmlns:a16="http://schemas.microsoft.com/office/drawing/2014/main" id="{F791C1A1-9D56-47E6-9CF1-80BBF8F17BB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 xmlns:a16="http://schemas.microsoft.com/office/drawing/2014/main" id="{5853BB52-03F2-4EC3-9DB3-3D67A07A072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B4537C-3E24-48F2-ABD8-8862DE865662}" type="slidenum">
              <a:rPr lang="en-US" smtClean="0"/>
              <a:t>‹#›</a:t>
            </a:fld>
            <a:endParaRPr lang="en-US"/>
          </a:p>
        </p:txBody>
      </p:sp>
    </p:spTree>
    <p:extLst>
      <p:ext uri="{BB962C8B-B14F-4D97-AF65-F5344CB8AC3E}">
        <p14:creationId xmlns:p14="http://schemas.microsoft.com/office/powerpoint/2010/main" val="16051455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837895C-BE77-4540-9D3D-9DDBBA4E67D3}"/>
              </a:ext>
            </a:extLst>
          </p:cNvPr>
          <p:cNvSpPr>
            <a:spLocks noGrp="1"/>
          </p:cNvSpPr>
          <p:nvPr>
            <p:ph type="ctrTitle"/>
          </p:nvPr>
        </p:nvSpPr>
        <p:spPr>
          <a:xfrm>
            <a:off x="1524000" y="1874919"/>
            <a:ext cx="9144000" cy="2387600"/>
          </a:xfrm>
        </p:spPr>
        <p:txBody>
          <a:bodyPr>
            <a:normAutofit fontScale="90000"/>
          </a:bodyPr>
          <a:lstStyle/>
          <a:p>
            <a:r>
              <a:rPr lang="en-US" smtClean="0"/>
              <a:t>Way </a:t>
            </a:r>
            <a:r>
              <a:rPr lang="en-US" dirty="0"/>
              <a:t>Forward on </a:t>
            </a:r>
            <a:r>
              <a:rPr lang="en-US" dirty="0" smtClean="0"/>
              <a:t>function of power saving signal for IDLE mode paging</a:t>
            </a:r>
            <a:endParaRPr lang="en-US" dirty="0"/>
          </a:p>
        </p:txBody>
      </p:sp>
      <p:sp>
        <p:nvSpPr>
          <p:cNvPr id="3" name="Subtitle 2">
            <a:extLst>
              <a:ext uri="{FF2B5EF4-FFF2-40B4-BE49-F238E27FC236}">
                <a16:creationId xmlns="" xmlns:a16="http://schemas.microsoft.com/office/drawing/2014/main" id="{451C1A98-421F-42B2-9B71-731AFD208916}"/>
              </a:ext>
            </a:extLst>
          </p:cNvPr>
          <p:cNvSpPr>
            <a:spLocks noGrp="1"/>
          </p:cNvSpPr>
          <p:nvPr>
            <p:ph type="subTitle" idx="1"/>
          </p:nvPr>
        </p:nvSpPr>
        <p:spPr>
          <a:xfrm>
            <a:off x="1524000" y="4948276"/>
            <a:ext cx="9144000" cy="1033758"/>
          </a:xfrm>
        </p:spPr>
        <p:txBody>
          <a:bodyPr/>
          <a:lstStyle/>
          <a:p>
            <a:r>
              <a:rPr lang="sv-SE" dirty="0" smtClean="0"/>
              <a:t>Huawei, HiSilicon, ….</a:t>
            </a:r>
            <a:endParaRPr lang="en-US" dirty="0"/>
          </a:p>
        </p:txBody>
      </p:sp>
      <p:sp>
        <p:nvSpPr>
          <p:cNvPr id="5" name="Rectangle 4">
            <a:extLst>
              <a:ext uri="{FF2B5EF4-FFF2-40B4-BE49-F238E27FC236}">
                <a16:creationId xmlns="" xmlns:a16="http://schemas.microsoft.com/office/drawing/2014/main" id="{DC3595EB-ADD3-4C07-9F30-A19CF3A59AFD}"/>
              </a:ext>
            </a:extLst>
          </p:cNvPr>
          <p:cNvSpPr/>
          <p:nvPr/>
        </p:nvSpPr>
        <p:spPr>
          <a:xfrm>
            <a:off x="180622" y="199033"/>
            <a:ext cx="6096000" cy="923330"/>
          </a:xfrm>
          <a:prstGeom prst="rect">
            <a:avLst/>
          </a:prstGeom>
        </p:spPr>
        <p:txBody>
          <a:bodyPr>
            <a:spAutoFit/>
          </a:bodyPr>
          <a:lstStyle/>
          <a:p>
            <a:r>
              <a:rPr lang="en-GB" altLang="ko-KR" dirty="0">
                <a:latin typeface="Calibri" pitchFamily="34" charset="0"/>
                <a:cs typeface="Times New Roman" pitchFamily="18" charset="0"/>
              </a:rPr>
              <a:t>3GPP TSG RAN WG1 </a:t>
            </a:r>
            <a:r>
              <a:rPr lang="en-US" altLang="ko-KR" dirty="0">
                <a:latin typeface="Calibri" pitchFamily="34" charset="0"/>
                <a:cs typeface="Times New Roman" pitchFamily="18" charset="0"/>
              </a:rPr>
              <a:t>Meeting #</a:t>
            </a:r>
            <a:r>
              <a:rPr lang="en-US" altLang="ko-KR" dirty="0" smtClean="0">
                <a:latin typeface="Calibri" pitchFamily="34" charset="0"/>
                <a:cs typeface="Times New Roman" pitchFamily="18" charset="0"/>
              </a:rPr>
              <a:t>91</a:t>
            </a:r>
            <a:endParaRPr lang="en-US" altLang="ko-KR" dirty="0">
              <a:latin typeface="Calibri" pitchFamily="34" charset="0"/>
              <a:cs typeface="Times New Roman" pitchFamily="18" charset="0"/>
            </a:endParaRPr>
          </a:p>
          <a:p>
            <a:r>
              <a:rPr lang="en-US" altLang="zh-CN" dirty="0" smtClean="0">
                <a:latin typeface="Calibri" pitchFamily="34" charset="0"/>
                <a:cs typeface="Times New Roman" pitchFamily="18" charset="0"/>
              </a:rPr>
              <a:t>RENO, USA, 27 November – 1 December 2017</a:t>
            </a:r>
            <a:endParaRPr lang="en-US" altLang="zh-CN" dirty="0">
              <a:latin typeface="Calibri" pitchFamily="34" charset="0"/>
              <a:cs typeface="Times New Roman" pitchFamily="18" charset="0"/>
            </a:endParaRPr>
          </a:p>
          <a:p>
            <a:r>
              <a:rPr lang="en-US" altLang="ko-KR" dirty="0">
                <a:latin typeface="Calibri" pitchFamily="34" charset="0"/>
                <a:cs typeface="Times New Roman" pitchFamily="18" charset="0"/>
              </a:rPr>
              <a:t>Agenda item </a:t>
            </a:r>
            <a:r>
              <a:rPr lang="en-US" altLang="ko-KR" dirty="0" smtClean="0">
                <a:latin typeface="Calibri" pitchFamily="34" charset="0"/>
                <a:cs typeface="Times New Roman" pitchFamily="18" charset="0"/>
              </a:rPr>
              <a:t>6.2.6.1.1.1</a:t>
            </a:r>
            <a:endParaRPr lang="en-US" altLang="ko-KR" dirty="0">
              <a:latin typeface="Calibri" pitchFamily="34" charset="0"/>
              <a:cs typeface="Times New Roman" pitchFamily="18" charset="0"/>
            </a:endParaRPr>
          </a:p>
        </p:txBody>
      </p:sp>
      <p:sp>
        <p:nvSpPr>
          <p:cNvPr id="6" name="Rectangle 5">
            <a:extLst/>
          </p:cNvPr>
          <p:cNvSpPr/>
          <p:nvPr/>
        </p:nvSpPr>
        <p:spPr>
          <a:xfrm>
            <a:off x="10367493" y="199033"/>
            <a:ext cx="1586561" cy="369332"/>
          </a:xfrm>
          <a:prstGeom prst="rect">
            <a:avLst/>
          </a:prstGeom>
        </p:spPr>
        <p:txBody>
          <a:bodyPr wrap="square">
            <a:spAutoFit/>
          </a:bodyPr>
          <a:lstStyle/>
          <a:p>
            <a:r>
              <a:rPr lang="en-US" altLang="zh-CN" dirty="0"/>
              <a:t>R1-1721180</a:t>
            </a:r>
            <a:endParaRPr lang="en-US" altLang="ko-KR" dirty="0">
              <a:highlight>
                <a:srgbClr val="FFFF00"/>
              </a:highlight>
              <a:latin typeface="Calibri" pitchFamily="34" charset="0"/>
              <a:cs typeface="Times New Roman" pitchFamily="18" charset="0"/>
            </a:endParaRPr>
          </a:p>
        </p:txBody>
      </p:sp>
    </p:spTree>
    <p:extLst>
      <p:ext uri="{BB962C8B-B14F-4D97-AF65-F5344CB8AC3E}">
        <p14:creationId xmlns:p14="http://schemas.microsoft.com/office/powerpoint/2010/main" val="25692404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6196" y="214123"/>
            <a:ext cx="10515600" cy="1325563"/>
          </a:xfrm>
        </p:spPr>
        <p:txBody>
          <a:bodyPr/>
          <a:lstStyle/>
          <a:p>
            <a:r>
              <a:rPr lang="en-US" dirty="0"/>
              <a:t>Background</a:t>
            </a:r>
          </a:p>
        </p:txBody>
      </p:sp>
      <p:sp>
        <p:nvSpPr>
          <p:cNvPr id="3" name="Content Placeholder 2"/>
          <p:cNvSpPr>
            <a:spLocks noGrp="1"/>
          </p:cNvSpPr>
          <p:nvPr>
            <p:ph idx="1"/>
          </p:nvPr>
        </p:nvSpPr>
        <p:spPr>
          <a:xfrm>
            <a:off x="536196" y="1359461"/>
            <a:ext cx="10515600" cy="5296237"/>
          </a:xfrm>
        </p:spPr>
        <p:txBody>
          <a:bodyPr>
            <a:normAutofit lnSpcReduction="10000"/>
          </a:bodyPr>
          <a:lstStyle/>
          <a:p>
            <a:r>
              <a:rPr lang="en-US" dirty="0" smtClean="0"/>
              <a:t>In RAN1#90bis, it was agreed:</a:t>
            </a:r>
          </a:p>
          <a:p>
            <a:pPr lvl="1"/>
            <a:r>
              <a:rPr lang="en-GB" altLang="zh-CN" dirty="0" smtClean="0"/>
              <a:t>Working </a:t>
            </a:r>
            <a:r>
              <a:rPr lang="en-GB" altLang="zh-CN" dirty="0"/>
              <a:t>assumption: WUS/DTX is adopted for the power saving  signal for IDLE mode paging;</a:t>
            </a:r>
            <a:endParaRPr lang="zh-CN" altLang="zh-CN" dirty="0"/>
          </a:p>
          <a:p>
            <a:pPr lvl="1"/>
            <a:r>
              <a:rPr lang="en-GB" altLang="zh-CN" dirty="0"/>
              <a:t>The UE is configured with a transmission duration of WUS by higher layers</a:t>
            </a:r>
            <a:endParaRPr lang="zh-CN" altLang="zh-CN" dirty="0"/>
          </a:p>
          <a:p>
            <a:pPr lvl="1"/>
            <a:r>
              <a:rPr lang="en-GB" altLang="zh-CN" dirty="0"/>
              <a:t>The WUS signal may be decoded with or without relying on prior synchronization</a:t>
            </a:r>
            <a:endParaRPr lang="zh-CN" altLang="zh-CN" dirty="0"/>
          </a:p>
          <a:p>
            <a:pPr lvl="2"/>
            <a:r>
              <a:rPr lang="en-GB" altLang="zh-CN" dirty="0"/>
              <a:t>Whether the UE needs to acquire (further) synchronization using NPSS/NSSS to decode the NPDCCH following the WUS is FFS</a:t>
            </a:r>
            <a:endParaRPr lang="zh-CN" altLang="zh-CN" dirty="0"/>
          </a:p>
          <a:p>
            <a:pPr lvl="2"/>
            <a:r>
              <a:rPr lang="en-GB" altLang="zh-CN" dirty="0"/>
              <a:t>The power saving of using existing synchronization signal to achieve sync and using WUS for synchronization should be compared.</a:t>
            </a:r>
            <a:endParaRPr lang="zh-CN" altLang="zh-CN" dirty="0"/>
          </a:p>
          <a:p>
            <a:pPr lvl="2"/>
            <a:r>
              <a:rPr lang="en-GB" altLang="zh-CN" dirty="0"/>
              <a:t>For RAN#78 timeline, RAN4 can assume the UE is synchronized prior to the WUS</a:t>
            </a:r>
            <a:endParaRPr lang="zh-CN" altLang="zh-CN" dirty="0"/>
          </a:p>
          <a:p>
            <a:pPr lvl="2"/>
            <a:r>
              <a:rPr lang="en-GB" altLang="zh-CN" dirty="0"/>
              <a:t>After RAN#78, RAN1 and RAN4 will conduct additional work to allow the assumption that the UE is not synchronized prior to the WUS (with the same WUS signal design) for 144 dB MCL; and will study to allow the assumption that the UE is not synchronized prior to the WUS (with the same WUS signal design) for 154, 164 dB MCL</a:t>
            </a:r>
            <a:endParaRPr lang="zh-CN" altLang="zh-CN" dirty="0"/>
          </a:p>
          <a:p>
            <a:pPr lvl="3"/>
            <a:r>
              <a:rPr lang="en-GB" altLang="zh-CN" dirty="0"/>
              <a:t>Status of work on ‘Relaxed monitoring for cell reselection’ in RAN2/4 should be considered</a:t>
            </a:r>
            <a:endParaRPr lang="zh-CN" altLang="zh-CN" dirty="0"/>
          </a:p>
          <a:p>
            <a:endParaRPr lang="en-US" altLang="zh-CN" dirty="0" smtClean="0">
              <a:latin typeface="Times" panose="02020603050405020304" pitchFamily="18" charset="0"/>
              <a:ea typeface="Batang" panose="02030600000101010101" pitchFamily="18" charset="-127"/>
              <a:cs typeface="Times New Roman" panose="02020603050405020304" pitchFamily="18" charset="0"/>
            </a:endParaRPr>
          </a:p>
          <a:p>
            <a:pPr marL="1828800" lvl="4" indent="0">
              <a:buNone/>
              <a:tabLst>
                <a:tab pos="1371600" algn="l"/>
              </a:tabLst>
            </a:pPr>
            <a:endParaRPr lang="zh-CN" altLang="zh-CN" dirty="0">
              <a:latin typeface="Times" panose="02020603050405020304" pitchFamily="18" charset="0"/>
              <a:ea typeface="Batang" panose="02030600000101010101" pitchFamily="18" charset="-127"/>
              <a:cs typeface="Times New Roman" panose="02020603050405020304" pitchFamily="18" charset="0"/>
            </a:endParaRPr>
          </a:p>
          <a:p>
            <a:endParaRPr lang="en-US" dirty="0"/>
          </a:p>
        </p:txBody>
      </p:sp>
    </p:spTree>
    <p:extLst>
      <p:ext uri="{BB962C8B-B14F-4D97-AF65-F5344CB8AC3E}">
        <p14:creationId xmlns:p14="http://schemas.microsoft.com/office/powerpoint/2010/main" val="35780918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 xmlns:a16="http://schemas.microsoft.com/office/drawing/2014/main" id="{4B2318FD-2CC5-47B2-9CA8-8BFCC989FEA7}"/>
              </a:ext>
            </a:extLst>
          </p:cNvPr>
          <p:cNvSpPr txBox="1"/>
          <p:nvPr/>
        </p:nvSpPr>
        <p:spPr>
          <a:xfrm>
            <a:off x="809408" y="204622"/>
            <a:ext cx="2551211" cy="769441"/>
          </a:xfrm>
          <a:prstGeom prst="rect">
            <a:avLst/>
          </a:prstGeom>
          <a:noFill/>
        </p:spPr>
        <p:txBody>
          <a:bodyPr wrap="none" rtlCol="0">
            <a:spAutoFit/>
          </a:bodyPr>
          <a:lstStyle/>
          <a:p>
            <a:r>
              <a:rPr lang="en-US" sz="4400" dirty="0"/>
              <a:t>Proposals</a:t>
            </a:r>
            <a:r>
              <a:rPr lang="sv-SE" sz="4400" dirty="0"/>
              <a:t>:</a:t>
            </a:r>
            <a:endParaRPr lang="en-US" sz="4400" dirty="0"/>
          </a:p>
        </p:txBody>
      </p:sp>
      <p:sp>
        <p:nvSpPr>
          <p:cNvPr id="10" name="TextBox 9">
            <a:extLst>
              <a:ext uri="{FF2B5EF4-FFF2-40B4-BE49-F238E27FC236}">
                <a16:creationId xmlns="" xmlns:a16="http://schemas.microsoft.com/office/drawing/2014/main" id="{1615B5E1-6390-49A2-A2F2-D7435E8C4AE2}"/>
              </a:ext>
            </a:extLst>
          </p:cNvPr>
          <p:cNvSpPr txBox="1"/>
          <p:nvPr/>
        </p:nvSpPr>
        <p:spPr>
          <a:xfrm>
            <a:off x="1010845" y="1309623"/>
            <a:ext cx="10820084" cy="5079039"/>
          </a:xfrm>
          <a:prstGeom prst="rect">
            <a:avLst/>
          </a:prstGeom>
          <a:noFill/>
        </p:spPr>
        <p:txBody>
          <a:bodyPr wrap="square" rtlCol="0">
            <a:normAutofit/>
          </a:bodyPr>
          <a:lstStyle/>
          <a:p>
            <a:pPr marL="342900" indent="-342900" algn="just">
              <a:buFont typeface="Symbol" panose="05050102010706020507" pitchFamily="18" charset="2"/>
              <a:buChar char=""/>
              <a:tabLst>
                <a:tab pos="457200" algn="l"/>
              </a:tabLst>
            </a:pPr>
            <a:r>
              <a:rPr lang="en-US" altLang="zh-CN" sz="2400" b="1" dirty="0"/>
              <a:t>Confirm the WA: </a:t>
            </a:r>
            <a:r>
              <a:rPr lang="en-US" altLang="zh-CN" sz="2400" b="1" i="1" dirty="0"/>
              <a:t>WUS/DTX is adopted for the power saving signal for IDLE mode paging.</a:t>
            </a:r>
            <a:endParaRPr lang="zh-CN" altLang="zh-CN" sz="2400" dirty="0"/>
          </a:p>
          <a:p>
            <a:pPr marL="342900" lvl="0" indent="-342900" algn="just">
              <a:spcAft>
                <a:spcPts val="0"/>
              </a:spcAft>
              <a:buFont typeface="Symbol" panose="05050102010706020507" pitchFamily="18" charset="2"/>
              <a:buChar char=""/>
              <a:tabLst>
                <a:tab pos="457200" algn="l"/>
              </a:tabLst>
            </a:pPr>
            <a:endParaRPr lang="en-US" altLang="zh-CN" sz="2400" b="1" dirty="0" smtClean="0">
              <a:latin typeface="Times" panose="02020603050405020304" pitchFamily="18" charset="0"/>
              <a:ea typeface="宋体" panose="02010600030101010101" pitchFamily="2" charset="-122"/>
              <a:cs typeface="Times New Roman" panose="02020603050405020304" pitchFamily="18" charset="0"/>
            </a:endParaRPr>
          </a:p>
          <a:p>
            <a:pPr marL="342900" lvl="0" indent="-342900" algn="just">
              <a:spcAft>
                <a:spcPts val="0"/>
              </a:spcAft>
              <a:buFont typeface="Symbol" panose="05050102010706020507" pitchFamily="18" charset="2"/>
              <a:buChar char=""/>
              <a:tabLst>
                <a:tab pos="457200" algn="l"/>
              </a:tabLst>
            </a:pPr>
            <a:r>
              <a:rPr lang="en-US" altLang="zh-CN" sz="2400" b="1" dirty="0" smtClean="0">
                <a:latin typeface="Times" panose="02020603050405020304" pitchFamily="18" charset="0"/>
                <a:ea typeface="宋体" panose="02010600030101010101" pitchFamily="2" charset="-122"/>
                <a:cs typeface="Times New Roman" panose="02020603050405020304" pitchFamily="18" charset="0"/>
              </a:rPr>
              <a:t>To resolve FFS on the </a:t>
            </a:r>
            <a:r>
              <a:rPr lang="en-US" altLang="zh-CN" sz="2400" b="1" dirty="0">
                <a:latin typeface="Times" panose="02020603050405020304" pitchFamily="18" charset="0"/>
                <a:ea typeface="宋体" panose="02010600030101010101" pitchFamily="2" charset="-122"/>
                <a:cs typeface="Times New Roman" panose="02020603050405020304" pitchFamily="18" charset="0"/>
              </a:rPr>
              <a:t>WUS with synchronization </a:t>
            </a:r>
            <a:r>
              <a:rPr lang="en-US" altLang="zh-CN" sz="2400" b="1" dirty="0" smtClean="0">
                <a:latin typeface="Times" panose="02020603050405020304" pitchFamily="18" charset="0"/>
                <a:ea typeface="宋体" panose="02010600030101010101" pitchFamily="2" charset="-122"/>
                <a:cs typeface="Times New Roman" panose="02020603050405020304" pitchFamily="18" charset="0"/>
              </a:rPr>
              <a:t>function, further discuss:</a:t>
            </a:r>
          </a:p>
          <a:p>
            <a:pPr marL="1257300" lvl="2" indent="-342900">
              <a:buFont typeface="Wingdings" panose="05000000000000000000" pitchFamily="2" charset="2"/>
              <a:buChar char="p"/>
            </a:pPr>
            <a:r>
              <a:rPr lang="en-US" altLang="zh-CN" sz="2000" dirty="0" smtClean="0"/>
              <a:t>Opt1</a:t>
            </a:r>
            <a:r>
              <a:rPr lang="en-US" altLang="zh-CN" sz="2000" dirty="0"/>
              <a:t>: UE needs to acquire synchronization using NPSS/NSSS to decode the NPDCCH following the WUS</a:t>
            </a:r>
            <a:endParaRPr lang="zh-CN" altLang="zh-CN" sz="2000" dirty="0"/>
          </a:p>
          <a:p>
            <a:pPr marL="1257300" lvl="2" indent="-342900">
              <a:buFont typeface="Wingdings" panose="05000000000000000000" pitchFamily="2" charset="2"/>
              <a:buChar char="p"/>
            </a:pPr>
            <a:r>
              <a:rPr lang="en-US" altLang="zh-CN" sz="2000" dirty="0"/>
              <a:t>Opt2: UE </a:t>
            </a:r>
            <a:r>
              <a:rPr lang="en-US" altLang="zh-CN" sz="2000" dirty="0" smtClean="0"/>
              <a:t>uses WUS </a:t>
            </a:r>
            <a:r>
              <a:rPr lang="en-US" altLang="zh-CN" sz="2000" dirty="0"/>
              <a:t>to acquire synchronization using </a:t>
            </a:r>
            <a:r>
              <a:rPr lang="en-US" altLang="zh-CN" sz="2000" dirty="0" smtClean="0"/>
              <a:t>WUS </a:t>
            </a:r>
            <a:r>
              <a:rPr lang="en-US" altLang="zh-CN" sz="2000" dirty="0"/>
              <a:t>to decode the NPDCCH following the WUS for DRX case and DRX within PTW of </a:t>
            </a:r>
            <a:r>
              <a:rPr lang="en-US" altLang="zh-CN" sz="2000" dirty="0" err="1"/>
              <a:t>eDRX</a:t>
            </a:r>
            <a:r>
              <a:rPr lang="en-US" altLang="zh-CN" sz="2000" dirty="0"/>
              <a:t> case;</a:t>
            </a:r>
            <a:endParaRPr lang="zh-CN" altLang="zh-CN" sz="2000" dirty="0"/>
          </a:p>
          <a:p>
            <a:pPr marL="1257300" lvl="2" indent="-342900">
              <a:buFont typeface="Wingdings" panose="05000000000000000000" pitchFamily="2" charset="2"/>
              <a:buChar char="p"/>
            </a:pPr>
            <a:r>
              <a:rPr lang="en-US" altLang="zh-CN" sz="2000" dirty="0"/>
              <a:t>Opt3: UE </a:t>
            </a:r>
            <a:r>
              <a:rPr lang="en-US" altLang="zh-CN" sz="2000" dirty="0" smtClean="0"/>
              <a:t>uses WUS to </a:t>
            </a:r>
            <a:r>
              <a:rPr lang="en-US" altLang="zh-CN" sz="2000" dirty="0"/>
              <a:t>acquire synchronization using </a:t>
            </a:r>
            <a:r>
              <a:rPr lang="en-US" altLang="zh-CN" sz="2000" dirty="0" smtClean="0"/>
              <a:t>WUS </a:t>
            </a:r>
            <a:r>
              <a:rPr lang="en-US" altLang="zh-CN" sz="2000" dirty="0"/>
              <a:t>to decode the NPDCCH following the WUS at least for DRX case and </a:t>
            </a:r>
            <a:r>
              <a:rPr lang="en-US" altLang="zh-CN" sz="2000" dirty="0" err="1"/>
              <a:t>eDRX</a:t>
            </a:r>
            <a:r>
              <a:rPr lang="en-US" altLang="zh-CN" sz="2000" dirty="0"/>
              <a:t> case with short </a:t>
            </a:r>
            <a:r>
              <a:rPr lang="en-US" altLang="zh-CN" sz="2000" dirty="0" err="1"/>
              <a:t>eDRX</a:t>
            </a:r>
            <a:r>
              <a:rPr lang="en-US" altLang="zh-CN" sz="2000" dirty="0"/>
              <a:t> cycle;</a:t>
            </a:r>
            <a:endParaRPr lang="zh-CN" altLang="zh-CN" sz="2000" dirty="0"/>
          </a:p>
          <a:p>
            <a:pPr marL="742950" lvl="1" indent="-285750" algn="just">
              <a:spcAft>
                <a:spcPts val="0"/>
              </a:spcAft>
              <a:buFont typeface="Symbol" panose="05050102010706020507" pitchFamily="18" charset="2"/>
              <a:buChar char=""/>
              <a:tabLst>
                <a:tab pos="914400" algn="l"/>
              </a:tabLst>
            </a:pPr>
            <a:endParaRPr lang="en-US" altLang="zh-CN" sz="2400" b="1" dirty="0" smtClean="0">
              <a:latin typeface="Times" panose="02020603050405020304" pitchFamily="18" charset="0"/>
              <a:ea typeface="宋体" panose="02010600030101010101" pitchFamily="2" charset="-122"/>
              <a:cs typeface="Times New Roman" panose="02020603050405020304" pitchFamily="18" charset="0"/>
            </a:endParaRPr>
          </a:p>
          <a:p>
            <a:pPr marL="285750" indent="-285750" algn="just">
              <a:buFont typeface="Symbol" panose="05050102010706020507" pitchFamily="18" charset="2"/>
              <a:buChar char=""/>
              <a:tabLst>
                <a:tab pos="914400" algn="l"/>
              </a:tabLst>
            </a:pPr>
            <a:r>
              <a:rPr lang="en-GB" altLang="zh-CN" sz="2400" b="1" dirty="0" smtClean="0">
                <a:latin typeface="Times" panose="02020603050405020304" pitchFamily="18" charset="0"/>
                <a:ea typeface="宋体" panose="02010600030101010101" pitchFamily="2" charset="-122"/>
                <a:cs typeface="Times New Roman" panose="02020603050405020304" pitchFamily="18" charset="0"/>
              </a:rPr>
              <a:t>Request </a:t>
            </a:r>
            <a:r>
              <a:rPr lang="en-GB" altLang="zh-CN" sz="2400" b="1" dirty="0">
                <a:latin typeface="Times" panose="02020603050405020304" pitchFamily="18" charset="0"/>
                <a:ea typeface="宋体" panose="02010600030101010101" pitchFamily="2" charset="-122"/>
                <a:cs typeface="Times New Roman" panose="02020603050405020304" pitchFamily="18" charset="0"/>
              </a:rPr>
              <a:t>RAN2 to consider the implication on RRM measurement </a:t>
            </a:r>
            <a:r>
              <a:rPr lang="en-GB" altLang="zh-CN" sz="2400" b="1" dirty="0" smtClean="0">
                <a:latin typeface="Times" panose="02020603050405020304" pitchFamily="18" charset="0"/>
                <a:ea typeface="宋体" panose="02010600030101010101" pitchFamily="2" charset="-122"/>
                <a:cs typeface="Times New Roman" panose="02020603050405020304" pitchFamily="18" charset="0"/>
              </a:rPr>
              <a:t>by using NPSS/NSSS and </a:t>
            </a:r>
            <a:r>
              <a:rPr lang="en-GB" altLang="zh-CN" sz="2400" b="1" dirty="0">
                <a:latin typeface="Times" panose="02020603050405020304" pitchFamily="18" charset="0"/>
                <a:ea typeface="宋体" panose="02010600030101010101" pitchFamily="2" charset="-122"/>
                <a:cs typeface="Times New Roman" panose="02020603050405020304" pitchFamily="18" charset="0"/>
              </a:rPr>
              <a:t>possible relaxations</a:t>
            </a:r>
            <a:endParaRPr lang="zh-CN" altLang="zh-CN" sz="2400" b="1" dirty="0">
              <a:latin typeface="Times" panose="02020603050405020304" pitchFamily="18" charset="0"/>
              <a:ea typeface="宋体" panose="02010600030101010101" pitchFamily="2" charset="-122"/>
              <a:cs typeface="Times New Roman" panose="02020603050405020304" pitchFamily="18" charset="0"/>
            </a:endParaRPr>
          </a:p>
          <a:p>
            <a:pPr marL="914400" lvl="1" indent="-457200">
              <a:buFont typeface="Wingdings" panose="05000000000000000000" pitchFamily="2" charset="2"/>
              <a:buChar char="Ø"/>
            </a:pPr>
            <a:endParaRPr lang="zh-CN" altLang="zh-CN" sz="2800" dirty="0" smtClean="0"/>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192928836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1631</TotalTime>
  <Words>177</Words>
  <Application>Microsoft Office PowerPoint</Application>
  <PresentationFormat>宽屏</PresentationFormat>
  <Paragraphs>26</Paragraphs>
  <Slides>3</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vt:i4>
      </vt:variant>
    </vt:vector>
  </HeadingPairs>
  <TitlesOfParts>
    <vt:vector size="15" baseType="lpstr">
      <vt:lpstr>Batang</vt:lpstr>
      <vt:lpstr>Malgun Gothic</vt:lpstr>
      <vt:lpstr>等线</vt:lpstr>
      <vt:lpstr>宋体</vt:lpstr>
      <vt:lpstr>Arial</vt:lpstr>
      <vt:lpstr>Calibri</vt:lpstr>
      <vt:lpstr>Calibri Light</vt:lpstr>
      <vt:lpstr>Symbol</vt:lpstr>
      <vt:lpstr>Times</vt:lpstr>
      <vt:lpstr>Times New Roman</vt:lpstr>
      <vt:lpstr>Wingdings</vt:lpstr>
      <vt:lpstr>Office Theme</vt:lpstr>
      <vt:lpstr>Way Forward on function of power saving signal for IDLE mode paging</vt:lpstr>
      <vt:lpstr>Background</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TDD NB-IoT</dc:title>
  <dc:creator>Ericsson1</dc:creator>
  <cp:lastModifiedBy>Tiexiaolei</cp:lastModifiedBy>
  <cp:revision>64</cp:revision>
  <dcterms:created xsi:type="dcterms:W3CDTF">2017-08-18T07:18:33Z</dcterms:created>
  <dcterms:modified xsi:type="dcterms:W3CDTF">2017-11-29T01:27:14Z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(2)TxNBC52EZ38nsV22e1P1Gl4PiYIAXbIraCxy1MpRy51rbiYwH19tBpzC4r/p7uhGH8WZmkrV
d4VfgHWXsJMv791bRMPiRZHFc8Ri2Iuqz9VbWi9QkxI9ozO9FwyHaxmN75jeJZBnF/uavAEz
RiKLbpjKwoDXqUwK6FAsyrT1z/DP0FIJDKs2vZxio/SzkSQ+7GHdiirL2HGittvtWrPm6K2L
pzkBCZwsNLJ815lFWy</vt:lpwstr>
  </property>
  <property fmtid="{D5CDD505-2E9C-101B-9397-08002B2CF9AE}" pid="3" name="_2015_ms_pID_7253431">
    <vt:lpwstr>P2dSxxuf5USgBL0yRPGOxZmm83wMQ51qz+zANlGVfpcCfT5IRCqH4r
tbhWcaMa8BQfZl6GwjN8L9jUIBZrZyUNMfojhIO8smiBSPtakHsHDvmtPNf3um/zKtFzJxem
7yZ18rHeKi/gFYNAlc278Kxi7slok2FYTu7x3qp+5LrElzcRbLi4sGcEc+BJoLpfQh8=</vt:lpwstr>
  </property>
</Properties>
</file>