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614" r:id="rId2"/>
    <p:sldId id="620" r:id="rId3"/>
    <p:sldId id="621" r:id="rId4"/>
    <p:sldId id="619" r:id="rId5"/>
    <p:sldId id="623" r:id="rId6"/>
    <p:sldId id="624" r:id="rId7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nbyul Seo" initials="HB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006600"/>
    <a:srgbClr val="0000FF"/>
    <a:srgbClr val="003300"/>
    <a:srgbClr val="CC00CC"/>
    <a:srgbClr val="CC3300"/>
    <a:srgbClr val="FFCC00"/>
    <a:srgbClr val="00CC00"/>
    <a:srgbClr val="FF9900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41" autoAdjust="0"/>
    <p:restoredTop sz="98189" autoAdjust="0"/>
  </p:normalViewPr>
  <p:slideViewPr>
    <p:cSldViewPr showGuides="1">
      <p:cViewPr varScale="1">
        <p:scale>
          <a:sx n="116" d="100"/>
          <a:sy n="116" d="100"/>
        </p:scale>
        <p:origin x="1578" y="108"/>
      </p:cViewPr>
      <p:guideLst>
        <p:guide orient="horz" pos="43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-3330" y="-90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EB4C79-4D99-4CD6-A915-6D10C85E0EEB}" type="datetimeFigureOut">
              <a:rPr lang="ko-KR" altLang="en-US" smtClean="0"/>
              <a:pPr/>
              <a:t>2017-11-29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9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2BE9F-D60D-4BC8-B19D-227839A0928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023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1964D8-98A7-42EA-8952-1A2C76F9624E}" type="datetimeFigureOut">
              <a:rPr lang="ko-KR" altLang="en-US" smtClean="0"/>
              <a:pPr/>
              <a:t>2017-11-29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E0FD0-4B71-4284-804F-B4DBF084AE9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1657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C3D55A88-8938-4F57-9BDE-E04D387AE339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601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ctrTitle"/>
          </p:nvPr>
        </p:nvSpPr>
        <p:spPr>
          <a:xfrm>
            <a:off x="686027" y="2492897"/>
            <a:ext cx="7771947" cy="1469571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4400" b="1">
                <a:latin typeface="돋움" pitchFamily="50" charset="-127"/>
                <a:ea typeface="돋움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부제목 2"/>
          <p:cNvSpPr>
            <a:spLocks noGrp="1"/>
          </p:cNvSpPr>
          <p:nvPr>
            <p:ph type="subTitle" idx="1"/>
          </p:nvPr>
        </p:nvSpPr>
        <p:spPr>
          <a:xfrm>
            <a:off x="1372054" y="4429132"/>
            <a:ext cx="6399893" cy="1209896"/>
          </a:xfrm>
          <a:prstGeom prst="rect">
            <a:avLst/>
          </a:prstGeom>
        </p:spPr>
        <p:txBody>
          <a:bodyPr lIns="68415" tIns="34208" rIns="68415" bIns="34208"/>
          <a:lstStyle>
            <a:lvl1pPr marL="0" indent="0" algn="ctr">
              <a:buNone/>
              <a:defRPr b="1">
                <a:latin typeface="돋움" pitchFamily="50" charset="-127"/>
                <a:ea typeface="돋움" pitchFamily="50" charset="-127"/>
              </a:defRPr>
            </a:lvl1pPr>
            <a:lvl2pPr marL="342077" indent="0" algn="ctr">
              <a:buNone/>
              <a:defRPr/>
            </a:lvl2pPr>
            <a:lvl3pPr marL="684154" indent="0" algn="ctr">
              <a:buNone/>
              <a:defRPr/>
            </a:lvl3pPr>
            <a:lvl4pPr marL="1026231" indent="0" algn="ctr">
              <a:buNone/>
              <a:defRPr/>
            </a:lvl4pPr>
            <a:lvl5pPr marL="1368308" indent="0" algn="ctr">
              <a:buNone/>
              <a:defRPr/>
            </a:lvl5pPr>
            <a:lvl6pPr marL="1710385" indent="0" algn="ctr">
              <a:buNone/>
              <a:defRPr/>
            </a:lvl6pPr>
            <a:lvl7pPr marL="2052462" indent="0" algn="ctr">
              <a:buNone/>
              <a:defRPr/>
            </a:lvl7pPr>
            <a:lvl8pPr marL="2394539" indent="0" algn="ctr">
              <a:buNone/>
              <a:defRPr/>
            </a:lvl8pPr>
            <a:lvl9pPr marL="2736616" indent="0" algn="ctr">
              <a:buNone/>
              <a:defRPr/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12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13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456974" y="60098"/>
            <a:ext cx="8230053" cy="511383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2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7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401270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buFont typeface="Wingdings" pitchFamily="2" charset="2"/>
              <a:buChar char="Ø"/>
              <a:defRPr sz="1800" baseline="0">
                <a:latin typeface="맑은 고딕" pitchFamily="50" charset="-127"/>
                <a:ea typeface="맑은 고딕" pitchFamily="50" charset="-127"/>
              </a:defRPr>
            </a:lvl1pPr>
            <a:lvl2pPr>
              <a:defRPr sz="1800" baseline="0">
                <a:latin typeface="맑은 고딕" pitchFamily="50" charset="-127"/>
                <a:ea typeface="맑은 고딕" pitchFamily="50" charset="-127"/>
              </a:defRPr>
            </a:lvl2pPr>
            <a:lvl3pPr>
              <a:buFont typeface="Wingdings" pitchFamily="2" charset="2"/>
              <a:buChar char="§"/>
              <a:defRPr sz="1800" baseline="0">
                <a:latin typeface="맑은 고딕" pitchFamily="50" charset="-127"/>
                <a:ea typeface="맑은 고딕" pitchFamily="50" charset="-127"/>
              </a:defRPr>
            </a:lvl3pPr>
            <a:lvl4pPr>
              <a:buFont typeface="Arial" pitchFamily="34" charset="0"/>
              <a:buChar char="•"/>
              <a:defRPr sz="18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8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18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8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501903" y="6500834"/>
            <a:ext cx="2133600" cy="238082"/>
          </a:xfrm>
        </p:spPr>
        <p:txBody>
          <a:bodyPr/>
          <a:lstStyle>
            <a:lvl1pPr algn="ctr">
              <a:defRPr sz="1200" b="1"/>
            </a:lvl1pPr>
          </a:lstStyle>
          <a:p>
            <a:fld id="{E667E36C-1A9B-4CB3-A131-4C3E309ED61B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2" name="그림 11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3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0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직사각형 10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2" name="직사각형 11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7" name="그룹 16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8" name="그림 17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9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9" name="그룹 8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0" name="그림 9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1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5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직사각형 5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2" name="그룹 11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3" name="그림 12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0" r:id="rId3"/>
    <p:sldLayoutId id="2147483649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8062664" cy="1470025"/>
          </a:xfrm>
        </p:spPr>
        <p:txBody>
          <a:bodyPr>
            <a:normAutofit fontScale="90000"/>
          </a:bodyPr>
          <a:lstStyle/>
          <a:p>
            <a:r>
              <a:rPr lang="en-US" altLang="ko-KR" sz="4000" dirty="0" smtClean="0">
                <a:latin typeface="Calibri" panose="020F0502020204030204" pitchFamily="34" charset="0"/>
                <a:ea typeface="굴림" charset="-127"/>
              </a:rPr>
              <a:t>WF </a:t>
            </a:r>
            <a:r>
              <a:rPr lang="en-US" altLang="ko-KR" sz="4000" dirty="0">
                <a:latin typeface="Calibri" panose="020F0502020204030204" pitchFamily="34" charset="0"/>
                <a:ea typeface="굴림" charset="-127"/>
              </a:rPr>
              <a:t>on carrier selection rule and resource selection procedure for mode 4 CA</a:t>
            </a:r>
            <a:endParaRPr lang="en-US" altLang="zh-CN" sz="4000" dirty="0" smtClean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>
            <a:normAutofit/>
          </a:bodyPr>
          <a:lstStyle/>
          <a:p>
            <a:pPr latinLnBrk="0"/>
            <a:r>
              <a: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LG </a:t>
            </a: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Electronics, </a:t>
            </a: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Huawei, ZTE</a:t>
            </a:r>
            <a:endParaRPr lang="en-US" altLang="zh-CN" sz="2800" dirty="0">
              <a:solidFill>
                <a:schemeClr val="tx1"/>
              </a:solidFill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b="1" dirty="0">
                <a:latin typeface="Calibri" pitchFamily="34" charset="0"/>
              </a:rPr>
              <a:t>3GPP TSG RAN WG1 Meeting #</a:t>
            </a:r>
            <a:r>
              <a:rPr lang="en-US" altLang="ko-KR" b="1" dirty="0" smtClean="0">
                <a:latin typeface="Calibri" pitchFamily="34" charset="0"/>
              </a:rPr>
              <a:t>91</a:t>
            </a:r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				</a:t>
            </a:r>
            <a:r>
              <a:rPr lang="en-GB" altLang="ko-KR" b="1">
                <a:latin typeface="Calibri" pitchFamily="34" charset="0"/>
                <a:cs typeface="Times New Roman" pitchFamily="18" charset="0"/>
              </a:rPr>
              <a:t>                     </a:t>
            </a:r>
            <a:r>
              <a:rPr lang="en-GB" altLang="ko-KR" b="1" smtClean="0">
                <a:latin typeface="Calibri" pitchFamily="34" charset="0"/>
                <a:cs typeface="Times New Roman" pitchFamily="18" charset="0"/>
              </a:rPr>
              <a:t>R1-1721139</a:t>
            </a:r>
            <a:endParaRPr lang="en-US" altLang="ko-KR" b="1" dirty="0" smtClean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Reno</a:t>
            </a:r>
            <a:r>
              <a:rPr lang="en-US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, USA, November </a:t>
            </a:r>
            <a:r>
              <a:rPr lang="en-US" altLang="ko-KR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27</a:t>
            </a:r>
            <a:r>
              <a:rPr lang="en-US" altLang="ko-KR" b="1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US" altLang="ko-KR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– </a:t>
            </a:r>
            <a:r>
              <a:rPr lang="en-US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December </a:t>
            </a:r>
            <a:r>
              <a:rPr lang="en-US" altLang="ko-KR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US" altLang="ko-KR" b="1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st</a:t>
            </a:r>
            <a:r>
              <a:rPr lang="en-US" altLang="ko-KR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2017</a:t>
            </a:r>
            <a:endParaRPr lang="ko-KR" altLang="ko-KR" b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3058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ko-KR" dirty="0">
                <a:latin typeface="Calibri" panose="020F0502020204030204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6.2.3.1.1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69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Background (1)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689302"/>
          </a:xfrm>
        </p:spPr>
        <p:txBody>
          <a:bodyPr>
            <a:noAutofit/>
          </a:bodyPr>
          <a:lstStyle/>
          <a:p>
            <a:pPr marL="342900" lvl="1" indent="-342900" algn="just">
              <a:buFont typeface="Wingdings" pitchFamily="2" charset="2"/>
              <a:buChar char="l"/>
            </a:pPr>
            <a:r>
              <a:rPr lang="en-US" altLang="ko-KR" sz="19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In RAN1#90bis meeting, the following working assumption and agreement </a:t>
            </a:r>
            <a:r>
              <a:rPr lang="en-US" altLang="ko-KR" sz="1900" dirty="0">
                <a:latin typeface="Calibri" panose="020F0502020204030204" pitchFamily="34" charset="0"/>
                <a:cs typeface="Times New Roman" panose="02020603050405020304" pitchFamily="18" charset="0"/>
              </a:rPr>
              <a:t>were made with regard to </a:t>
            </a:r>
            <a:r>
              <a:rPr lang="en-US" altLang="ko-KR" sz="19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mode 4 CA:</a:t>
            </a:r>
          </a:p>
          <a:p>
            <a:pPr lvl="1" algn="just"/>
            <a:r>
              <a:rPr lang="en-US" altLang="ko-KR" sz="1700" dirty="0">
                <a:latin typeface="Calibri" panose="020F0502020204030204" pitchFamily="34" charset="0"/>
                <a:cs typeface="Times New Roman" panose="02020603050405020304" pitchFamily="18" charset="0"/>
              </a:rPr>
              <a:t>Agreement: </a:t>
            </a:r>
          </a:p>
          <a:p>
            <a:pPr lvl="2" algn="just" latinLnBrk="0">
              <a:buFont typeface="Wingdings" pitchFamily="2" charset="2"/>
              <a:buChar char="ü"/>
            </a:pPr>
            <a:r>
              <a:rPr lang="en-US" altLang="ko-KR" sz="1500" dirty="0">
                <a:latin typeface="Calibri" panose="020F0502020204030204" pitchFamily="34" charset="0"/>
                <a:cs typeface="Times New Roman" panose="02020603050405020304" pitchFamily="18" charset="0"/>
              </a:rPr>
              <a:t>Any sensing and resource (re)selection procedure uses the Rel-14 PHY UE procedure of determining the subset of resources to be reported to higher layers in PSSCH resource selection in </a:t>
            </a:r>
            <a:r>
              <a:rPr lang="en-US" altLang="ko-KR" sz="15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sidelink</a:t>
            </a:r>
            <a:r>
              <a:rPr lang="en-US" altLang="ko-KR" sz="1500" dirty="0">
                <a:latin typeface="Calibri" panose="020F0502020204030204" pitchFamily="34" charset="0"/>
                <a:cs typeface="Times New Roman" panose="02020603050405020304" pitchFamily="18" charset="0"/>
              </a:rPr>
              <a:t> transmission mode 4. Additional rules for resource exclusion of resources is not precluded after the procedure. </a:t>
            </a:r>
            <a:endParaRPr lang="ko-KR" altLang="ko-KR" sz="15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/>
            <a:r>
              <a:rPr lang="en-US" altLang="ko-KR" sz="1700" dirty="0">
                <a:latin typeface="Calibri" panose="020F0502020204030204" pitchFamily="34" charset="0"/>
                <a:cs typeface="Times New Roman" panose="02020603050405020304" pitchFamily="18" charset="0"/>
              </a:rPr>
              <a:t>Working assumption: </a:t>
            </a:r>
          </a:p>
          <a:p>
            <a:pPr lvl="2" algn="just" latinLnBrk="0">
              <a:buFont typeface="Wingdings" pitchFamily="2" charset="2"/>
              <a:buChar char="ü"/>
            </a:pPr>
            <a:r>
              <a:rPr lang="en-US" altLang="ko-KR" sz="1500" dirty="0">
                <a:latin typeface="Calibri" panose="020F0502020204030204" pitchFamily="34" charset="0"/>
                <a:cs typeface="Times New Roman" panose="02020603050405020304" pitchFamily="18" charset="0"/>
              </a:rPr>
              <a:t>For a given MAC PDU, RAN1 assumes that a single carrier is provided by higher layer for its transmission. </a:t>
            </a:r>
            <a:endParaRPr lang="ko-KR" altLang="ko-KR" sz="15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 latinLnBrk="0">
              <a:buFont typeface="Wingdings" pitchFamily="2" charset="2"/>
              <a:buChar char="ü"/>
            </a:pPr>
            <a:r>
              <a:rPr lang="en-US" altLang="ko-KR" sz="1500" dirty="0">
                <a:latin typeface="Calibri" panose="020F0502020204030204" pitchFamily="34" charset="0"/>
                <a:cs typeface="Times New Roman" panose="02020603050405020304" pitchFamily="18" charset="0"/>
              </a:rPr>
              <a:t>From RAN1 perspective, the following factors can be taken into account for TX carrier selection.  </a:t>
            </a:r>
            <a:endParaRPr lang="ko-KR" altLang="ko-KR" sz="15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3" algn="just" latinLnBrk="0"/>
            <a:r>
              <a:rPr lang="en-US" altLang="ko-KR" sz="1500" dirty="0">
                <a:latin typeface="Calibri" panose="020F0502020204030204" pitchFamily="34" charset="0"/>
                <a:cs typeface="Times New Roman" panose="02020603050405020304" pitchFamily="18" charset="0"/>
              </a:rPr>
              <a:t>CBR</a:t>
            </a:r>
            <a:endParaRPr lang="ko-KR" altLang="ko-KR" sz="15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3" algn="just" latinLnBrk="0"/>
            <a:r>
              <a:rPr lang="en-US" altLang="ko-KR" sz="1500" dirty="0">
                <a:latin typeface="Calibri" panose="020F0502020204030204" pitchFamily="34" charset="0"/>
                <a:cs typeface="Times New Roman" panose="02020603050405020304" pitchFamily="18" charset="0"/>
              </a:rPr>
              <a:t>UE capability (e.g. number of TX chains, implementation related aspects such as power budget sharing capability, TX chain retuning capability)</a:t>
            </a:r>
            <a:endParaRPr lang="ko-KR" altLang="ko-KR" sz="15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 latinLnBrk="0">
              <a:buFont typeface="Wingdings" pitchFamily="2" charset="2"/>
              <a:buChar char="ü"/>
            </a:pPr>
            <a:r>
              <a:rPr lang="en-US" altLang="ko-KR" sz="1500" dirty="0">
                <a:latin typeface="Calibri" panose="020F0502020204030204" pitchFamily="34" charset="0"/>
                <a:cs typeface="Times New Roman" panose="02020603050405020304" pitchFamily="18" charset="0"/>
              </a:rPr>
              <a:t>For a given MAC PDU, a single carrier is used for transmission and potential retransmission of this MAC PDU.</a:t>
            </a:r>
            <a:endParaRPr lang="ko-KR" altLang="ko-KR" sz="15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 latinLnBrk="0">
              <a:buFont typeface="Wingdings" pitchFamily="2" charset="2"/>
              <a:buChar char="ü"/>
            </a:pPr>
            <a:r>
              <a:rPr lang="en-US" altLang="ko-KR" sz="1500" dirty="0">
                <a:latin typeface="Calibri" panose="020F0502020204030204" pitchFamily="34" charset="0"/>
                <a:cs typeface="Times New Roman" panose="02020603050405020304" pitchFamily="18" charset="0"/>
              </a:rPr>
              <a:t>From RAN1 perspective, once a carrier is selected, the same carrier is used for all MAC PDUs of the same </a:t>
            </a:r>
            <a:r>
              <a:rPr lang="en-US" altLang="ko-KR" sz="15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sidelink</a:t>
            </a:r>
            <a:r>
              <a:rPr lang="en-US" altLang="ko-KR" sz="1500" dirty="0">
                <a:latin typeface="Calibri" panose="020F0502020204030204" pitchFamily="34" charset="0"/>
                <a:cs typeface="Times New Roman" panose="02020603050405020304" pitchFamily="18" charset="0"/>
              </a:rPr>
              <a:t> process at least until resource reselection is triggered for that same </a:t>
            </a:r>
            <a:r>
              <a:rPr lang="en-US" altLang="ko-KR" sz="15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sidelink</a:t>
            </a:r>
            <a:r>
              <a:rPr lang="en-US" altLang="ko-KR" sz="1500" dirty="0">
                <a:latin typeface="Calibri" panose="020F0502020204030204" pitchFamily="34" charset="0"/>
                <a:cs typeface="Times New Roman" panose="02020603050405020304" pitchFamily="18" charset="0"/>
              </a:rPr>
              <a:t> process based on Rel-14 triggering conditions. </a:t>
            </a:r>
            <a:endParaRPr lang="ko-KR" altLang="ko-KR" sz="15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3" algn="just" latinLnBrk="0"/>
            <a:r>
              <a:rPr lang="en-US" altLang="ko-KR" sz="1500" dirty="0">
                <a:latin typeface="Calibri" panose="020F0502020204030204" pitchFamily="34" charset="0"/>
                <a:cs typeface="Times New Roman" panose="02020603050405020304" pitchFamily="18" charset="0"/>
              </a:rPr>
              <a:t>Note that the UE is not precluded to switch transmission chains between component carriers for different </a:t>
            </a:r>
            <a:r>
              <a:rPr lang="en-US" altLang="ko-KR" sz="15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sidelink</a:t>
            </a:r>
            <a:r>
              <a:rPr lang="en-US" altLang="ko-KR" sz="1500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ko-KR" sz="15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processes.</a:t>
            </a:r>
            <a:endParaRPr lang="ko-KR" altLang="ko-KR" sz="150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5909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Background (2)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689302"/>
          </a:xfrm>
        </p:spPr>
        <p:txBody>
          <a:bodyPr>
            <a:noAutofit/>
          </a:bodyPr>
          <a:lstStyle/>
          <a:p>
            <a:pPr marL="342900" lvl="1" indent="-342900" algn="just">
              <a:buFont typeface="Wingdings" pitchFamily="2" charset="2"/>
              <a:buChar char="l"/>
            </a:pPr>
            <a:r>
              <a:rPr lang="en-US" altLang="ko-KR" sz="1900" dirty="0">
                <a:latin typeface="Calibri" panose="020F0502020204030204" pitchFamily="34" charset="0"/>
                <a:cs typeface="Times New Roman" panose="02020603050405020304" pitchFamily="18" charset="0"/>
              </a:rPr>
              <a:t>In RAN1#90bis meeting, the following conclusion was made with regard to mode 4 CA:</a:t>
            </a:r>
          </a:p>
          <a:p>
            <a:pPr lvl="1" algn="just"/>
            <a:r>
              <a:rPr lang="en-US" altLang="ko-KR" sz="17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Conclusion: </a:t>
            </a:r>
            <a:endParaRPr lang="en-US" altLang="ko-KR" sz="17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 latinLnBrk="0">
              <a:buFont typeface="Wingdings" pitchFamily="2" charset="2"/>
              <a:buChar char="ü"/>
            </a:pPr>
            <a:r>
              <a:rPr lang="en-US" altLang="ko-KR" sz="15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Continue </a:t>
            </a:r>
            <a:r>
              <a:rPr lang="en-US" altLang="ko-KR" sz="1500" dirty="0">
                <a:latin typeface="Calibri" panose="020F0502020204030204" pitchFamily="34" charset="0"/>
                <a:cs typeface="Times New Roman" panose="02020603050405020304" pitchFamily="18" charset="0"/>
              </a:rPr>
              <a:t>discussion on whether address the following issue for resource selection for mode-4 CA:</a:t>
            </a:r>
            <a:endParaRPr lang="ko-KR" altLang="ko-KR" sz="15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3" algn="just" latinLnBrk="0"/>
            <a:r>
              <a:rPr lang="en-US" altLang="ko-KR" sz="1500" dirty="0">
                <a:latin typeface="Calibri" panose="020F0502020204030204" pitchFamily="34" charset="0"/>
                <a:cs typeface="Times New Roman" panose="02020603050405020304" pitchFamily="18" charset="0"/>
              </a:rPr>
              <a:t>UE’s limited TX capability </a:t>
            </a:r>
            <a:endParaRPr lang="ko-KR" altLang="ko-KR" sz="15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4" algn="just" latinLnBrk="0"/>
            <a:r>
              <a:rPr lang="en-US" altLang="ko-KR" sz="1500" dirty="0">
                <a:latin typeface="Calibri" panose="020F0502020204030204" pitchFamily="34" charset="0"/>
                <a:cs typeface="Times New Roman" panose="02020603050405020304" pitchFamily="18" charset="0"/>
              </a:rPr>
              <a:t>TX chain switching time</a:t>
            </a:r>
            <a:endParaRPr lang="ko-KR" altLang="ko-KR" sz="15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3" algn="just" latinLnBrk="0"/>
            <a:r>
              <a:rPr lang="en-US" altLang="ko-KR" sz="1500" dirty="0">
                <a:latin typeface="Calibri" panose="020F0502020204030204" pitchFamily="34" charset="0"/>
                <a:cs typeface="Times New Roman" panose="02020603050405020304" pitchFamily="18" charset="0"/>
              </a:rPr>
              <a:t>Half duplex problem</a:t>
            </a:r>
            <a:endParaRPr lang="ko-KR" altLang="ko-KR" sz="15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3" algn="just" latinLnBrk="0"/>
            <a:r>
              <a:rPr lang="en-US" altLang="ko-KR" sz="1500" dirty="0">
                <a:latin typeface="Calibri" panose="020F0502020204030204" pitchFamily="34" charset="0"/>
                <a:cs typeface="Times New Roman" panose="02020603050405020304" pitchFamily="18" charset="0"/>
              </a:rPr>
              <a:t>TX power budget </a:t>
            </a:r>
            <a:r>
              <a:rPr lang="en-US" altLang="ko-KR" sz="15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constraint </a:t>
            </a:r>
            <a:endParaRPr lang="ko-KR" altLang="ko-KR" sz="150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9935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Proposals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689302"/>
          </a:xfrm>
        </p:spPr>
        <p:txBody>
          <a:bodyPr>
            <a:noAutofit/>
          </a:bodyPr>
          <a:lstStyle/>
          <a:p>
            <a:pPr marL="342900" lvl="1" indent="-342900" algn="just">
              <a:buFont typeface="Wingdings" pitchFamily="2" charset="2"/>
              <a:buChar char="l"/>
            </a:pP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Confirm 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the following working assumption made in RAN1#90bis </a:t>
            </a: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meeting:</a:t>
            </a:r>
            <a:endParaRPr lang="ko-KR" altLang="ko-KR" sz="20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 latinLnBrk="0"/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For a given MAC PDU, RAN1 assumes that a single carrier is provided by higher layer for its transmission. </a:t>
            </a:r>
            <a:endParaRPr lang="ko-KR" altLang="ko-KR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 latinLnBrk="0"/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From RAN1 perspective, the following factors can be taken into account for TX carrier selection.  </a:t>
            </a:r>
            <a:endParaRPr lang="ko-KR" altLang="ko-KR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latinLnBrk="0">
              <a:buFont typeface="Wingdings" pitchFamily="2" charset="2"/>
              <a:buChar char="ü"/>
            </a:pPr>
            <a:r>
              <a:rPr lang="en-US" altLang="ko-KR" sz="16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CBR</a:t>
            </a:r>
            <a:endParaRPr lang="ko-KR" altLang="ko-KR" sz="160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latinLnBrk="0">
              <a:buFont typeface="Wingdings" pitchFamily="2" charset="2"/>
              <a:buChar char="ü"/>
            </a:pPr>
            <a:r>
              <a:rPr lang="en-US" altLang="ko-KR" sz="16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UE capability (e.g. number of TX chains, implementation related aspects such as power budget sharing capability, TX chain retuning capability)</a:t>
            </a:r>
            <a:endParaRPr lang="ko-KR" altLang="ko-KR" sz="160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 latinLnBrk="0"/>
            <a:r>
              <a:rPr lang="en-US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For 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a given MAC PDU, a single carrier is used for transmission and potential retransmission of this MAC PDU.</a:t>
            </a:r>
            <a:endParaRPr lang="ko-KR" altLang="ko-KR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 latinLnBrk="0"/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From RAN1 perspective, once a carrier is selected, the same carrier is used for all MAC PDUs of the same </a:t>
            </a:r>
            <a:r>
              <a:rPr lang="en-US" altLang="ko-KR" dirty="0" err="1">
                <a:latin typeface="Calibri" panose="020F0502020204030204" pitchFamily="34" charset="0"/>
                <a:cs typeface="Times New Roman" panose="02020603050405020304" pitchFamily="18" charset="0"/>
              </a:rPr>
              <a:t>sidelink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 process at least until resource reselection is triggered for that same </a:t>
            </a:r>
            <a:r>
              <a:rPr lang="en-US" altLang="ko-KR" dirty="0" err="1">
                <a:latin typeface="Calibri" panose="020F0502020204030204" pitchFamily="34" charset="0"/>
                <a:cs typeface="Times New Roman" panose="02020603050405020304" pitchFamily="18" charset="0"/>
              </a:rPr>
              <a:t>sidelink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 process based on Rel-14 triggering conditions. </a:t>
            </a:r>
            <a:endParaRPr lang="ko-KR" altLang="ko-KR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latinLnBrk="0">
              <a:buFont typeface="Wingdings" pitchFamily="2" charset="2"/>
              <a:buChar char="ü"/>
            </a:pPr>
            <a:r>
              <a:rPr lang="en-US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Note that the UE is not precluded to switch transmission chains between component carriers for different </a:t>
            </a:r>
            <a:r>
              <a:rPr lang="en-US" altLang="ko-KR" sz="16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sidelink</a:t>
            </a:r>
            <a:r>
              <a:rPr lang="en-US" altLang="ko-KR" sz="160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ko-KR" sz="1600" smtClean="0">
                <a:latin typeface="Calibri" panose="020F0502020204030204" pitchFamily="34" charset="0"/>
                <a:cs typeface="Times New Roman" panose="02020603050405020304" pitchFamily="18" charset="0"/>
              </a:rPr>
              <a:t>processes.</a:t>
            </a:r>
            <a:endParaRPr lang="ko-KR" altLang="ko-KR" sz="16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1" indent="-342900" algn="just">
              <a:buFont typeface="Wingdings" pitchFamily="2" charset="2"/>
              <a:buChar char="l"/>
            </a:pPr>
            <a:endParaRPr lang="en-US" altLang="ko-KR" sz="20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8345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Proposals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689302"/>
          </a:xfrm>
        </p:spPr>
        <p:txBody>
          <a:bodyPr>
            <a:noAutofit/>
          </a:bodyPr>
          <a:lstStyle/>
          <a:p>
            <a:pPr marL="342900" lvl="1" indent="-342900" algn="just">
              <a:buFont typeface="Wingdings" pitchFamily="2" charset="2"/>
              <a:buChar char="l"/>
            </a:pP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For 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a UE with limited TX capability, one of the following options should be supported for resource selection in mode 4 </a:t>
            </a: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CA.</a:t>
            </a:r>
            <a:endParaRPr lang="ko-KR" altLang="ko-KR" sz="20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 latinLnBrk="0"/>
            <a:r>
              <a:rPr lang="en-US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Option </a:t>
            </a:r>
            <a:r>
              <a:rPr lang="en-US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1: 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When the UE performs the resource selection for a certain carrier, any </a:t>
            </a:r>
            <a:r>
              <a:rPr lang="en-US" altLang="ko-KR" dirty="0" err="1">
                <a:latin typeface="Calibri" panose="020F0502020204030204" pitchFamily="34" charset="0"/>
                <a:cs typeface="Times New Roman" panose="02020603050405020304" pitchFamily="18" charset="0"/>
              </a:rPr>
              <a:t>subframe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 shall be excluded from the candidate resource set if using that </a:t>
            </a:r>
            <a:r>
              <a:rPr lang="en-US" altLang="ko-KR" dirty="0" err="1">
                <a:latin typeface="Calibri" panose="020F0502020204030204" pitchFamily="34" charset="0"/>
                <a:cs typeface="Times New Roman" panose="02020603050405020304" pitchFamily="18" charset="0"/>
              </a:rPr>
              <a:t>subframe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exceeds its TX 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capability </a:t>
            </a:r>
            <a:r>
              <a:rPr lang="en-US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limitation under 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the given resource reservation in the other carriers.</a:t>
            </a:r>
            <a:endParaRPr lang="ko-KR" altLang="ko-KR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latinLnBrk="0">
              <a:buFont typeface="Wingdings" pitchFamily="2" charset="2"/>
              <a:buChar char="ü"/>
            </a:pPr>
            <a:r>
              <a:rPr lang="en-US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FFS details, e.g., the carrier resource selection order</a:t>
            </a:r>
            <a:endParaRPr lang="ko-KR" altLang="ko-KR" sz="16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 latinLnBrk="0"/>
            <a:r>
              <a:rPr lang="en-US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Option 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2: After performing the per-carrier </a:t>
            </a:r>
            <a:r>
              <a:rPr lang="en-US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independent 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resource </a:t>
            </a:r>
            <a:r>
              <a:rPr lang="en-US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selection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, the UE shall drop transmission in a </a:t>
            </a:r>
            <a:r>
              <a:rPr lang="en-US" altLang="ko-KR" dirty="0" err="1">
                <a:latin typeface="Calibri" panose="020F0502020204030204" pitchFamily="34" charset="0"/>
                <a:cs typeface="Times New Roman" panose="02020603050405020304" pitchFamily="18" charset="0"/>
              </a:rPr>
              <a:t>subframe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 where </a:t>
            </a:r>
            <a:r>
              <a:rPr lang="en-US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using that </a:t>
            </a:r>
            <a:r>
              <a:rPr lang="en-US" altLang="ko-KR" dirty="0" err="1" smtClean="0">
                <a:latin typeface="Calibri" panose="020F0502020204030204" pitchFamily="34" charset="0"/>
                <a:cs typeface="Times New Roman" panose="02020603050405020304" pitchFamily="18" charset="0"/>
              </a:rPr>
              <a:t>subframe</a:t>
            </a:r>
            <a:r>
              <a:rPr lang="en-US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 exceed 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its TX capability limitation.     </a:t>
            </a:r>
            <a:endParaRPr lang="ko-KR" altLang="ko-KR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latinLnBrk="0">
              <a:buFont typeface="Wingdings" pitchFamily="2" charset="2"/>
              <a:buChar char="ü"/>
            </a:pPr>
            <a:r>
              <a:rPr lang="en-US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FFS details of dropping rule, e.g., whether/how to consider </a:t>
            </a:r>
            <a:r>
              <a:rPr lang="en-US" altLang="ko-KR" sz="16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PPPP</a:t>
            </a:r>
          </a:p>
          <a:p>
            <a:pPr lvl="1" latinLnBrk="0"/>
            <a:r>
              <a:rPr lang="en-US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FFS 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whether/how to consider other aspects (e.g., TX chain switching time, half duplex problem, TX power budget constraint) in terms of resource </a:t>
            </a:r>
            <a:r>
              <a:rPr lang="en-US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selection</a:t>
            </a:r>
          </a:p>
        </p:txBody>
      </p:sp>
    </p:spTree>
    <p:extLst>
      <p:ext uri="{BB962C8B-B14F-4D97-AF65-F5344CB8AC3E}">
        <p14:creationId xmlns:p14="http://schemas.microsoft.com/office/powerpoint/2010/main" val="2597447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Proposals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689302"/>
          </a:xfrm>
        </p:spPr>
        <p:txBody>
          <a:bodyPr>
            <a:noAutofit/>
          </a:bodyPr>
          <a:lstStyle/>
          <a:p>
            <a:pPr marL="342900" lvl="1" indent="-342900" algn="just">
              <a:buFont typeface="Wingdings" pitchFamily="2" charset="2"/>
              <a:buChar char="l"/>
            </a:pP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For 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a UE with limited TX capability, </a:t>
            </a: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at least one 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of the following options should be supported for resource selection in mode 4 </a:t>
            </a: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CA.</a:t>
            </a:r>
            <a:endParaRPr lang="ko-KR" altLang="ko-KR" sz="20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 latinLnBrk="0"/>
            <a:r>
              <a:rPr lang="en-US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Option 1-1: 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When the UE performs the resource selection for a certain carrier, any </a:t>
            </a:r>
            <a:r>
              <a:rPr lang="en-US" altLang="ko-KR" dirty="0" err="1">
                <a:latin typeface="Calibri" panose="020F0502020204030204" pitchFamily="34" charset="0"/>
                <a:cs typeface="Times New Roman" panose="02020603050405020304" pitchFamily="18" charset="0"/>
              </a:rPr>
              <a:t>subframe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 shall be excluded from the candidate resource set if using that </a:t>
            </a:r>
            <a:r>
              <a:rPr lang="en-US" altLang="ko-KR" dirty="0" err="1">
                <a:latin typeface="Calibri" panose="020F0502020204030204" pitchFamily="34" charset="0"/>
                <a:cs typeface="Times New Roman" panose="02020603050405020304" pitchFamily="18" charset="0"/>
              </a:rPr>
              <a:t>subframe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exceeds its TX 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capability </a:t>
            </a:r>
            <a:r>
              <a:rPr lang="en-US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limitation under 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the given resource reservation in the other carriers.</a:t>
            </a:r>
            <a:endParaRPr lang="ko-KR" altLang="ko-KR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latinLnBrk="0">
              <a:buFont typeface="Wingdings" pitchFamily="2" charset="2"/>
              <a:buChar char="ü"/>
            </a:pPr>
            <a:r>
              <a:rPr lang="en-US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FFS details, e.g., the carrier resource selection order</a:t>
            </a:r>
            <a:endParaRPr lang="ko-KR" altLang="ko-KR" sz="16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 latinLnBrk="0"/>
            <a:r>
              <a:rPr lang="en-US" altLang="ko-KR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Option 1-2: </a:t>
            </a:r>
            <a:r>
              <a:rPr lang="en-US" altLang="ko-KR" dirty="0" smtClean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If </a:t>
            </a:r>
            <a:r>
              <a:rPr lang="en-US" altLang="ko-KR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the per-carrier independent resource </a:t>
            </a:r>
            <a:r>
              <a:rPr lang="en-US" altLang="ko-KR" dirty="0" smtClean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selection leads to simultaneous transmissions beyond the TX capability of the UE in a </a:t>
            </a:r>
            <a:r>
              <a:rPr lang="en-US" altLang="ko-KR" dirty="0" err="1" smtClean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subframe</a:t>
            </a:r>
            <a:r>
              <a:rPr lang="en-US" altLang="ko-KR" dirty="0" smtClean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, it is up to UE implementation to trigger resource reselection until the resultant transmission resources can be supported by the UE.</a:t>
            </a:r>
            <a:endParaRPr lang="en-US" altLang="ko-KR" dirty="0">
              <a:solidFill>
                <a:srgbClr val="FF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 latinLnBrk="0"/>
            <a:r>
              <a:rPr lang="en-US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Option 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2: After performing the per-carrier </a:t>
            </a:r>
            <a:r>
              <a:rPr lang="en-US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independent 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resource </a:t>
            </a:r>
            <a:r>
              <a:rPr lang="en-US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selection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, the UE shall drop transmission in a </a:t>
            </a:r>
            <a:r>
              <a:rPr lang="en-US" altLang="ko-KR" dirty="0" err="1">
                <a:latin typeface="Calibri" panose="020F0502020204030204" pitchFamily="34" charset="0"/>
                <a:cs typeface="Times New Roman" panose="02020603050405020304" pitchFamily="18" charset="0"/>
              </a:rPr>
              <a:t>subframe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 where </a:t>
            </a:r>
            <a:r>
              <a:rPr lang="en-US" altLang="ko-KR" dirty="0" smtClean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using that </a:t>
            </a:r>
            <a:r>
              <a:rPr lang="en-US" altLang="ko-KR" dirty="0" err="1" smtClean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subframe</a:t>
            </a:r>
            <a:r>
              <a:rPr lang="en-US" altLang="ko-KR" dirty="0" smtClean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exceed 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its TX capability limitation.     </a:t>
            </a:r>
            <a:endParaRPr lang="ko-KR" altLang="ko-KR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latinLnBrk="0">
              <a:buFont typeface="Wingdings" pitchFamily="2" charset="2"/>
              <a:buChar char="ü"/>
            </a:pPr>
            <a:r>
              <a:rPr lang="en-US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FFS details of dropping rule, e.g., whether/how to consider </a:t>
            </a:r>
            <a:r>
              <a:rPr lang="en-US" altLang="ko-KR" sz="16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PPPP</a:t>
            </a:r>
          </a:p>
          <a:p>
            <a:pPr lvl="1" latinLnBrk="0"/>
            <a:r>
              <a:rPr lang="en-US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FFS 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whether/how to consider other aspects (e.g., TX chain switching time, half duplex problem, TX power budget constraint) in terms of resource </a:t>
            </a:r>
            <a:r>
              <a:rPr lang="en-US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selection</a:t>
            </a:r>
          </a:p>
        </p:txBody>
      </p:sp>
    </p:spTree>
    <p:extLst>
      <p:ext uri="{BB962C8B-B14F-4D97-AF65-F5344CB8AC3E}">
        <p14:creationId xmlns:p14="http://schemas.microsoft.com/office/powerpoint/2010/main" val="397442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bg1"/>
          </a:solidFill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25178</TotalTime>
  <Words>619</Words>
  <Application>Microsoft Office PowerPoint</Application>
  <PresentationFormat>화면 슬라이드 쇼(4:3)</PresentationFormat>
  <Paragraphs>50</Paragraphs>
  <Slides>6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6" baseType="lpstr">
      <vt:lpstr>宋体</vt:lpstr>
      <vt:lpstr>굴림</vt:lpstr>
      <vt:lpstr>돋움</vt:lpstr>
      <vt:lpstr>맑은 고딕</vt:lpstr>
      <vt:lpstr>Arial</vt:lpstr>
      <vt:lpstr>Calibri</vt:lpstr>
      <vt:lpstr>Palatino Linotype</vt:lpstr>
      <vt:lpstr>Times New Roman</vt:lpstr>
      <vt:lpstr>Wingdings</vt:lpstr>
      <vt:lpstr>Office 테마</vt:lpstr>
      <vt:lpstr>WF on carrier selection rule and resource selection procedure for mode 4 CA</vt:lpstr>
      <vt:lpstr>Background (1)</vt:lpstr>
      <vt:lpstr>Background (2)</vt:lpstr>
      <vt:lpstr>Proposals</vt:lpstr>
      <vt:lpstr>Proposals</vt:lpstr>
      <vt:lpstr>Proposals</vt:lpstr>
    </vt:vector>
  </TitlesOfParts>
  <Company>NEX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채혁진/선임연구원/차세대표준(연)ACS팀(hyukjin.chae@lge.com)</dc:creator>
  <cp:lastModifiedBy>Seungmin Lee</cp:lastModifiedBy>
  <cp:revision>2017</cp:revision>
  <dcterms:created xsi:type="dcterms:W3CDTF">2011-09-26T04:10:00Z</dcterms:created>
  <dcterms:modified xsi:type="dcterms:W3CDTF">2017-11-28T19:01:51Z</dcterms:modified>
</cp:coreProperties>
</file>