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331" r:id="rId3"/>
    <p:sldId id="329" r:id="rId4"/>
    <p:sldId id="330" r:id="rId5"/>
    <p:sldId id="321" r:id="rId6"/>
    <p:sldId id="323" r:id="rId7"/>
    <p:sldId id="324" r:id="rId8"/>
    <p:sldId id="318" r:id="rId9"/>
    <p:sldId id="328" r:id="rId10"/>
    <p:sldId id="326" r:id="rId11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3909" autoAdjust="0"/>
    <p:restoredTop sz="94660"/>
  </p:normalViewPr>
  <p:slideViewPr>
    <p:cSldViewPr>
      <p:cViewPr varScale="1">
        <p:scale>
          <a:sx n="74" d="100"/>
          <a:sy n="74" d="100"/>
        </p:scale>
        <p:origin x="990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5/10/relationships/revisionInfo" Target="revisionInfo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11/29/2017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kumimoji="1" lang="en-US" altLang="ja-JP" dirty="0" smtClean="0"/>
              <a:t>WF </a:t>
            </a:r>
            <a:r>
              <a:rPr kumimoji="1" lang="en-US" altLang="ja-JP" dirty="0"/>
              <a:t>on </a:t>
            </a:r>
            <a:r>
              <a:rPr kumimoji="1" lang="en-US" altLang="ja-JP" dirty="0" smtClean="0"/>
              <a:t>network </a:t>
            </a:r>
            <a:r>
              <a:rPr kumimoji="1" lang="en-US" altLang="ja-JP" dirty="0"/>
              <a:t>c</a:t>
            </a:r>
            <a:r>
              <a:rPr kumimoji="1" lang="en-US" altLang="ja-JP" dirty="0" smtClean="0"/>
              <a:t>oordination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99456" y="4149080"/>
            <a:ext cx="8745016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</a:t>
            </a:r>
            <a:r>
              <a:rPr lang="en-US" dirty="0">
                <a:solidFill>
                  <a:schemeClr val="tx1"/>
                </a:solidFill>
              </a:rPr>
              <a:t>, HiSilicon, </a:t>
            </a:r>
            <a:r>
              <a:rPr lang="en-US" dirty="0" err="1" smtClean="0">
                <a:solidFill>
                  <a:schemeClr val="tx1"/>
                </a:solidFill>
              </a:rPr>
              <a:t>Sequans</a:t>
            </a:r>
            <a:r>
              <a:rPr lang="en-US" dirty="0" smtClean="0">
                <a:solidFill>
                  <a:schemeClr val="tx1"/>
                </a:solidFill>
              </a:rPr>
              <a:t>…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10074696" y="297902"/>
            <a:ext cx="1637928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GB" altLang="en-US" sz="2000" b="1" dirty="0">
                <a:latin typeface="+mn-lt"/>
              </a:rPr>
              <a:t>R1-1721119</a:t>
            </a:r>
            <a:endParaRPr lang="en-US" altLang="en-US" sz="2000" b="1" dirty="0">
              <a:latin typeface="+mn-lt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263352" y="174537"/>
            <a:ext cx="513968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/>
              <a:t>3GPP TSG RAN WG1 Meeting #</a:t>
            </a:r>
            <a:r>
              <a:rPr lang="en-US" altLang="ja-JP" sz="1800" dirty="0" smtClean="0"/>
              <a:t>91</a:t>
            </a:r>
            <a:endParaRPr lang="en-US" altLang="ja-JP" sz="1800" dirty="0"/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/>
              <a:t>Reno, USA, </a:t>
            </a:r>
            <a:r>
              <a:rPr lang="en-GB" altLang="zh-CN" sz="1800" dirty="0"/>
              <a:t>November 27</a:t>
            </a:r>
            <a:r>
              <a:rPr lang="en-GB" altLang="zh-CN" sz="1800" baseline="30000" dirty="0"/>
              <a:t>th</a:t>
            </a:r>
            <a:r>
              <a:rPr lang="en-GB" altLang="zh-CN" sz="1800" dirty="0"/>
              <a:t> – December </a:t>
            </a:r>
            <a:r>
              <a:rPr lang="en-GB" altLang="zh-CN" sz="1800" dirty="0" smtClean="0"/>
              <a:t>1</a:t>
            </a:r>
            <a:r>
              <a:rPr lang="en-GB" altLang="zh-CN" sz="1800" baseline="30000" dirty="0" smtClean="0"/>
              <a:t>st</a:t>
            </a:r>
            <a:r>
              <a:rPr lang="en-US" altLang="ja-JP" sz="1800" dirty="0" smtClean="0"/>
              <a:t> </a:t>
            </a:r>
            <a:r>
              <a:rPr lang="en-US" altLang="ja-JP" sz="1800" dirty="0"/>
              <a:t>2017</a:t>
            </a:r>
          </a:p>
          <a:p>
            <a:pPr>
              <a:spcBef>
                <a:spcPct val="0"/>
              </a:spcBef>
              <a:buNone/>
            </a:pPr>
            <a:r>
              <a:rPr lang="en-US" altLang="ja-JP" sz="1800" dirty="0"/>
              <a:t>Agenda item 6.2.7.2</a:t>
            </a:r>
            <a:endParaRPr lang="ja-JP" altLang="en-US" sz="1800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Appendix </a:t>
            </a:r>
            <a:r>
              <a:rPr lang="en-US" dirty="0" smtClean="0"/>
              <a:t>3-1: </a:t>
            </a:r>
            <a:r>
              <a:rPr lang="en-US" dirty="0"/>
              <a:t>N</a:t>
            </a:r>
            <a:r>
              <a:rPr lang="en-US" dirty="0" smtClean="0"/>
              <a:t>etwork </a:t>
            </a:r>
            <a:r>
              <a:rPr lang="en-US" dirty="0"/>
              <a:t>coordination results</a:t>
            </a:r>
            <a:br>
              <a:rPr lang="en-US" dirty="0"/>
            </a:br>
            <a:r>
              <a:rPr lang="en-US" dirty="0" smtClean="0"/>
              <a:t>(</a:t>
            </a:r>
            <a:r>
              <a:rPr lang="en-US" dirty="0" err="1" smtClean="0"/>
              <a:t>Sequans</a:t>
            </a:r>
            <a:r>
              <a:rPr lang="en-US" dirty="0" smtClean="0"/>
              <a:t>: R1-1720912)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4680" y="288592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63925" y="33147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pic>
        <p:nvPicPr>
          <p:cNvPr id="9218" name="Picture 2" descr="__all_DL_T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87688" y="1772816"/>
            <a:ext cx="6368925" cy="47856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47323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 smtClean="0"/>
              <a:t>Backgrounds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0" y="1385391"/>
            <a:ext cx="11665296" cy="4644985"/>
          </a:xfrm>
        </p:spPr>
        <p:txBody>
          <a:bodyPr>
            <a:normAutofit fontScale="55000" lnSpcReduction="20000"/>
          </a:bodyPr>
          <a:lstStyle/>
          <a:p>
            <a:pPr marL="0" indent="0">
              <a:buNone/>
            </a:pPr>
            <a:r>
              <a:rPr lang="en-GB" altLang="zh-CN" b="1" dirty="0" smtClean="0"/>
              <a:t>Conclusion (RAN1 90bis):</a:t>
            </a:r>
            <a:endParaRPr lang="zh-CN" altLang="zh-CN" dirty="0"/>
          </a:p>
          <a:p>
            <a:pPr lvl="0"/>
            <a:r>
              <a:rPr lang="en-US" altLang="zh-CN" dirty="0"/>
              <a:t>Further evaluate Rel-13 and Rel-14 coverage extension for aerial UEs in poor downlink SINR for common and control channels </a:t>
            </a:r>
            <a:endParaRPr lang="zh-CN" altLang="zh-CN" dirty="0"/>
          </a:p>
          <a:p>
            <a:pPr lvl="1"/>
            <a:r>
              <a:rPr lang="en-US" altLang="zh-CN" dirty="0"/>
              <a:t>Other coverage extension techniques for aerials are not precluded</a:t>
            </a:r>
            <a:endParaRPr lang="zh-CN" altLang="zh-CN" dirty="0"/>
          </a:p>
          <a:p>
            <a:pPr lvl="1"/>
            <a:r>
              <a:rPr lang="en-US" altLang="zh-CN" dirty="0"/>
              <a:t>The impact on throughput performance and latency </a:t>
            </a:r>
            <a:r>
              <a:rPr lang="en-GB" altLang="zh-CN" dirty="0"/>
              <a:t>are further analysed/evaluated in RAN1#91</a:t>
            </a:r>
            <a:endParaRPr lang="zh-CN" altLang="zh-CN" dirty="0"/>
          </a:p>
          <a:p>
            <a:pPr lvl="2"/>
            <a:r>
              <a:rPr lang="en-GB" altLang="zh-CN" dirty="0"/>
              <a:t>FFS on whether </a:t>
            </a:r>
            <a:r>
              <a:rPr lang="en-US" altLang="zh-CN" dirty="0"/>
              <a:t>power consumption needs to be considered</a:t>
            </a:r>
            <a:endParaRPr lang="zh-CN" altLang="zh-CN" dirty="0"/>
          </a:p>
          <a:p>
            <a:pPr lvl="0"/>
            <a:r>
              <a:rPr lang="en-GB" altLang="zh-CN" dirty="0"/>
              <a:t>The throughput performance and latency of the following network coordination schemes are further evaluated in RAN1 #91 meeting</a:t>
            </a:r>
            <a:endParaRPr lang="zh-CN" altLang="zh-CN" dirty="0"/>
          </a:p>
          <a:p>
            <a:pPr lvl="1"/>
            <a:r>
              <a:rPr lang="en-US" altLang="zh-CN" dirty="0"/>
              <a:t>Joint transmission for control, data, associated signals</a:t>
            </a:r>
            <a:endParaRPr lang="zh-CN" altLang="zh-CN" dirty="0"/>
          </a:p>
          <a:p>
            <a:pPr lvl="2"/>
            <a:r>
              <a:rPr lang="en-US" altLang="zh-CN" dirty="0"/>
              <a:t>Considering geographical separation of coordinating cells</a:t>
            </a:r>
            <a:endParaRPr lang="zh-CN" altLang="zh-CN" dirty="0"/>
          </a:p>
          <a:p>
            <a:pPr lvl="1"/>
            <a:r>
              <a:rPr lang="en-US" altLang="zh-CN" dirty="0"/>
              <a:t>Resource reservation</a:t>
            </a:r>
            <a:endParaRPr lang="zh-CN" altLang="zh-CN" dirty="0"/>
          </a:p>
          <a:p>
            <a:pPr lvl="1"/>
            <a:r>
              <a:rPr lang="en-US" altLang="zh-CN" dirty="0"/>
              <a:t>ABS, control/data muting</a:t>
            </a:r>
            <a:endParaRPr lang="zh-CN" altLang="zh-CN" dirty="0"/>
          </a:p>
          <a:p>
            <a:pPr lvl="1"/>
            <a:r>
              <a:rPr lang="en-US" altLang="zh-CN" dirty="0"/>
              <a:t>Other options and combinations are not precluded</a:t>
            </a:r>
            <a:endParaRPr lang="zh-CN" altLang="zh-CN" dirty="0"/>
          </a:p>
          <a:p>
            <a:pPr lvl="1"/>
            <a:r>
              <a:rPr lang="en-GB" altLang="zh-CN" dirty="0"/>
              <a:t>FFS on whether </a:t>
            </a:r>
            <a:r>
              <a:rPr lang="en-US" altLang="zh-CN" dirty="0"/>
              <a:t>power consumption needs to be considered</a:t>
            </a:r>
            <a:endParaRPr lang="zh-CN" altLang="zh-CN" dirty="0"/>
          </a:p>
          <a:p>
            <a:r>
              <a:rPr lang="en-US" altLang="zh-CN" dirty="0"/>
              <a:t>Note1: Optionally, the impact of handover and RLF may also be considered in the evaluation </a:t>
            </a:r>
            <a:endParaRPr lang="zh-CN" altLang="zh-CN" dirty="0"/>
          </a:p>
          <a:p>
            <a:r>
              <a:rPr lang="en-US" altLang="zh-CN" dirty="0"/>
              <a:t>Note 2: Companies are encouraged to provide detailed considerations on the resource usage and reference signal</a:t>
            </a:r>
            <a:endParaRPr lang="zh-CN" altLang="zh-CN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8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 smtClean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77594858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Network coordination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5360" y="1052736"/>
            <a:ext cx="11665296" cy="4644985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b="1" dirty="0" smtClean="0"/>
              <a:t>Observation: 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/>
              <a:t>Network </a:t>
            </a:r>
            <a:r>
              <a:rPr lang="en-US" altLang="zh-CN" sz="2400" dirty="0" smtClean="0"/>
              <a:t>coordination (e.g., serving the UEs jointly by multiple cells and muting/ABS of some cells within one coordinated set) </a:t>
            </a:r>
            <a:r>
              <a:rPr lang="en-US" altLang="zh-CN" sz="2400" dirty="0"/>
              <a:t>on data </a:t>
            </a:r>
            <a:r>
              <a:rPr lang="en-US" altLang="zh-CN" sz="2400" dirty="0" smtClean="0"/>
              <a:t>channel can improve </a:t>
            </a:r>
            <a:r>
              <a:rPr lang="en-US" altLang="zh-CN" sz="2400" dirty="0"/>
              <a:t>the throughput for aerial </a:t>
            </a:r>
            <a:r>
              <a:rPr lang="en-US" altLang="zh-CN" sz="2400" dirty="0" smtClean="0"/>
              <a:t>UEs</a:t>
            </a:r>
            <a:r>
              <a:rPr lang="en-US" altLang="zh-CN" sz="2400" dirty="0" smtClean="0"/>
              <a:t>.</a:t>
            </a:r>
          </a:p>
          <a:p>
            <a:pPr lvl="0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en-US" altLang="zh-CN" sz="2400" dirty="0" smtClean="0"/>
              <a:t>Network </a:t>
            </a:r>
            <a:r>
              <a:rPr lang="en-US" altLang="zh-CN" sz="2400" dirty="0" smtClean="0"/>
              <a:t>coordination on control channels can further improve throughput for aerial UEs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8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 smtClean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/>
          </a:p>
        </p:txBody>
      </p:sp>
      <p:graphicFrame>
        <p:nvGraphicFramePr>
          <p:cNvPr id="4" name="表格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3157313"/>
              </p:ext>
            </p:extLst>
          </p:nvPr>
        </p:nvGraphicFramePr>
        <p:xfrm>
          <a:off x="2092659" y="3134561"/>
          <a:ext cx="7646641" cy="245808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94915"/>
                <a:gridCol w="1615221"/>
                <a:gridCol w="2160240"/>
                <a:gridCol w="2376265"/>
              </a:tblGrid>
              <a:tr h="306167"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Gain of</a:t>
                      </a:r>
                      <a:r>
                        <a:rPr lang="en-US" altLang="zh-CN" baseline="0" dirty="0" smtClean="0"/>
                        <a:t> considered network coordination scheme (</a:t>
                      </a:r>
                      <a:r>
                        <a:rPr lang="en-US" altLang="zh-CN" baseline="0" dirty="0" err="1" smtClean="0"/>
                        <a:t>UMa</a:t>
                      </a:r>
                      <a:r>
                        <a:rPr lang="en-US" altLang="zh-CN" baseline="0" dirty="0" smtClean="0"/>
                        <a:t>-AV)</a:t>
                      </a:r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/>
                </a:tc>
              </a:tr>
              <a:tr h="995043"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%</a:t>
                      </a:r>
                      <a:r>
                        <a:rPr lang="en-US" altLang="zh-CN" dirty="0" err="1" smtClean="0"/>
                        <a:t>ile</a:t>
                      </a:r>
                      <a:r>
                        <a:rPr lang="en-US" altLang="zh-CN" dirty="0" smtClean="0"/>
                        <a:t> throughput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Huawei</a:t>
                      </a:r>
                    </a:p>
                    <a:p>
                      <a:pPr algn="ctr"/>
                      <a:r>
                        <a:rPr lang="en-US" altLang="zh-CN" dirty="0" smtClean="0"/>
                        <a:t>(Source 1: NC on data)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Huawei 1</a:t>
                      </a:r>
                    </a:p>
                    <a:p>
                      <a:pPr algn="ctr"/>
                      <a:r>
                        <a:rPr lang="en-US" altLang="zh-CN" dirty="0" smtClean="0"/>
                        <a:t>(Source 1: NC on data and control)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dirty="0" smtClean="0"/>
                        <a:t>Nokia (Source 2)</a:t>
                      </a:r>
                    </a:p>
                    <a:p>
                      <a:pPr algn="ctr"/>
                      <a:r>
                        <a:rPr lang="en-US" altLang="zh-CN" dirty="0" smtClean="0"/>
                        <a:t>(NC</a:t>
                      </a:r>
                      <a:r>
                        <a:rPr lang="en-US" altLang="zh-CN" baseline="0" dirty="0" smtClean="0"/>
                        <a:t> on data)</a:t>
                      </a:r>
                      <a:endParaRPr lang="zh-CN" altLang="en-US" dirty="0"/>
                    </a:p>
                  </a:txBody>
                  <a:tcPr/>
                </a:tc>
              </a:tr>
              <a:tr h="3061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5%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+30.3%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+48.5%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1800" dirty="0" smtClean="0">
                          <a:effectLst/>
                        </a:rPr>
                        <a:t>+79.5%</a:t>
                      </a:r>
                      <a:endParaRPr lang="zh-CN" altLang="zh-CN" sz="1800" dirty="0"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/>
                </a:tc>
              </a:tr>
              <a:tr h="3061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50%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+19.6%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+23.2%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+46.6%</a:t>
                      </a:r>
                      <a:endParaRPr lang="zh-CN" altLang="en-US" sz="1800" dirty="0"/>
                    </a:p>
                  </a:txBody>
                  <a:tcPr/>
                </a:tc>
              </a:tr>
              <a:tr h="30616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95%</a:t>
                      </a:r>
                      <a:endParaRPr lang="zh-CN" altLang="en-US" sz="1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+8%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 smtClean="0">
                          <a:effectLst/>
                        </a:rPr>
                        <a:t>+9.4%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800" dirty="0" smtClean="0"/>
                        <a:t>+1%</a:t>
                      </a:r>
                      <a:endParaRPr lang="zh-CN" altLang="en-US" sz="1800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文本框 5"/>
          <p:cNvSpPr txBox="1"/>
          <p:nvPr/>
        </p:nvSpPr>
        <p:spPr>
          <a:xfrm>
            <a:off x="1955540" y="5625713"/>
            <a:ext cx="842493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dirty="0" smtClean="0"/>
              <a:t>Note 1: The baseline of source 1 is the throughput for aerial </a:t>
            </a:r>
            <a:r>
              <a:rPr lang="en-US" altLang="zh-CN" dirty="0" smtClean="0"/>
              <a:t>UEs </a:t>
            </a:r>
            <a:r>
              <a:rPr lang="en-US" altLang="zh-CN" dirty="0" smtClean="0"/>
              <a:t>in case 5</a:t>
            </a:r>
          </a:p>
          <a:p>
            <a:r>
              <a:rPr lang="en-US" altLang="zh-CN" dirty="0"/>
              <a:t>Note </a:t>
            </a:r>
            <a:r>
              <a:rPr lang="en-US" altLang="zh-CN" dirty="0" smtClean="0"/>
              <a:t>2: </a:t>
            </a:r>
            <a:r>
              <a:rPr lang="en-US" altLang="zh-CN" dirty="0"/>
              <a:t>The baseline of source </a:t>
            </a:r>
            <a:r>
              <a:rPr lang="en-US" altLang="zh-CN" dirty="0" smtClean="0"/>
              <a:t>2 </a:t>
            </a:r>
            <a:r>
              <a:rPr lang="en-US" altLang="zh-CN" dirty="0" smtClean="0"/>
              <a:t>is </a:t>
            </a:r>
            <a:r>
              <a:rPr lang="en-US" altLang="zh-CN" dirty="0" smtClean="0"/>
              <a:t>the throughput for all </a:t>
            </a:r>
            <a:r>
              <a:rPr lang="en-US" altLang="zh-CN" dirty="0" smtClean="0"/>
              <a:t>UEs </a:t>
            </a:r>
            <a:r>
              <a:rPr lang="en-US" altLang="zh-CN" dirty="0"/>
              <a:t>in case </a:t>
            </a:r>
            <a:r>
              <a:rPr lang="en-US" altLang="zh-CN" dirty="0" smtClean="0"/>
              <a:t>5 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6348396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6632"/>
            <a:ext cx="10972800" cy="1143000"/>
          </a:xfrm>
        </p:spPr>
        <p:txBody>
          <a:bodyPr>
            <a:normAutofit/>
          </a:bodyPr>
          <a:lstStyle/>
          <a:p>
            <a:r>
              <a:rPr lang="en-US" dirty="0"/>
              <a:t>Network coordination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00944" y="1385392"/>
            <a:ext cx="10972800" cy="4392488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800" b="1" dirty="0" smtClean="0"/>
              <a:t>Proposal: 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r>
              <a:rPr lang="en-US" altLang="zh-CN" sz="2800" dirty="0" smtClean="0"/>
              <a:t>The throughput results (in the appendix) and observation related to Network coordination are captured in the TR.</a:t>
            </a:r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8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 smtClean="0"/>
          </a:p>
          <a:p>
            <a:pPr marL="0" lvl="0" indent="0" eaLnBrk="0" fontAlgn="base" hangingPunct="0">
              <a:spcBef>
                <a:spcPct val="0"/>
              </a:spcBef>
              <a:spcAft>
                <a:spcPct val="0"/>
              </a:spcAft>
              <a:buNone/>
            </a:pPr>
            <a:endParaRPr lang="en-US" altLang="zh-CN" sz="2000" dirty="0"/>
          </a:p>
        </p:txBody>
      </p:sp>
    </p:spTree>
    <p:extLst>
      <p:ext uri="{BB962C8B-B14F-4D97-AF65-F5344CB8AC3E}">
        <p14:creationId xmlns:p14="http://schemas.microsoft.com/office/powerpoint/2010/main" val="394103698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Appendix </a:t>
            </a:r>
            <a:r>
              <a:rPr lang="en-US" dirty="0" smtClean="0"/>
              <a:t>1-1: </a:t>
            </a:r>
            <a:r>
              <a:rPr lang="en-US" dirty="0"/>
              <a:t>N</a:t>
            </a:r>
            <a:r>
              <a:rPr lang="en-US" dirty="0" smtClean="0"/>
              <a:t>etwork </a:t>
            </a:r>
            <a:r>
              <a:rPr lang="en-US" dirty="0"/>
              <a:t>coordination results</a:t>
            </a:r>
            <a:br>
              <a:rPr lang="en-US" dirty="0"/>
            </a:br>
            <a:r>
              <a:rPr lang="en-US" dirty="0"/>
              <a:t>(Huawei: </a:t>
            </a:r>
            <a:r>
              <a:rPr lang="en-US" altLang="zh-CN" dirty="0" smtClean="0"/>
              <a:t>R1-1719467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09600" y="288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63925" y="33147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09188513"/>
              </p:ext>
            </p:extLst>
          </p:nvPr>
        </p:nvGraphicFramePr>
        <p:xfrm>
          <a:off x="609601" y="1976708"/>
          <a:ext cx="11319047" cy="40445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35900"/>
                <a:gridCol w="1613547"/>
                <a:gridCol w="1637763"/>
                <a:gridCol w="1626293"/>
                <a:gridCol w="1626293"/>
                <a:gridCol w="1626293"/>
                <a:gridCol w="1452958"/>
              </a:tblGrid>
              <a:tr h="5055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Traffic </a:t>
                      </a:r>
                      <a:r>
                        <a:rPr lang="en-US" sz="1600" dirty="0">
                          <a:effectLst/>
                        </a:rPr>
                        <a:t>Load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Low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High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055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Aerial UT ratio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Case 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Case 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5055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UE type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Terrestrial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Aerial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All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Terrestrial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Aerial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All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101114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Average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17.78(-0.4%)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3.54(-4.3%)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13.92(-1.6%)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10.02(-1.5%)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2.73(-5.2%)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8.66(-1.8%)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055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5% ile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2.27(-5.0%)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latinLnBrk="1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0.263(-20.3%)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0.55(-8.3%)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0.87(-7.4%)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0.18(-30.8%)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0.42(-10.6%)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055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50% ile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13.72(-0.9%)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1.61(-4.2%)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9.16(-1.3%)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6.42(-2.0%)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0.98(-8.4%)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4.96(-2.4%)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50557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95% ile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latinLnBrk="1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47.60 (0%)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13.93(-0.1%)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 latinLnBrk="1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45.97 (0%)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34.31(-0.5%)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13.21(-0.3%)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31.39(-0.3%)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9" name="矩形 8"/>
          <p:cNvSpPr/>
          <p:nvPr/>
        </p:nvSpPr>
        <p:spPr>
          <a:xfrm>
            <a:off x="3472421" y="1539937"/>
            <a:ext cx="7623035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000" dirty="0">
                <a:latin typeface="Times New Roman" panose="02020603050405020304" pitchFamily="18" charset="0"/>
              </a:rPr>
              <a:t>Throughput results, with PDCCH error impact</a:t>
            </a:r>
            <a:endParaRPr lang="zh-CN" altLang="en-US" sz="2000" dirty="0"/>
          </a:p>
        </p:txBody>
      </p:sp>
    </p:spTree>
    <p:extLst>
      <p:ext uri="{BB962C8B-B14F-4D97-AF65-F5344CB8AC3E}">
        <p14:creationId xmlns:p14="http://schemas.microsoft.com/office/powerpoint/2010/main" val="26588726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Appendix </a:t>
            </a:r>
            <a:r>
              <a:rPr lang="en-US" dirty="0" smtClean="0"/>
              <a:t>1-2: </a:t>
            </a:r>
            <a:r>
              <a:rPr lang="en-US" dirty="0"/>
              <a:t>N</a:t>
            </a:r>
            <a:r>
              <a:rPr lang="en-US" dirty="0" smtClean="0"/>
              <a:t>etwork </a:t>
            </a:r>
            <a:r>
              <a:rPr lang="en-US" dirty="0"/>
              <a:t>coordination results</a:t>
            </a:r>
            <a:br>
              <a:rPr lang="en-US" dirty="0"/>
            </a:br>
            <a:r>
              <a:rPr lang="en-US" dirty="0"/>
              <a:t>(Huawei: </a:t>
            </a:r>
            <a:r>
              <a:rPr lang="en-US" altLang="zh-CN" dirty="0"/>
              <a:t>R1-1719467</a:t>
            </a:r>
            <a:r>
              <a:rPr lang="en-US" dirty="0" smtClean="0"/>
              <a:t>)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09600" y="288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63925" y="33147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6" name="表格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7537604"/>
              </p:ext>
            </p:extLst>
          </p:nvPr>
        </p:nvGraphicFramePr>
        <p:xfrm>
          <a:off x="983432" y="2276872"/>
          <a:ext cx="10369153" cy="3329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659302"/>
                <a:gridCol w="1690273"/>
                <a:gridCol w="1519936"/>
                <a:gridCol w="1518744"/>
                <a:gridCol w="1357935"/>
                <a:gridCol w="1329349"/>
                <a:gridCol w="1293614"/>
              </a:tblGrid>
              <a:tr h="4109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Traffic Load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Low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High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5208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Aerial UT ratio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Case 5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Case 5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09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UE type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Terrestrial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Aerial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All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Terrestrial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Aerial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All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82199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Average (Mbps)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17.39(-2.6%)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4.47(20.8%)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14.09(-0.4%)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9.64(-5.2%)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3.02(4.9%)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8.5(-3.6%)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109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5% ile (Mbps)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2.23(-6.7%)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0.43(30.3%)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0.65(8.3%)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0.86(-8.5%)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0.3(15.4%)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0.43(-8.5%)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109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50% ile (Mbps)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13.32(-3.8%)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2.01(19.6%)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9.03(-2.6%)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6.05(-7.6%)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1.13(5.6%)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4.77(-6.1%)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10999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95% ile (Mbps)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48.90(2.7%)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15.05(8%)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47.35(3%)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33(-4.3%)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13.49(1.8%)</a:t>
                      </a:r>
                      <a:endParaRPr lang="zh-CN" sz="2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30.6(-2.9%)</a:t>
                      </a:r>
                      <a:endParaRPr lang="zh-CN" sz="2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5" name="矩形 4"/>
          <p:cNvSpPr/>
          <p:nvPr/>
        </p:nvSpPr>
        <p:spPr>
          <a:xfrm>
            <a:off x="3069196" y="1878688"/>
            <a:ext cx="72728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>
                <a:latin typeface="Times New Roman" panose="02020603050405020304" pitchFamily="18" charset="0"/>
              </a:rPr>
              <a:t>Throughput results, network coordination on data, with PDCCH error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8925921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Appendix </a:t>
            </a:r>
            <a:r>
              <a:rPr lang="en-US" dirty="0" smtClean="0"/>
              <a:t>1-3: </a:t>
            </a:r>
            <a:r>
              <a:rPr lang="en-US" dirty="0"/>
              <a:t>N</a:t>
            </a:r>
            <a:r>
              <a:rPr lang="en-US" dirty="0" smtClean="0"/>
              <a:t>etwork </a:t>
            </a:r>
            <a:r>
              <a:rPr lang="en-US" dirty="0"/>
              <a:t>coordination results</a:t>
            </a:r>
            <a:br>
              <a:rPr lang="en-US" dirty="0"/>
            </a:br>
            <a:r>
              <a:rPr lang="en-US" dirty="0"/>
              <a:t>(Huawei: </a:t>
            </a:r>
            <a:r>
              <a:rPr lang="en-US" dirty="0" smtClean="0"/>
              <a:t>R1-1719467)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609600" y="2887663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63925" y="33147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1211187"/>
              </p:ext>
            </p:extLst>
          </p:nvPr>
        </p:nvGraphicFramePr>
        <p:xfrm>
          <a:off x="1847528" y="2416072"/>
          <a:ext cx="9734874" cy="3349648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547625"/>
                <a:gridCol w="1330414"/>
                <a:gridCol w="1396031"/>
                <a:gridCol w="1289687"/>
                <a:gridCol w="1228595"/>
                <a:gridCol w="1364353"/>
                <a:gridCol w="1578169"/>
              </a:tblGrid>
              <a:tr h="4187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Traffic Load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Low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High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87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Aerial UT ratio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Case 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Case 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</a:tr>
              <a:tr h="4187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UE type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Terrestrial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Aerial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All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Terrestrial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Aerial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All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83741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Average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17.61(-1.3%)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4.6(24.3%)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14.30(1.1%)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9.76(-4.0%)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3.14(9.0%)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8.69(-1.5%)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187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5% ile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2.35(-1.7%)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0.49(48.5%)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0.67(11.7%)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0.93(-1.1%)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0.37(42.3%)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0.46(-2.1%)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187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50% ile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13.5(-2.5%)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2.07(23.2%)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9.16(-1.3%)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6.18(-5.6%)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1.17(9.3%)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4.87(-4.1%)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  <a:tr h="41870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95% ile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48.91(2.7%)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15.25(9.4%)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47.4(3.1%)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33.1(-4.0%)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>
                          <a:effectLst/>
                        </a:rPr>
                        <a:t>13.55(2.3%)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en-US" sz="1800" dirty="0">
                          <a:effectLst/>
                        </a:rPr>
                        <a:t>30.71(-2.5%)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68580" marR="68580" marT="0" marB="0" anchor="ctr"/>
                </a:tc>
              </a:tr>
            </a:tbl>
          </a:graphicData>
        </a:graphic>
      </p:graphicFrame>
      <p:sp>
        <p:nvSpPr>
          <p:cNvPr id="8" name="Rectangle 1"/>
          <p:cNvSpPr>
            <a:spLocks noChangeArrowheads="1"/>
          </p:cNvSpPr>
          <p:nvPr/>
        </p:nvSpPr>
        <p:spPr bwMode="auto">
          <a:xfrm>
            <a:off x="2639616" y="1917563"/>
            <a:ext cx="7725192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altLang="zh-CN" dirty="0" smtClean="0">
                <a:latin typeface="Times New Roman" panose="02020603050405020304" pitchFamily="18" charset="0"/>
              </a:rPr>
              <a:t>Throughput </a:t>
            </a:r>
            <a:r>
              <a:rPr lang="en-US" altLang="zh-CN" dirty="0">
                <a:latin typeface="Times New Roman" panose="02020603050405020304" pitchFamily="18" charset="0"/>
              </a:rPr>
              <a:t>results, network coordination on data and control, with PDCCH </a:t>
            </a:r>
            <a:r>
              <a:rPr lang="en-US" altLang="zh-CN" dirty="0" smtClean="0">
                <a:latin typeface="Times New Roman" panose="02020603050405020304" pitchFamily="18" charset="0"/>
              </a:rPr>
              <a:t>error</a:t>
            </a:r>
            <a:endParaRPr kumimoji="0" lang="en-US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7543000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Appendix </a:t>
            </a:r>
            <a:r>
              <a:rPr lang="en-US" dirty="0" smtClean="0"/>
              <a:t>2-1: </a:t>
            </a:r>
            <a:r>
              <a:rPr lang="en-US" dirty="0"/>
              <a:t>N</a:t>
            </a:r>
            <a:r>
              <a:rPr lang="en-US" dirty="0" smtClean="0"/>
              <a:t>etwork </a:t>
            </a:r>
            <a:r>
              <a:rPr lang="en-US" dirty="0"/>
              <a:t>coordination results</a:t>
            </a:r>
            <a:br>
              <a:rPr lang="en-US" dirty="0"/>
            </a:br>
            <a:r>
              <a:rPr lang="en-US" dirty="0" smtClean="0"/>
              <a:t>(Nokia: R1-1720515)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4680" y="288592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63925" y="33147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3" name="表格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0634722"/>
              </p:ext>
            </p:extLst>
          </p:nvPr>
        </p:nvGraphicFramePr>
        <p:xfrm>
          <a:off x="1919536" y="2157319"/>
          <a:ext cx="7992887" cy="344336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513901"/>
                <a:gridCol w="2239493"/>
                <a:gridCol w="2239493"/>
              </a:tblGrid>
              <a:tr h="2894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 err="1">
                          <a:effectLst/>
                        </a:rPr>
                        <a:t>UMa</a:t>
                      </a:r>
                      <a:r>
                        <a:rPr lang="en-GB" sz="1800" dirty="0">
                          <a:effectLst/>
                        </a:rPr>
                        <a:t>-AV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Case 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Case 5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94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Receive antenna number of aerial UEs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2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2894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RU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13%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13%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94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5% Throughput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3.81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6.84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94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5% Gain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0.0%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79.5%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94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50% Throughput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18.69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27.40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94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50% Gain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0.0%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46.6%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94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95% Throughput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42.11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42.55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94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95% Gain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0.0%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1.0%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94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Mean Throughput (Mbps)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11.99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19.01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28947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Mean Gain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>
                          <a:effectLst/>
                        </a:rPr>
                        <a:t>0.0%</a:t>
                      </a:r>
                      <a:endParaRPr lang="zh-CN" sz="18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800" dirty="0">
                          <a:effectLst/>
                        </a:rPr>
                        <a:t>58.5%</a:t>
                      </a:r>
                      <a:endParaRPr lang="zh-CN" sz="18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1343472" y="1772816"/>
            <a:ext cx="100091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Performance of intra-site </a:t>
            </a:r>
            <a:r>
              <a:rPr kumimoji="0" lang="en-GB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</a:t>
            </a: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without inter-site coordination (Case 5 without enhancement as baseline)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824259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Appendix 2</a:t>
            </a:r>
            <a:r>
              <a:rPr lang="en-US" dirty="0" smtClean="0"/>
              <a:t>-2: </a:t>
            </a:r>
            <a:r>
              <a:rPr lang="en-US" dirty="0"/>
              <a:t>N</a:t>
            </a:r>
            <a:r>
              <a:rPr lang="en-US" dirty="0" smtClean="0"/>
              <a:t>etwork </a:t>
            </a:r>
            <a:r>
              <a:rPr lang="en-US" dirty="0"/>
              <a:t>coordination results</a:t>
            </a:r>
            <a:br>
              <a:rPr lang="en-US" dirty="0"/>
            </a:br>
            <a:r>
              <a:rPr lang="en-US" dirty="0" smtClean="0"/>
              <a:t>(Nokia: R1-1720515)</a:t>
            </a:r>
            <a:endParaRPr lang="en-US" dirty="0"/>
          </a:p>
        </p:txBody>
      </p:sp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24680" y="2885922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en-US" sz="1000" b="1" i="1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SimSun" panose="02010600030101010101" pitchFamily="2" charset="-122"/>
                <a:cs typeface="Times New Roman" panose="02020603050405020304" pitchFamily="18" charset="0"/>
              </a:rPr>
              <a:t> </a:t>
            </a:r>
            <a:endParaRPr kumimoji="0" lang="en-US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Rectangle 1"/>
          <p:cNvSpPr>
            <a:spLocks noChangeArrowheads="1"/>
          </p:cNvSpPr>
          <p:nvPr/>
        </p:nvSpPr>
        <p:spPr bwMode="auto">
          <a:xfrm>
            <a:off x="3463925" y="3314700"/>
            <a:ext cx="12192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en-US" sz="1000" b="0" i="0" u="none" strike="noStrike" cap="none" normalizeH="0" baseline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 </a:t>
            </a:r>
            <a:endParaRPr kumimoji="0" lang="en-GB" altLang="en-US" sz="1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>
            <a:off x="2495600" y="1828614"/>
            <a:ext cx="10009111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Performance of intra-site </a:t>
            </a:r>
            <a:r>
              <a:rPr kumimoji="0" lang="en-GB" altLang="zh-CN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CoMP</a:t>
            </a:r>
            <a:r>
              <a:rPr kumimoji="0" lang="en-GB" altLang="zh-CN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宋体" panose="02010600030101010101" pitchFamily="2" charset="-122"/>
                <a:cs typeface="Times New Roman" panose="02020603050405020304" pitchFamily="18" charset="0"/>
              </a:rPr>
              <a:t> without inter-site coordination (Case 1 as baseline)</a:t>
            </a:r>
            <a:endParaRPr kumimoji="0" lang="en-GB" altLang="zh-CN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GB" altLang="zh-CN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graphicFrame>
        <p:nvGraphicFramePr>
          <p:cNvPr id="5" name="表格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05049864"/>
              </p:ext>
            </p:extLst>
          </p:nvPr>
        </p:nvGraphicFramePr>
        <p:xfrm>
          <a:off x="1631504" y="2276872"/>
          <a:ext cx="9505056" cy="414612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261313"/>
                <a:gridCol w="2080609"/>
                <a:gridCol w="2081567"/>
                <a:gridCol w="2081567"/>
              </a:tblGrid>
              <a:tr h="353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 err="1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UMa</a:t>
                      </a: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-AV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Case 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altLang="zh-CN" sz="200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Case</a:t>
                      </a:r>
                      <a:r>
                        <a:rPr lang="en-GB" altLang="zh-CN" sz="2000" baseline="0" dirty="0" smtClean="0"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 5 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Case 5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Receive antenna number of aerial UEs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</a:tr>
              <a:tr h="353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RU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 Throughput (Mbps)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4.77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3.81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6.84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5% Gain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-20.1%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43.4%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 Throughput (Mbps)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19.42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18.69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27.40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50% Gain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-3.8%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41.1%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95% Throughput (Mbps)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42.11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42.11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42.55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95% Gain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1.0%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Mean Throughput (Mbps)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14.25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11.99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19.01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  <a:tr h="35365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Mean Gain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0.0%</a:t>
                      </a:r>
                      <a:endParaRPr lang="zh-CN" sz="200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-15.9%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2000" dirty="0"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33.4%</a:t>
                      </a:r>
                      <a:endParaRPr lang="zh-CN" sz="2000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575701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15170</TotalTime>
  <Words>991</Words>
  <Application>Microsoft Office PowerPoint</Application>
  <PresentationFormat>宽屏</PresentationFormat>
  <Paragraphs>277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8" baseType="lpstr">
      <vt:lpstr>MS Mincho</vt:lpstr>
      <vt:lpstr>ＭＳ Ｐゴシック</vt:lpstr>
      <vt:lpstr>SimSun</vt:lpstr>
      <vt:lpstr>SimSun</vt:lpstr>
      <vt:lpstr>Arial</vt:lpstr>
      <vt:lpstr>Calibri</vt:lpstr>
      <vt:lpstr>Times New Roman</vt:lpstr>
      <vt:lpstr>Office Theme</vt:lpstr>
      <vt:lpstr>WF on network coordination</vt:lpstr>
      <vt:lpstr>Backgrounds</vt:lpstr>
      <vt:lpstr>Network coordination</vt:lpstr>
      <vt:lpstr>Network coordination</vt:lpstr>
      <vt:lpstr>Appendix 1-1: Network coordination results (Huawei: R1-1719467)</vt:lpstr>
      <vt:lpstr>Appendix 1-2: Network coordination results (Huawei: R1-1719467)</vt:lpstr>
      <vt:lpstr>Appendix 1-3: Network coordination results (Huawei: R1-1719467)</vt:lpstr>
      <vt:lpstr>Appendix 2-1: Network coordination results (Nokia: R1-1720515)</vt:lpstr>
      <vt:lpstr>Appendix 2-2: Network coordination results (Nokia: R1-1720515)</vt:lpstr>
      <vt:lpstr>Appendix 3-1: Network coordination results (Sequans: R1-1720912)</vt:lpstr>
    </vt:vector>
  </TitlesOfParts>
  <Company>MediaTek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OTDOA enhancements for FeMTC</dc:title>
  <dc:creator>Xingqin Lin</dc:creator>
  <cp:lastModifiedBy>Yuzheng</cp:lastModifiedBy>
  <cp:revision>1761</cp:revision>
  <dcterms:created xsi:type="dcterms:W3CDTF">2015-04-22T00:12:23Z</dcterms:created>
  <dcterms:modified xsi:type="dcterms:W3CDTF">2017-11-28T17:08:19Z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(3)wctvVNFDItuebxi7OjfRXDT69y0iwZeFtkmA0JYvbo5TdQzjoqqHUf1F0BcHo5diobcu6c+U
Mzr8Hcgaee0rzU8vie2gsDh2rFH6N2fU4SVi0JJm30OfWCajfcM5gn7ijTf4YdonUP1CRC7g
BiimUtZ71EWlwW78PHEUkPAGTweWK7H6izoMwropEMFbm68bbTbNIIvqa4IRGefcW5S8OCbb
a5Pyw+o2S5e1g5Y08c</vt:lpwstr>
  </property>
  <property fmtid="{D5CDD505-2E9C-101B-9397-08002B2CF9AE}" pid="4" name="_new_ms_pID_725431">
    <vt:lpwstr>5Litb3B+du8jsr8gvRZNHa1sT8afmj/VkiNxGFlo3oA72Durr1LgCO
datZFiyh4G3B6O0NOHz9qpcDmr/S6LcG1hEX6KbFCNF2Ug1uEP83rN3IFuRfU3zcWN5GSn43
zxD4BmYqkg16aelUYQPvQDxfWiF1CHp6VEsmUbjmnnjkda6SDjUpEdGxYJbKxUDE2e8eBuPg
Vm61I0ZayE5IILfrZV85ySr1n3JZl4NJDBWQ</vt:lpwstr>
  </property>
  <property fmtid="{D5CDD505-2E9C-101B-9397-08002B2CF9AE}" pid="5" name="_new_ms_pID_725432">
    <vt:lpwstr>2TQRiLAy4dT/an4k7Ywb8bQPFcosw9hAWSuw
IMzss96wWGcTT0Xm+zQLr5ZkkTPKD1XR/9m3FJbJ7nDq5yhfiuFyBWs8MANz9+Bnosu8Rk1Q
O8hze8e4IH+syYnwKHqOZgH4sux4/sG+C9u/VGnYs7mWCaB1U47RTl0X5b3OQru+B8u9A9iN
V+EG9PY9QMuavRUxTcyMRg00a0HY1B2gbos=</vt:lpwstr>
  </property>
  <property fmtid="{D5CDD505-2E9C-101B-9397-08002B2CF9AE}" pid="6" name="_new_ms_pID_725433">
    <vt:lpwstr>GAW9I+aC9MK+EDyNMB
1BXRZw==</vt:lpwstr>
  </property>
  <property fmtid="{D5CDD505-2E9C-101B-9397-08002B2CF9AE}" pid="7" name="_2015_ms_pID_725343">
    <vt:lpwstr>(3)VMSRh0/f7hnHh0A+yB67P9Jmuhb0g4VTSGkCsdD7eDIBVrq6FthXjUI/IX4o66KS1gx6ZH77
xD96QOWp3Ic6B1/603TJ8UZaVvjppwwTBXchR+gvw1kX1CGzRtxWIAlIqCZfDY7FN/I48uiw
LF6Eb53VEjlwjxh9SIGi5uQ09wMTfGStQDCcdVEJTWtZsZSVhZVPodZ6PG5QA1u6F25cCZIC
94huf/t8VoaE1BYOgU</vt:lpwstr>
  </property>
  <property fmtid="{D5CDD505-2E9C-101B-9397-08002B2CF9AE}" pid="8" name="_2015_ms_pID_7253431">
    <vt:lpwstr>IWYpiIHjvN6/kPAWjKNuXaLuxvRMUvHL9KXTZpjJdMQfbVBFXIreJY
o7U2GxJ3ifAKs20tR5O5VwrfhV+8Ow9ZbWOb/13mvvHyuH3btvAw+ittLKITXL6fB8I8Fj5v
k+vBPysS+qgGXp/+IPGXVwi05FpNz0aKGLiTBlapEruVLw5L2/qOnYYB8ihllsyafRKXJNuW
Uv8uYaHyozRC06vVXL6fqyGY5n5MD9coaqCH</vt:lpwstr>
  </property>
  <property fmtid="{D5CDD505-2E9C-101B-9397-08002B2CF9AE}" pid="9" name="_2015_ms_pID_7253432">
    <vt:lpwstr>oyrtiKaCmMa5tnBu2HJO3cI8hu5NQ6ulbYRc
xJPeLlY2RXRuG8tF4psAELNvwABVYMUj9OaPwjmiTGcjkJXs142EzjU7fT/hwOAf/GRUPQYE
</vt:lpwstr>
  </property>
  <property fmtid="{D5CDD505-2E9C-101B-9397-08002B2CF9AE}" pid="10" name="_readonly">
    <vt:lpwstr/>
  </property>
  <property fmtid="{D5CDD505-2E9C-101B-9397-08002B2CF9AE}" pid="11" name="_change">
    <vt:lpwstr/>
  </property>
  <property fmtid="{D5CDD505-2E9C-101B-9397-08002B2CF9AE}" pid="12" name="_full-control">
    <vt:lpwstr/>
  </property>
  <property fmtid="{D5CDD505-2E9C-101B-9397-08002B2CF9AE}" pid="13" name="sflag">
    <vt:lpwstr>1458712156</vt:lpwstr>
  </property>
</Properties>
</file>