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
  </p:handoutMasterIdLst>
  <p:sldIdLst>
    <p:sldId id="280" r:id="rId2"/>
    <p:sldId id="282" r:id="rId3"/>
    <p:sldId id="283" r:id="rId4"/>
    <p:sldId id="285" r:id="rId5"/>
    <p:sldId id="287" r:id="rId6"/>
    <p:sldId id="284" r:id="rId7"/>
    <p:sldId id="288" r:id="rId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82"/>
            <p14:sldId id="283"/>
            <p14:sldId id="285"/>
            <p14:sldId id="287"/>
            <p14:sldId id="284"/>
            <p14:sldId id="288"/>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 id="1" name="STIDWELL Alan IMT/OLN" initials="SAI" lastIdx="3" clrIdx="1"/>
  <p:cmAuthor id="2" name="LIN Hao IMT/OLN" initials="LH"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06" d="100"/>
          <a:sy n="106" d="100"/>
        </p:scale>
        <p:origin x="654" y="936"/>
      </p:cViewPr>
      <p:guideLst>
        <p:guide orient="horz" pos="2160"/>
        <p:guide pos="2880"/>
      </p:guideLst>
    </p:cSldViewPr>
  </p:slideViewPr>
  <p:notesTextViewPr>
    <p:cViewPr>
      <p:scale>
        <a:sx n="1" d="1"/>
        <a:sy n="1" d="1"/>
      </p:scale>
      <p:origin x="0" y="0"/>
    </p:cViewPr>
  </p:notesTextViewPr>
  <p:notesViewPr>
    <p:cSldViewPr>
      <p:cViewPr varScale="1">
        <p:scale>
          <a:sx n="62" d="100"/>
          <a:sy n="62" d="100"/>
        </p:scale>
        <p:origin x="-2611" y="-8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20ED52-C95A-4309-9B73-07A51B18B73C}" type="datetimeFigureOut">
              <a:rPr lang="fr-FR" smtClean="0"/>
              <a:t>17/11/2017</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591F83-BF24-4EEA-95E1-0ACFB0D20241}" type="slidenum">
              <a:rPr lang="fr-FR" smtClean="0"/>
              <a:t>‹#›</a:t>
            </a:fld>
            <a:endParaRPr lang="fr-FR"/>
          </a:p>
        </p:txBody>
      </p:sp>
    </p:spTree>
    <p:extLst>
      <p:ext uri="{BB962C8B-B14F-4D97-AF65-F5344CB8AC3E}">
        <p14:creationId xmlns:p14="http://schemas.microsoft.com/office/powerpoint/2010/main" val="9474765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file:///\\OPNASNASVELP03A\RYEV7385\LTE%203GPP\RAN1\RAN1%20meetings\NR%20AH%20meetings%202017\Docs\R1-1711817.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2188200"/>
            <a:ext cx="7057405" cy="936000"/>
          </a:xfrm>
        </p:spPr>
        <p:txBody>
          <a:bodyPr/>
          <a:lstStyle/>
          <a:p>
            <a:r>
              <a:rPr lang="en-US" altLang="ja-JP" sz="4400" dirty="0"/>
              <a:t>On UL power sharing for coverage enhancement</a:t>
            </a:r>
            <a:r>
              <a:rPr lang="fr-FR" sz="4400" dirty="0"/>
              <a:t/>
            </a:r>
            <a:br>
              <a:rPr lang="fr-FR" sz="4400" dirty="0"/>
            </a:br>
            <a:r>
              <a:rPr lang="fr-FR" sz="4400" dirty="0"/>
              <a:t/>
            </a:r>
            <a:br>
              <a:rPr lang="fr-FR" sz="4400" dirty="0"/>
            </a:br>
            <a:endParaRPr lang="fr-FR" sz="4400" dirty="0"/>
          </a:p>
        </p:txBody>
      </p:sp>
      <p:sp>
        <p:nvSpPr>
          <p:cNvPr id="5" name="Sous-titre 2"/>
          <p:cNvSpPr txBox="1">
            <a:spLocks/>
          </p:cNvSpPr>
          <p:nvPr/>
        </p:nvSpPr>
        <p:spPr>
          <a:xfrm>
            <a:off x="1012903" y="4393968"/>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latin typeface="Times New Roman" panose="02020603050405020304" pitchFamily="18" charset="0"/>
                <a:cs typeface="Times New Roman" panose="02020603050405020304" pitchFamily="18" charset="0"/>
              </a:rPr>
              <a:t>3GPP TSG </a:t>
            </a:r>
            <a:r>
              <a:rPr lang="en-GB" dirty="0">
                <a:latin typeface="Times New Roman" panose="02020603050405020304" pitchFamily="18" charset="0"/>
                <a:cs typeface="Times New Roman" panose="02020603050405020304" pitchFamily="18" charset="0"/>
              </a:rPr>
              <a:t>RAN WG1 Meeting #</a:t>
            </a:r>
            <a:r>
              <a:rPr lang="en-GB" dirty="0" smtClean="0">
                <a:latin typeface="Times New Roman" panose="02020603050405020304" pitchFamily="18" charset="0"/>
                <a:cs typeface="Times New Roman" panose="02020603050405020304" pitchFamily="18" charset="0"/>
              </a:rPr>
              <a:t>91 </a:t>
            </a:r>
            <a:endParaRPr lang="en-GB" dirty="0">
              <a:latin typeface="Times New Roman" panose="02020603050405020304" pitchFamily="18" charset="0"/>
              <a:cs typeface="Times New Roman" panose="02020603050405020304" pitchFamily="18" charset="0"/>
            </a:endParaRPr>
          </a:p>
          <a:p>
            <a:r>
              <a:rPr lang="en-GB" dirty="0" smtClean="0">
                <a:latin typeface="Times New Roman" panose="02020603050405020304" pitchFamily="18" charset="0"/>
                <a:cs typeface="Times New Roman" panose="02020603050405020304" pitchFamily="18" charset="0"/>
              </a:rPr>
              <a:t>Reno, Nevada</a:t>
            </a:r>
            <a:r>
              <a:rPr lang="en-US" dirty="0" smtClean="0">
                <a:latin typeface="Times New Roman" panose="02020603050405020304" pitchFamily="18" charset="0"/>
                <a:cs typeface="Times New Roman" panose="02020603050405020304" pitchFamily="18" charset="0"/>
              </a:rPr>
              <a:t>, USA, 27 Nov. – 1 Dec., </a:t>
            </a:r>
            <a:r>
              <a:rPr lang="en-US" dirty="0">
                <a:latin typeface="Times New Roman" panose="02020603050405020304" pitchFamily="18" charset="0"/>
                <a:cs typeface="Times New Roman" panose="02020603050405020304" pitchFamily="18" charset="0"/>
              </a:rPr>
              <a:t>2017</a:t>
            </a:r>
          </a:p>
          <a:p>
            <a:r>
              <a:rPr lang="en-US" dirty="0">
                <a:latin typeface="Times New Roman" panose="02020603050405020304" pitchFamily="18" charset="0"/>
                <a:cs typeface="Times New Roman" panose="02020603050405020304" pitchFamily="18" charset="0"/>
              </a:rPr>
              <a:t>Agenda item: </a:t>
            </a:r>
            <a:r>
              <a:rPr lang="en-US" dirty="0" smtClean="0">
                <a:latin typeface="Times New Roman" panose="02020603050405020304" pitchFamily="18" charset="0"/>
                <a:cs typeface="Times New Roman" panose="02020603050405020304" pitchFamily="18" charset="0"/>
              </a:rPr>
              <a:t>7.6.1</a:t>
            </a: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en-US" dirty="0" smtClean="0">
                <a:latin typeface="Times New Roman" panose="02020603050405020304" pitchFamily="18" charset="0"/>
                <a:cs typeface="Times New Roman" panose="02020603050405020304" pitchFamily="18" charset="0"/>
              </a:rPr>
              <a:t>R1-1720452</a:t>
            </a:r>
            <a:endParaRPr lang="fr-FR" dirty="0">
              <a:latin typeface="Times New Roman" panose="02020603050405020304" pitchFamily="18" charset="0"/>
              <a:cs typeface="Times New Roman" panose="02020603050405020304" pitchFamily="18" charset="0"/>
            </a:endParaRPr>
          </a:p>
          <a:p>
            <a:pPr algn="r"/>
            <a:r>
              <a:rPr lang="fr-FR" dirty="0" smtClean="0"/>
              <a:t> </a:t>
            </a:r>
            <a:endParaRPr lang="fr-FR"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Background (1/4)</a:t>
            </a:r>
            <a:endParaRPr lang="fr-FR" dirty="0"/>
          </a:p>
        </p:txBody>
      </p:sp>
      <p:sp>
        <p:nvSpPr>
          <p:cNvPr id="7" name="コンテンツ プレースホルダー 2"/>
          <p:cNvSpPr>
            <a:spLocks noGrp="1"/>
          </p:cNvSpPr>
          <p:nvPr>
            <p:ph idx="1"/>
          </p:nvPr>
        </p:nvSpPr>
        <p:spPr>
          <a:xfrm>
            <a:off x="381000" y="1143000"/>
            <a:ext cx="8229600" cy="4525963"/>
          </a:xfrm>
        </p:spPr>
        <p:txBody>
          <a:bodyPr>
            <a:noAutofit/>
          </a:bodyPr>
          <a:lstStyle/>
          <a:p>
            <a:pPr lvl="0"/>
            <a:r>
              <a:rPr lang="en-US" sz="1200" dirty="0" smtClean="0">
                <a:latin typeface="Times New Roman" panose="02020603050405020304" pitchFamily="18" charset="0"/>
                <a:cs typeface="Times New Roman" panose="02020603050405020304" pitchFamily="18" charset="0"/>
              </a:rPr>
              <a:t>Agreement RAN1#90 on UL power control</a:t>
            </a:r>
          </a:p>
          <a:p>
            <a:pPr lvl="0"/>
            <a:endParaRPr lang="en-US" sz="1200" dirty="0">
              <a:latin typeface="Times New Roman" panose="02020603050405020304" pitchFamily="18" charset="0"/>
              <a:cs typeface="Times New Roman" panose="02020603050405020304" pitchFamily="18" charset="0"/>
            </a:endParaRPr>
          </a:p>
          <a:p>
            <a:pPr lvl="1"/>
            <a:r>
              <a:rPr lang="en-US" sz="1200" i="1" dirty="0" smtClean="0">
                <a:latin typeface="Times New Roman" panose="02020603050405020304" pitchFamily="18" charset="0"/>
                <a:cs typeface="Times New Roman" panose="02020603050405020304" pitchFamily="18" charset="0"/>
              </a:rPr>
              <a:t>At </a:t>
            </a:r>
            <a:r>
              <a:rPr lang="en-US" sz="1200" i="1" dirty="0">
                <a:latin typeface="Times New Roman" panose="02020603050405020304" pitchFamily="18" charset="0"/>
                <a:cs typeface="Times New Roman" panose="02020603050405020304" pitchFamily="18" charset="0"/>
              </a:rPr>
              <a:t>least for LTE-NR NSA operation</a:t>
            </a:r>
          </a:p>
          <a:p>
            <a:pPr lvl="2"/>
            <a:r>
              <a:rPr lang="en-US" sz="1200" i="1" dirty="0">
                <a:latin typeface="Times New Roman" panose="02020603050405020304" pitchFamily="18" charset="0"/>
                <a:cs typeface="Times New Roman" panose="02020603050405020304" pitchFamily="18" charset="0"/>
              </a:rPr>
              <a:t>Maximum allowed power values for LTE (P_LTE) and NR (P_NR) are set separately</a:t>
            </a:r>
          </a:p>
          <a:p>
            <a:pPr lvl="3"/>
            <a:r>
              <a:rPr lang="en-US" sz="1200" i="1" dirty="0">
                <a:latin typeface="Times New Roman" panose="02020603050405020304" pitchFamily="18" charset="0"/>
                <a:cs typeface="Times New Roman" panose="02020603050405020304" pitchFamily="18" charset="0"/>
              </a:rPr>
              <a:t>i.e., when UE is configured for NR, P_LTE can be configured up to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and  P_NR can be configured up to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a:t>
            </a:r>
          </a:p>
          <a:p>
            <a:pPr lvl="3"/>
            <a:r>
              <a:rPr lang="en-US" sz="1200" i="1" dirty="0">
                <a:latin typeface="Times New Roman" panose="02020603050405020304" pitchFamily="18" charset="0"/>
                <a:cs typeface="Times New Roman" panose="02020603050405020304" pitchFamily="18" charset="0"/>
              </a:rPr>
              <a:t>e.g. P_LTE + P_NR &gt;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or P_LTE + P_NR = </a:t>
            </a:r>
            <a:r>
              <a:rPr lang="en-US" sz="1200" i="1" dirty="0" err="1">
                <a:latin typeface="Times New Roman" panose="02020603050405020304" pitchFamily="18" charset="0"/>
                <a:cs typeface="Times New Roman" panose="02020603050405020304" pitchFamily="18" charset="0"/>
              </a:rPr>
              <a:t>P_cmax</a:t>
            </a:r>
            <a:endParaRPr lang="en-US" sz="1200" i="1" dirty="0">
              <a:latin typeface="Times New Roman" panose="02020603050405020304" pitchFamily="18" charset="0"/>
              <a:cs typeface="Times New Roman" panose="02020603050405020304" pitchFamily="18" charset="0"/>
            </a:endParaRPr>
          </a:p>
          <a:p>
            <a:pPr lvl="2"/>
            <a:r>
              <a:rPr lang="en-US" sz="1200" i="1" dirty="0">
                <a:latin typeface="Times New Roman" panose="02020603050405020304" pitchFamily="18" charset="0"/>
                <a:cs typeface="Times New Roman" panose="02020603050405020304" pitchFamily="18" charset="0"/>
              </a:rPr>
              <a:t>Signaling details for P_LTE, P_NR are left to RAN2, RAN4.</a:t>
            </a:r>
          </a:p>
          <a:p>
            <a:pPr lvl="2"/>
            <a:r>
              <a:rPr lang="en-US" sz="1200" i="1" dirty="0">
                <a:latin typeface="Times New Roman" panose="02020603050405020304" pitchFamily="18" charset="0"/>
                <a:cs typeface="Times New Roman" panose="02020603050405020304" pitchFamily="18" charset="0"/>
              </a:rPr>
              <a:t>Note: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is a limit that is similar to ‘The configured maximum UE output power’ that was specified for LTE.</a:t>
            </a:r>
          </a:p>
          <a:p>
            <a:pPr lvl="2"/>
            <a:r>
              <a:rPr lang="en-US" sz="1200" i="1" dirty="0">
                <a:latin typeface="Times New Roman" panose="02020603050405020304" pitchFamily="18" charset="0"/>
                <a:cs typeface="Times New Roman" panose="02020603050405020304" pitchFamily="18" charset="0"/>
              </a:rPr>
              <a:t>Note: The network will still have flexibility to prioritize or reserve certain NR transmission power depending on network implementation</a:t>
            </a:r>
          </a:p>
          <a:p>
            <a:pPr lvl="2"/>
            <a:r>
              <a:rPr lang="en-US" sz="1200" i="1" dirty="0">
                <a:latin typeface="Times New Roman" panose="02020603050405020304" pitchFamily="18" charset="0"/>
                <a:cs typeface="Times New Roman" panose="02020603050405020304" pitchFamily="18" charset="0"/>
              </a:rPr>
              <a:t>All UEs are mandated to handle P_LTE + P_NR =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while handling of P_LTE + P_NR &gt;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depends on UE capability</a:t>
            </a:r>
          </a:p>
          <a:p>
            <a:pPr lvl="2"/>
            <a:r>
              <a:rPr lang="en-US" sz="1200" i="1" dirty="0">
                <a:latin typeface="Times New Roman" panose="02020603050405020304" pitchFamily="18" charset="0"/>
                <a:cs typeface="Times New Roman" panose="02020603050405020304" pitchFamily="18" charset="0"/>
              </a:rPr>
              <a:t>At least, when DL/UL LTE </a:t>
            </a:r>
            <a:r>
              <a:rPr lang="en-US" sz="1200" i="1" dirty="0" err="1">
                <a:latin typeface="Times New Roman" panose="02020603050405020304" pitchFamily="18" charset="0"/>
                <a:cs typeface="Times New Roman" panose="02020603050405020304" pitchFamily="18" charset="0"/>
              </a:rPr>
              <a:t>sTTI</a:t>
            </a:r>
            <a:r>
              <a:rPr lang="en-US" sz="1200" i="1" dirty="0">
                <a:latin typeface="Times New Roman" panose="02020603050405020304" pitchFamily="18" charset="0"/>
                <a:cs typeface="Times New Roman" panose="02020603050405020304" pitchFamily="18" charset="0"/>
              </a:rPr>
              <a:t>/reduced UE processing time based operation is not configured for the UE, if total transmit power exceeds </a:t>
            </a:r>
            <a:r>
              <a:rPr lang="en-US" sz="1200" i="1" dirty="0" err="1">
                <a:latin typeface="Times New Roman" panose="02020603050405020304" pitchFamily="18" charset="0"/>
                <a:cs typeface="Times New Roman" panose="02020603050405020304" pitchFamily="18" charset="0"/>
              </a:rPr>
              <a:t>P_cmax</a:t>
            </a:r>
            <a:r>
              <a:rPr lang="en-US" sz="1200" i="1" dirty="0">
                <a:latin typeface="Times New Roman" panose="02020603050405020304" pitchFamily="18" charset="0"/>
                <a:cs typeface="Times New Roman" panose="02020603050405020304" pitchFamily="18" charset="0"/>
              </a:rPr>
              <a:t> when there is simultaneous NR and LTE UL </a:t>
            </a:r>
            <a:r>
              <a:rPr lang="en-US" sz="1200" i="1" dirty="0" err="1">
                <a:latin typeface="Times New Roman" panose="02020603050405020304" pitchFamily="18" charset="0"/>
                <a:cs typeface="Times New Roman" panose="02020603050405020304" pitchFamily="18" charset="0"/>
              </a:rPr>
              <a:t>tx</a:t>
            </a:r>
            <a:r>
              <a:rPr lang="en-US" sz="1200" i="1" dirty="0">
                <a:latin typeface="Times New Roman" panose="02020603050405020304" pitchFamily="18" charset="0"/>
                <a:cs typeface="Times New Roman" panose="02020603050405020304" pitchFamily="18" charset="0"/>
              </a:rPr>
              <a:t>, </a:t>
            </a:r>
          </a:p>
          <a:p>
            <a:pPr lvl="3"/>
            <a:r>
              <a:rPr lang="en-US" sz="1200" i="1" dirty="0">
                <a:latin typeface="Times New Roman" panose="02020603050405020304" pitchFamily="18" charset="0"/>
                <a:cs typeface="Times New Roman" panose="02020603050405020304" pitchFamily="18" charset="0"/>
              </a:rPr>
              <a:t>For NR, UE scales down/drops NR transmission and NR power scaling details are left to UE implementation (note: it is not intended to have RAN4 test from RAN1 perspective)</a:t>
            </a:r>
          </a:p>
          <a:p>
            <a:pPr lvl="4"/>
            <a:r>
              <a:rPr lang="en-US" sz="1200" i="1" dirty="0">
                <a:latin typeface="Times New Roman" panose="02020603050405020304" pitchFamily="18" charset="0"/>
                <a:cs typeface="Times New Roman" panose="02020603050405020304" pitchFamily="18" charset="0"/>
              </a:rPr>
              <a:t>If there are two or more UL carriers, the power scaling or </a:t>
            </a:r>
            <a:r>
              <a:rPr lang="en-US" sz="1200" i="1" dirty="0" err="1">
                <a:latin typeface="Times New Roman" panose="02020603050405020304" pitchFamily="18" charset="0"/>
                <a:cs typeface="Times New Roman" panose="02020603050405020304" pitchFamily="18" charset="0"/>
              </a:rPr>
              <a:t>tx</a:t>
            </a:r>
            <a:r>
              <a:rPr lang="en-US" sz="1200" i="1" dirty="0">
                <a:latin typeface="Times New Roman" panose="02020603050405020304" pitchFamily="18" charset="0"/>
                <a:cs typeface="Times New Roman" panose="02020603050405020304" pitchFamily="18" charset="0"/>
              </a:rPr>
              <a:t> dropping can be performed for each of the UL carriers separately or jointly up to UE implementation</a:t>
            </a:r>
          </a:p>
          <a:p>
            <a:pPr lvl="3"/>
            <a:r>
              <a:rPr lang="en-US" sz="1200" i="1" dirty="0">
                <a:latin typeface="Times New Roman" panose="02020603050405020304" pitchFamily="18" charset="0"/>
                <a:cs typeface="Times New Roman" panose="02020603050405020304" pitchFamily="18" charset="0"/>
              </a:rPr>
              <a:t>For LTE, no change in power control procedure</a:t>
            </a:r>
          </a:p>
          <a:p>
            <a:pPr lvl="2"/>
            <a:r>
              <a:rPr lang="en-US" sz="1200" i="1" dirty="0">
                <a:latin typeface="Times New Roman" panose="02020603050405020304" pitchFamily="18" charset="0"/>
                <a:cs typeface="Times New Roman" panose="02020603050405020304" pitchFamily="18" charset="0"/>
              </a:rPr>
              <a:t>FFS the case when DL/UL LTE </a:t>
            </a:r>
            <a:r>
              <a:rPr lang="en-US" sz="1200" i="1" dirty="0" err="1">
                <a:latin typeface="Times New Roman" panose="02020603050405020304" pitchFamily="18" charset="0"/>
                <a:cs typeface="Times New Roman" panose="02020603050405020304" pitchFamily="18" charset="0"/>
              </a:rPr>
              <a:t>sTTI</a:t>
            </a:r>
            <a:r>
              <a:rPr lang="en-US" sz="1200" i="1" dirty="0">
                <a:latin typeface="Times New Roman" panose="02020603050405020304" pitchFamily="18" charset="0"/>
                <a:cs typeface="Times New Roman" panose="02020603050405020304" pitchFamily="18" charset="0"/>
              </a:rPr>
              <a:t>/reduced UE processing time based operation is configured for the UE</a:t>
            </a:r>
          </a:p>
          <a:p>
            <a:pPr lvl="2"/>
            <a:r>
              <a:rPr lang="en-US" sz="1200" i="1" dirty="0">
                <a:solidFill>
                  <a:srgbClr val="FF0000"/>
                </a:solidFill>
                <a:latin typeface="Times New Roman" panose="02020603050405020304" pitchFamily="18" charset="0"/>
                <a:cs typeface="Times New Roman" panose="02020603050405020304" pitchFamily="18" charset="0"/>
              </a:rPr>
              <a:t>The following is FFS</a:t>
            </a:r>
          </a:p>
          <a:p>
            <a:pPr lvl="3"/>
            <a:r>
              <a:rPr lang="en-US" sz="1200" i="1" dirty="0">
                <a:solidFill>
                  <a:srgbClr val="FF0000"/>
                </a:solidFill>
                <a:latin typeface="Times New Roman" panose="02020603050405020304" pitchFamily="18" charset="0"/>
                <a:cs typeface="Times New Roman" panose="02020603050405020304" pitchFamily="18" charset="0"/>
              </a:rPr>
              <a:t>The case when P_NR is configured such that P_NR &lt; </a:t>
            </a:r>
            <a:r>
              <a:rPr lang="en-US" sz="1200" i="1" dirty="0" err="1">
                <a:solidFill>
                  <a:srgbClr val="FF0000"/>
                </a:solidFill>
                <a:latin typeface="Times New Roman" panose="02020603050405020304" pitchFamily="18" charset="0"/>
                <a:cs typeface="Times New Roman" panose="02020603050405020304" pitchFamily="18" charset="0"/>
              </a:rPr>
              <a:t>P_cmax</a:t>
            </a:r>
            <a:r>
              <a:rPr lang="en-US" sz="1200" i="1" dirty="0">
                <a:solidFill>
                  <a:srgbClr val="FF0000"/>
                </a:solidFill>
                <a:latin typeface="Times New Roman" panose="02020603050405020304" pitchFamily="18" charset="0"/>
                <a:cs typeface="Times New Roman" panose="02020603050405020304" pitchFamily="18" charset="0"/>
              </a:rPr>
              <a:t>, and UE can use power up to </a:t>
            </a:r>
            <a:r>
              <a:rPr lang="en-US" sz="1200" i="1" dirty="0" err="1">
                <a:solidFill>
                  <a:srgbClr val="FF0000"/>
                </a:solidFill>
                <a:latin typeface="Times New Roman" panose="02020603050405020304" pitchFamily="18" charset="0"/>
                <a:cs typeface="Times New Roman" panose="02020603050405020304" pitchFamily="18" charset="0"/>
              </a:rPr>
              <a:t>P_cmax</a:t>
            </a:r>
            <a:r>
              <a:rPr lang="en-US" sz="1200" i="1" dirty="0">
                <a:solidFill>
                  <a:srgbClr val="FF0000"/>
                </a:solidFill>
                <a:latin typeface="Times New Roman" panose="02020603050405020304" pitchFamily="18" charset="0"/>
                <a:cs typeface="Times New Roman" panose="02020603050405020304" pitchFamily="18" charset="0"/>
              </a:rPr>
              <a:t> in NR when it knows that there will be no UL transmission in LTE by semi-static configuration (e.g., measurement gap, DL/UL configuration</a:t>
            </a:r>
            <a:r>
              <a:rPr lang="en-US" sz="1200" i="1" dirty="0">
                <a:latin typeface="Times New Roman" panose="02020603050405020304" pitchFamily="18" charset="0"/>
                <a:cs typeface="Times New Roman" panose="02020603050405020304" pitchFamily="18" charset="0"/>
              </a:rPr>
              <a:t>)</a:t>
            </a:r>
          </a:p>
          <a:p>
            <a:pPr marL="400050" lvl="1" indent="0">
              <a:buNone/>
            </a:pPr>
            <a:endParaRPr lang="ja-JP" altLang="ja-JP" sz="12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0600" y="388800"/>
            <a:ext cx="7084800" cy="982800"/>
          </a:xfrm>
        </p:spPr>
        <p:txBody>
          <a:bodyPr/>
          <a:lstStyle/>
          <a:p>
            <a:r>
              <a:rPr lang="en-US" dirty="0" smtClean="0"/>
              <a:t>Background (2/4)</a:t>
            </a:r>
            <a:endParaRPr lang="en-US" dirty="0"/>
          </a:p>
        </p:txBody>
      </p:sp>
      <p:sp>
        <p:nvSpPr>
          <p:cNvPr id="5" name="Rectangle 4"/>
          <p:cNvSpPr/>
          <p:nvPr/>
        </p:nvSpPr>
        <p:spPr>
          <a:xfrm>
            <a:off x="914400" y="1295400"/>
            <a:ext cx="7696200" cy="1477328"/>
          </a:xfrm>
          <a:prstGeom prst="rect">
            <a:avLst/>
          </a:prstGeom>
        </p:spPr>
        <p:txBody>
          <a:bodyPr wrap="square">
            <a:spAutoFit/>
          </a:bodyPr>
          <a:lstStyle/>
          <a:p>
            <a:pPr marL="457200" indent="-457200" fontAlgn="base">
              <a:spcAft>
                <a:spcPct val="25000"/>
              </a:spcAf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Time resource allocation is not equivalent to power allocation for coverage </a:t>
            </a:r>
            <a:r>
              <a:rPr lang="en-US" sz="2400" dirty="0" smtClean="0">
                <a:latin typeface="Times New Roman" panose="02020603050405020304" pitchFamily="18" charset="0"/>
                <a:cs typeface="Times New Roman" panose="02020603050405020304" pitchFamily="18" charset="0"/>
              </a:rPr>
              <a:t>improvement</a:t>
            </a:r>
          </a:p>
          <a:p>
            <a:pPr marL="914400" lvl="1" indent="-457200" fontAlgn="base">
              <a:spcAft>
                <a:spcPct val="25000"/>
              </a:spcAft>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Under </a:t>
            </a:r>
            <a:r>
              <a:rPr lang="en-US" dirty="0">
                <a:latin typeface="Times New Roman" panose="02020603050405020304" pitchFamily="18" charset="0"/>
                <a:cs typeface="Times New Roman" panose="02020603050405020304" pitchFamily="18" charset="0"/>
              </a:rPr>
              <a:t>a </a:t>
            </a:r>
            <a:r>
              <a:rPr lang="en-US" u="sng" dirty="0">
                <a:latin typeface="Times New Roman" panose="02020603050405020304" pitchFamily="18" charset="0"/>
                <a:cs typeface="Times New Roman" panose="02020603050405020304" pitchFamily="18" charset="0"/>
              </a:rPr>
              <a:t>delay constraint </a:t>
            </a:r>
            <a:r>
              <a:rPr lang="en-US" dirty="0">
                <a:latin typeface="Times New Roman" panose="02020603050405020304" pitchFamily="18" charset="0"/>
                <a:cs typeface="Times New Roman" panose="02020603050405020304" pitchFamily="18" charset="0"/>
              </a:rPr>
              <a:t>increasing the transmission power is the only solution</a:t>
            </a:r>
          </a:p>
        </p:txBody>
      </p:sp>
    </p:spTree>
    <p:extLst>
      <p:ext uri="{BB962C8B-B14F-4D97-AF65-F5344CB8AC3E}">
        <p14:creationId xmlns:p14="http://schemas.microsoft.com/office/powerpoint/2010/main" val="3234403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Background (3/4)</a:t>
            </a:r>
            <a:endParaRPr lang="en-US" dirty="0"/>
          </a:p>
        </p:txBody>
      </p:sp>
      <p:sp>
        <p:nvSpPr>
          <p:cNvPr id="5" name="Espace réservé du contenu 3"/>
          <p:cNvSpPr>
            <a:spLocks noGrp="1"/>
          </p:cNvSpPr>
          <p:nvPr>
            <p:ph idx="1"/>
          </p:nvPr>
        </p:nvSpPr>
        <p:spPr>
          <a:xfrm>
            <a:off x="914400" y="1219200"/>
            <a:ext cx="7543800" cy="4545795"/>
          </a:xfrm>
        </p:spPr>
        <p:txBody>
          <a:bodyPr>
            <a:normAutofit fontScale="92500" lnSpcReduction="10000"/>
          </a:bodyPr>
          <a:lstStyle/>
          <a:p>
            <a:endParaRPr lang="en-US" sz="1600" dirty="0">
              <a:solidFill>
                <a:schemeClr val="accent1"/>
              </a:solidFill>
              <a:latin typeface="Times New Roman" panose="02020603050405020304" pitchFamily="18" charset="0"/>
              <a:cs typeface="Times New Roman" panose="02020603050405020304" pitchFamily="18" charset="0"/>
            </a:endParaRPr>
          </a:p>
          <a:p>
            <a:pPr fontAlgn="base">
              <a:spcAft>
                <a:spcPct val="25000"/>
              </a:spcAft>
            </a:pPr>
            <a:r>
              <a:rPr lang="en-US" sz="1600" dirty="0" smtClean="0">
                <a:latin typeface="Times New Roman" panose="02020603050405020304" pitchFamily="18" charset="0"/>
                <a:cs typeface="Times New Roman" panose="02020603050405020304" pitchFamily="18" charset="0"/>
              </a:rPr>
              <a:t>Agreement NR AH#2 on scenarios for UL coverage improvement</a:t>
            </a:r>
          </a:p>
          <a:p>
            <a:pPr lvl="1"/>
            <a:r>
              <a:rPr lang="en-GB" i="1" dirty="0" smtClean="0">
                <a:latin typeface="Times New Roman" panose="02020603050405020304" pitchFamily="18" charset="0"/>
                <a:cs typeface="Times New Roman" panose="02020603050405020304" pitchFamily="18" charset="0"/>
              </a:rPr>
              <a:t>RAN1 </a:t>
            </a:r>
            <a:r>
              <a:rPr lang="en-GB" i="1" dirty="0">
                <a:latin typeface="Times New Roman" panose="02020603050405020304" pitchFamily="18" charset="0"/>
                <a:cs typeface="Times New Roman" panose="02020603050405020304" pitchFamily="18" charset="0"/>
              </a:rPr>
              <a:t>should consider the following scenarios as listed in </a:t>
            </a:r>
            <a:r>
              <a:rPr lang="en-GB" i="1" u="sng" dirty="0">
                <a:latin typeface="Times New Roman" panose="02020603050405020304" pitchFamily="18" charset="0"/>
                <a:cs typeface="Times New Roman" panose="02020603050405020304" pitchFamily="18" charset="0"/>
                <a:hlinkClick r:id="rId2" action="ppaction://hlinkfile"/>
              </a:rPr>
              <a:t>R1-1711817</a:t>
            </a:r>
            <a:r>
              <a:rPr lang="en-GB" i="1" dirty="0">
                <a:latin typeface="Times New Roman" panose="02020603050405020304" pitchFamily="18" charset="0"/>
                <a:cs typeface="Times New Roman" panose="02020603050405020304" pitchFamily="18" charset="0"/>
              </a:rPr>
              <a:t> in the future work especially in terms of UL coverage</a:t>
            </a:r>
            <a:endParaRPr lang="en-US" i="1" dirty="0">
              <a:latin typeface="Times New Roman" panose="02020603050405020304" pitchFamily="18" charset="0"/>
              <a:cs typeface="Times New Roman" panose="02020603050405020304" pitchFamily="18" charset="0"/>
            </a:endParaRPr>
          </a:p>
          <a:p>
            <a:pPr lvl="2"/>
            <a:r>
              <a:rPr lang="en-GB" i="1" dirty="0">
                <a:latin typeface="Times New Roman" panose="02020603050405020304" pitchFamily="18" charset="0"/>
                <a:cs typeface="Times New Roman" panose="02020603050405020304" pitchFamily="18" charset="0"/>
              </a:rPr>
              <a:t>Scenario 1</a:t>
            </a:r>
            <a:endParaRPr lang="en-US" i="1" dirty="0">
              <a:latin typeface="Times New Roman" panose="02020603050405020304" pitchFamily="18" charset="0"/>
              <a:cs typeface="Times New Roman" panose="02020603050405020304" pitchFamily="18" charset="0"/>
            </a:endParaRPr>
          </a:p>
          <a:p>
            <a:pPr lvl="2"/>
            <a:r>
              <a:rPr lang="en-GB" i="1" dirty="0">
                <a:latin typeface="Times New Roman" panose="02020603050405020304" pitchFamily="18" charset="0"/>
                <a:cs typeface="Times New Roman" panose="02020603050405020304" pitchFamily="18" charset="0"/>
              </a:rPr>
              <a:t>Scenario 2 where UL sharing is from network perspective</a:t>
            </a:r>
            <a:endParaRPr lang="en-US" i="1" dirty="0">
              <a:latin typeface="Times New Roman" panose="02020603050405020304" pitchFamily="18" charset="0"/>
              <a:cs typeface="Times New Roman" panose="02020603050405020304" pitchFamily="18" charset="0"/>
            </a:endParaRPr>
          </a:p>
          <a:p>
            <a:pPr lvl="3"/>
            <a:r>
              <a:rPr lang="en-GB" i="1" dirty="0">
                <a:latin typeface="Times New Roman" panose="02020603050405020304" pitchFamily="18" charset="0"/>
                <a:cs typeface="Times New Roman" panose="02020603050405020304" pitchFamily="18" charset="0"/>
              </a:rPr>
              <a:t>FFS where UL sharing from UE perspective</a:t>
            </a:r>
            <a:endParaRPr lang="en-US" i="1" dirty="0">
              <a:latin typeface="Times New Roman" panose="02020603050405020304" pitchFamily="18" charset="0"/>
              <a:cs typeface="Times New Roman" panose="02020603050405020304" pitchFamily="18" charset="0"/>
            </a:endParaRPr>
          </a:p>
          <a:p>
            <a:pPr lvl="4"/>
            <a:r>
              <a:rPr lang="en-GB" i="1" dirty="0">
                <a:latin typeface="Times New Roman" panose="02020603050405020304" pitchFamily="18" charset="0"/>
                <a:cs typeface="Times New Roman" panose="02020603050405020304" pitchFamily="18" charset="0"/>
              </a:rPr>
              <a:t>Aim to conclude in the next meeting; if no consensus, consider sending an LS to RANP for clarification</a:t>
            </a:r>
            <a:endParaRPr lang="en-US" i="1" dirty="0">
              <a:latin typeface="Times New Roman" panose="02020603050405020304" pitchFamily="18" charset="0"/>
              <a:cs typeface="Times New Roman" panose="02020603050405020304" pitchFamily="18" charset="0"/>
            </a:endParaRPr>
          </a:p>
          <a:p>
            <a:pPr lvl="2"/>
            <a:r>
              <a:rPr lang="en-GB" i="1" dirty="0">
                <a:latin typeface="Times New Roman" panose="02020603050405020304" pitchFamily="18" charset="0"/>
                <a:cs typeface="Times New Roman" panose="02020603050405020304" pitchFamily="18" charset="0"/>
              </a:rPr>
              <a:t>Scenario </a:t>
            </a:r>
            <a:r>
              <a:rPr lang="en-GB" i="1" dirty="0" smtClean="0">
                <a:latin typeface="Times New Roman" panose="02020603050405020304" pitchFamily="18" charset="0"/>
                <a:cs typeface="Times New Roman" panose="02020603050405020304" pitchFamily="18" charset="0"/>
              </a:rPr>
              <a:t>3</a:t>
            </a:r>
            <a:endParaRPr lang="en-US" i="1" dirty="0">
              <a:latin typeface="Times New Roman" panose="02020603050405020304" pitchFamily="18" charset="0"/>
              <a:cs typeface="Times New Roman" panose="02020603050405020304" pitchFamily="18" charset="0"/>
            </a:endParaRPr>
          </a:p>
          <a:p>
            <a:pPr marL="914400" lvl="2" indent="0">
              <a:buNone/>
            </a:pPr>
            <a:endParaRPr lang="en-US" dirty="0" smtClean="0">
              <a:latin typeface="Times New Roman" panose="02020603050405020304" pitchFamily="18" charset="0"/>
              <a:cs typeface="Times New Roman" panose="02020603050405020304" pitchFamily="18" charset="0"/>
            </a:endParaRPr>
          </a:p>
          <a:p>
            <a:pPr fontAlgn="base">
              <a:spcAft>
                <a:spcPct val="25000"/>
              </a:spcAft>
            </a:pPr>
            <a:endParaRPr lang="en-US" sz="1600" dirty="0">
              <a:latin typeface="Times New Roman" panose="02020603050405020304" pitchFamily="18" charset="0"/>
              <a:cs typeface="Times New Roman" panose="02020603050405020304" pitchFamily="18" charset="0"/>
            </a:endParaRPr>
          </a:p>
          <a:p>
            <a:r>
              <a:rPr lang="en-GB" sz="1600" dirty="0">
                <a:latin typeface="Times New Roman" panose="02020603050405020304" pitchFamily="18" charset="0"/>
                <a:cs typeface="Times New Roman" panose="02020603050405020304" pitchFamily="18" charset="0"/>
              </a:rPr>
              <a:t>Agreement RAN1#90</a:t>
            </a:r>
          </a:p>
          <a:p>
            <a:pPr lvl="1"/>
            <a:r>
              <a:rPr lang="en-US" i="1" dirty="0">
                <a:latin typeface="Times New Roman" panose="02020603050405020304" pitchFamily="18" charset="0"/>
                <a:cs typeface="Times New Roman" panose="02020603050405020304" pitchFamily="18" charset="0"/>
              </a:rPr>
              <a:t>Define the necessary mechanisms to ensure that NR-PUSCH which carries only control information can reach a similar coverage as NR DL control in scenario 1</a:t>
            </a:r>
          </a:p>
          <a:p>
            <a:pPr marL="0" indent="0" fontAlgn="base">
              <a:spcAft>
                <a:spcPct val="25000"/>
              </a:spcAft>
              <a:buNone/>
            </a:pPr>
            <a:r>
              <a:rPr lang="en-US" sz="1600" dirty="0" smtClean="0">
                <a:latin typeface="Times New Roman" panose="02020603050405020304" pitchFamily="18" charset="0"/>
                <a:cs typeface="Times New Roman" panose="02020603050405020304" pitchFamily="18" charset="0"/>
              </a:rPr>
              <a:t/>
            </a:r>
            <a:br>
              <a:rPr lang="en-US" sz="1600" dirty="0" smtClean="0">
                <a:latin typeface="Times New Roman" panose="02020603050405020304" pitchFamily="18" charset="0"/>
                <a:cs typeface="Times New Roman" panose="02020603050405020304" pitchFamily="18" charset="0"/>
              </a:rPr>
            </a:br>
            <a:endParaRPr lang="en-US" sz="1600" dirty="0" smtClean="0">
              <a:latin typeface="Times New Roman" panose="02020603050405020304" pitchFamily="18" charset="0"/>
              <a:cs typeface="Times New Roman" panose="02020603050405020304" pitchFamily="18" charset="0"/>
            </a:endParaRPr>
          </a:p>
          <a:p>
            <a:pPr fontAlgn="base">
              <a:spcAft>
                <a:spcPct val="25000"/>
              </a:spcAft>
            </a:pPr>
            <a:r>
              <a:rPr lang="en-US" sz="1600" dirty="0">
                <a:latin typeface="Times New Roman" panose="02020603050405020304" pitchFamily="18" charset="0"/>
                <a:cs typeface="Times New Roman" panose="02020603050405020304" pitchFamily="18" charset="0"/>
              </a:rPr>
              <a:t>Full power transmission for NR or LTE when the UE is configured in TDM/single </a:t>
            </a:r>
            <a:r>
              <a:rPr lang="en-US" sz="1600" dirty="0" err="1">
                <a:latin typeface="Times New Roman" panose="02020603050405020304" pitchFamily="18" charset="0"/>
                <a:cs typeface="Times New Roman" panose="02020603050405020304" pitchFamily="18" charset="0"/>
              </a:rPr>
              <a:t>Tx</a:t>
            </a:r>
            <a:r>
              <a:rPr lang="en-US" sz="1600" dirty="0">
                <a:latin typeface="Times New Roman" panose="02020603050405020304" pitchFamily="18" charset="0"/>
                <a:cs typeface="Times New Roman" panose="02020603050405020304" pitchFamily="18" charset="0"/>
              </a:rPr>
              <a:t> </a:t>
            </a:r>
            <a:r>
              <a:rPr lang="en-US" sz="1600" dirty="0" smtClean="0">
                <a:latin typeface="Times New Roman" panose="02020603050405020304" pitchFamily="18" charset="0"/>
                <a:cs typeface="Times New Roman" panose="02020603050405020304" pitchFamily="18" charset="0"/>
              </a:rPr>
              <a:t>from the network perspective is </a:t>
            </a:r>
            <a:r>
              <a:rPr lang="en-US" sz="1600" dirty="0">
                <a:latin typeface="Times New Roman" panose="02020603050405020304" pitchFamily="18" charset="0"/>
                <a:cs typeface="Times New Roman" panose="02020603050405020304" pitchFamily="18" charset="0"/>
              </a:rPr>
              <a:t>beneficial for the coverage of all </a:t>
            </a:r>
            <a:r>
              <a:rPr lang="en-US" sz="1600" dirty="0" smtClean="0">
                <a:latin typeface="Times New Roman" panose="02020603050405020304" pitchFamily="18" charset="0"/>
                <a:cs typeface="Times New Roman" panose="02020603050405020304" pitchFamily="18" charset="0"/>
              </a:rPr>
              <a:t>scenarios</a:t>
            </a:r>
          </a:p>
          <a:p>
            <a:pPr fontAlgn="base">
              <a:spcAft>
                <a:spcPct val="25000"/>
              </a:spcAft>
            </a:pPr>
            <a:endParaRPr lang="en-US" sz="1600" dirty="0">
              <a:solidFill>
                <a:schemeClr val="accent1"/>
              </a:solidFill>
              <a:latin typeface="Times New Roman" panose="02020603050405020304" pitchFamily="18" charset="0"/>
              <a:cs typeface="Times New Roman" panose="02020603050405020304" pitchFamily="18" charset="0"/>
            </a:endParaRPr>
          </a:p>
          <a:p>
            <a:pPr fontAlgn="base">
              <a:spcAft>
                <a:spcPct val="25000"/>
              </a:spcAft>
            </a:pPr>
            <a:endParaRPr lang="en-US" sz="1600" dirty="0" smtClean="0">
              <a:solidFill>
                <a:schemeClr val="accent1"/>
              </a:solidFill>
              <a:latin typeface="Times New Roman" panose="02020603050405020304" pitchFamily="18" charset="0"/>
              <a:cs typeface="Times New Roman" panose="02020603050405020304" pitchFamily="18" charset="0"/>
            </a:endParaRPr>
          </a:p>
          <a:p>
            <a:pPr marL="457200" lvl="1" indent="0">
              <a:buNone/>
            </a:pPr>
            <a:endParaRPr lang="en-US"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4860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Background (4/4)</a:t>
            </a:r>
            <a:endParaRPr lang="en-US" dirty="0"/>
          </a:p>
        </p:txBody>
      </p:sp>
      <p:sp>
        <p:nvSpPr>
          <p:cNvPr id="6" name="コンテンツ プレースホルダー 2"/>
          <p:cNvSpPr>
            <a:spLocks noGrp="1"/>
          </p:cNvSpPr>
          <p:nvPr>
            <p:ph idx="1"/>
          </p:nvPr>
        </p:nvSpPr>
        <p:spPr>
          <a:xfrm>
            <a:off x="457200" y="1600200"/>
            <a:ext cx="8229600" cy="4525963"/>
          </a:xfrm>
        </p:spPr>
        <p:txBody>
          <a:bodyPr>
            <a:normAutofit/>
          </a:bodyPr>
          <a:lstStyle/>
          <a:p>
            <a:r>
              <a:rPr lang="en-US" altLang="ja-JP" dirty="0" smtClean="0">
                <a:latin typeface="Times New Roman" panose="02020603050405020304" pitchFamily="18" charset="0"/>
                <a:cs typeface="Times New Roman" panose="02020603050405020304" pitchFamily="18" charset="0"/>
              </a:rPr>
              <a:t>Agreements </a:t>
            </a:r>
            <a:r>
              <a:rPr lang="en-US" altLang="ja-JP" dirty="0">
                <a:latin typeface="Times New Roman" panose="02020603050405020304" pitchFamily="18" charset="0"/>
                <a:cs typeface="Times New Roman" panose="02020603050405020304" pitchFamily="18" charset="0"/>
              </a:rPr>
              <a:t>in RAN4 sent through </a:t>
            </a:r>
            <a:r>
              <a:rPr lang="en-GB" altLang="ja-JP" dirty="0" smtClean="0">
                <a:latin typeface="Times New Roman" panose="02020603050405020304" pitchFamily="18" charset="0"/>
                <a:cs typeface="Times New Roman" panose="02020603050405020304" pitchFamily="18" charset="0"/>
              </a:rPr>
              <a:t>LS R1-1718940 to RAN1</a:t>
            </a:r>
            <a:br>
              <a:rPr lang="en-GB" altLang="ja-JP" dirty="0" smtClean="0">
                <a:latin typeface="Times New Roman" panose="02020603050405020304" pitchFamily="18" charset="0"/>
                <a:cs typeface="Times New Roman" panose="02020603050405020304" pitchFamily="18" charset="0"/>
              </a:rPr>
            </a:br>
            <a:endParaRPr lang="ja-JP" altLang="ja-JP" dirty="0">
              <a:latin typeface="Times New Roman" panose="02020603050405020304" pitchFamily="18" charset="0"/>
              <a:cs typeface="Times New Roman" panose="02020603050405020304" pitchFamily="18" charset="0"/>
            </a:endParaRPr>
          </a:p>
          <a:p>
            <a:pPr lvl="1"/>
            <a:r>
              <a:rPr lang="en-GB" altLang="ja-JP" dirty="0">
                <a:latin typeface="Times New Roman" panose="02020603050405020304" pitchFamily="18" charset="0"/>
                <a:cs typeface="Times New Roman" panose="02020603050405020304" pitchFamily="18" charset="0"/>
              </a:rPr>
              <a:t>For NSA UE with both LTE band and NR band at sub-6GHz, RAN4 will follow power sharing mechanism for the configured </a:t>
            </a:r>
            <a:r>
              <a:rPr lang="en-GB" altLang="ja-JP" dirty="0" err="1">
                <a:latin typeface="Times New Roman" panose="02020603050405020304" pitchFamily="18" charset="0"/>
                <a:cs typeface="Times New Roman" panose="02020603050405020304" pitchFamily="18" charset="0"/>
              </a:rPr>
              <a:t>Tx</a:t>
            </a:r>
            <a:r>
              <a:rPr lang="en-GB" altLang="ja-JP" dirty="0">
                <a:latin typeface="Times New Roman" panose="02020603050405020304" pitchFamily="18" charset="0"/>
                <a:cs typeface="Times New Roman" panose="02020603050405020304" pitchFamily="18" charset="0"/>
              </a:rPr>
              <a:t> power in NSA UE RF requirements without UE capability</a:t>
            </a:r>
            <a:r>
              <a:rPr lang="en-GB" altLang="ja-JP" dirty="0" smtClean="0">
                <a:latin typeface="Times New Roman" panose="02020603050405020304" pitchFamily="18" charset="0"/>
                <a:cs typeface="Times New Roman" panose="02020603050405020304" pitchFamily="18" charset="0"/>
              </a:rPr>
              <a:t>.</a:t>
            </a:r>
          </a:p>
          <a:p>
            <a:pPr lvl="2"/>
            <a:r>
              <a:rPr lang="en-US" altLang="ja-JP" dirty="0">
                <a:solidFill>
                  <a:srgbClr val="FF0000"/>
                </a:solidFill>
                <a:latin typeface="Times New Roman" panose="02020603050405020304" pitchFamily="18" charset="0"/>
                <a:cs typeface="Times New Roman" panose="02020603050405020304" pitchFamily="18" charset="0"/>
              </a:rPr>
              <a:t>RAN4 has decided that all NSA DC UE should have power scaling functionality at sub-6GHz as mandatory feature to satisfy the UE configured transmitted power requirements, i.e., UE can transmit full power </a:t>
            </a:r>
            <a:r>
              <a:rPr lang="en-US" altLang="ja-JP" dirty="0" err="1">
                <a:solidFill>
                  <a:srgbClr val="FF0000"/>
                </a:solidFill>
                <a:latin typeface="Times New Roman" panose="02020603050405020304" pitchFamily="18" charset="0"/>
                <a:cs typeface="Times New Roman" panose="02020603050405020304" pitchFamily="18" charset="0"/>
              </a:rPr>
              <a:t>Pcmax</a:t>
            </a:r>
            <a:r>
              <a:rPr lang="en-US" altLang="ja-JP" dirty="0">
                <a:solidFill>
                  <a:srgbClr val="FF0000"/>
                </a:solidFill>
                <a:latin typeface="Times New Roman" panose="02020603050405020304" pitchFamily="18" charset="0"/>
                <a:cs typeface="Times New Roman" panose="02020603050405020304" pitchFamily="18" charset="0"/>
              </a:rPr>
              <a:t> on LTE and scale NR power. </a:t>
            </a:r>
            <a:endParaRPr lang="en-US" altLang="ja-JP" dirty="0" smtClean="0">
              <a:solidFill>
                <a:srgbClr val="FF0000"/>
              </a:solidFill>
              <a:latin typeface="Times New Roman" panose="02020603050405020304" pitchFamily="18" charset="0"/>
              <a:cs typeface="Times New Roman" panose="02020603050405020304" pitchFamily="18" charset="0"/>
            </a:endParaRPr>
          </a:p>
          <a:p>
            <a:pPr lvl="1"/>
            <a:endParaRPr lang="en-US" altLang="ja-JP" dirty="0">
              <a:solidFill>
                <a:srgbClr val="FF0000"/>
              </a:solidFill>
              <a:latin typeface="Times New Roman" panose="02020603050405020304" pitchFamily="18" charset="0"/>
              <a:cs typeface="Times New Roman" panose="02020603050405020304" pitchFamily="18" charset="0"/>
            </a:endParaRPr>
          </a:p>
          <a:p>
            <a:pPr lvl="1"/>
            <a:r>
              <a:rPr lang="en-GB" altLang="ja-JP" dirty="0" smtClean="0">
                <a:latin typeface="Times New Roman" panose="02020603050405020304" pitchFamily="18" charset="0"/>
                <a:cs typeface="Times New Roman" panose="02020603050405020304" pitchFamily="18" charset="0"/>
              </a:rPr>
              <a:t>For </a:t>
            </a:r>
            <a:r>
              <a:rPr lang="en-GB" altLang="ja-JP" dirty="0">
                <a:latin typeface="Times New Roman" panose="02020603050405020304" pitchFamily="18" charset="0"/>
                <a:cs typeface="Times New Roman" panose="02020603050405020304" pitchFamily="18" charset="0"/>
              </a:rPr>
              <a:t>NSA UE with LTE band at sub-6GHz and NR band at above 24GHz, RAN4 can follow individual configured </a:t>
            </a:r>
            <a:r>
              <a:rPr lang="en-GB" altLang="ja-JP" dirty="0" err="1">
                <a:latin typeface="Times New Roman" panose="02020603050405020304" pitchFamily="18" charset="0"/>
                <a:cs typeface="Times New Roman" panose="02020603050405020304" pitchFamily="18" charset="0"/>
              </a:rPr>
              <a:t>Tx</a:t>
            </a:r>
            <a:r>
              <a:rPr lang="en-GB" altLang="ja-JP" dirty="0">
                <a:latin typeface="Times New Roman" panose="02020603050405020304" pitchFamily="18" charset="0"/>
                <a:cs typeface="Times New Roman" panose="02020603050405020304" pitchFamily="18" charset="0"/>
              </a:rPr>
              <a:t> power requirement. P-MPR will be considered for NR to satisfy the SAR/MPE(Maximum Permissible Exposure) requirements.</a:t>
            </a:r>
            <a:endParaRPr lang="ja-JP" altLang="ja-JP"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71083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Solution</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479612" y="1371600"/>
            <a:ext cx="8077200" cy="3200876"/>
          </a:xfrm>
          <a:prstGeom prst="rect">
            <a:avLst/>
          </a:prstGeom>
        </p:spPr>
        <p:txBody>
          <a:bodyPr wrap="square">
            <a:spAutoFit/>
          </a:bodyPr>
          <a:lstStyle/>
          <a:p>
            <a:pPr marL="342900" indent="-342900">
              <a:buFont typeface="Arial" panose="020B0604020202020204" pitchFamily="34" charset="0"/>
              <a:buChar char="•"/>
            </a:pPr>
            <a:r>
              <a:rPr lang="en-US" altLang="ja-JP" sz="2000" dirty="0" smtClean="0">
                <a:latin typeface="Times New Roman" panose="02020603050405020304" pitchFamily="18" charset="0"/>
                <a:cs typeface="Times New Roman" panose="02020603050405020304" pitchFamily="18" charset="0"/>
              </a:rPr>
              <a:t>Change </a:t>
            </a:r>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RAN1 agreement based on the RAN4 </a:t>
            </a:r>
            <a:r>
              <a:rPr lang="en-US" sz="2000" dirty="0" smtClean="0">
                <a:latin typeface="Times New Roman" panose="02020603050405020304" pitchFamily="18" charset="0"/>
                <a:cs typeface="Times New Roman" panose="02020603050405020304" pitchFamily="18" charset="0"/>
              </a:rPr>
              <a:t>LS</a:t>
            </a:r>
          </a:p>
          <a:p>
            <a:pPr marL="800100" lvl="1"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Mandate </a:t>
            </a:r>
            <a:r>
              <a:rPr lang="en-US" dirty="0">
                <a:latin typeface="Times New Roman" panose="02020603050405020304" pitchFamily="18" charset="0"/>
                <a:cs typeface="Times New Roman" panose="02020603050405020304" pitchFamily="18" charset="0"/>
              </a:rPr>
              <a:t>the support of P_LTE + P_NR &gt; </a:t>
            </a:r>
            <a:r>
              <a:rPr lang="en-US" dirty="0" err="1">
                <a:latin typeface="Times New Roman" panose="02020603050405020304" pitchFamily="18" charset="0"/>
                <a:cs typeface="Times New Roman" panose="02020603050405020304" pitchFamily="18" charset="0"/>
              </a:rPr>
              <a:t>P_cmax</a:t>
            </a:r>
            <a:r>
              <a:rPr lang="en-US" dirty="0">
                <a:latin typeface="Times New Roman" panose="02020603050405020304" pitchFamily="18" charset="0"/>
                <a:cs typeface="Times New Roman" panose="02020603050405020304" pitchFamily="18" charset="0"/>
              </a:rPr>
              <a:t> with NR power </a:t>
            </a:r>
            <a:r>
              <a:rPr lang="en-US" dirty="0" smtClean="0">
                <a:latin typeface="Times New Roman" panose="02020603050405020304" pitchFamily="18" charset="0"/>
                <a:cs typeface="Times New Roman" panose="02020603050405020304" pitchFamily="18" charset="0"/>
              </a:rPr>
              <a:t>scaling</a:t>
            </a:r>
          </a:p>
          <a:p>
            <a:pPr marL="800100" lvl="1"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Example:</a:t>
            </a:r>
          </a:p>
          <a:p>
            <a:pPr marL="1257300" lvl="2"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P_LTE </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P_cmax</a:t>
            </a:r>
            <a:r>
              <a:rPr lang="en-US" dirty="0">
                <a:latin typeface="Times New Roman" panose="02020603050405020304" pitchFamily="18" charset="0"/>
                <a:cs typeface="Times New Roman" panose="02020603050405020304" pitchFamily="18" charset="0"/>
              </a:rPr>
              <a:t> and </a:t>
            </a:r>
            <a:r>
              <a:rPr lang="en-US" dirty="0" smtClean="0">
                <a:latin typeface="Times New Roman" panose="02020603050405020304" pitchFamily="18" charset="0"/>
                <a:cs typeface="Times New Roman" panose="02020603050405020304" pitchFamily="18" charset="0"/>
              </a:rPr>
              <a:t>P_NR=</a:t>
            </a:r>
            <a:r>
              <a:rPr lang="en-US" dirty="0" err="1" smtClean="0">
                <a:latin typeface="Times New Roman" panose="02020603050405020304" pitchFamily="18" charset="0"/>
                <a:cs typeface="Times New Roman" panose="02020603050405020304" pitchFamily="18" charset="0"/>
              </a:rPr>
              <a:t>P_cmax</a:t>
            </a:r>
            <a:endParaRPr lang="en-US" dirty="0" smtClean="0">
              <a:latin typeface="Times New Roman" panose="02020603050405020304" pitchFamily="18" charset="0"/>
              <a:cs typeface="Times New Roman" panose="02020603050405020304" pitchFamily="18" charset="0"/>
            </a:endParaRPr>
          </a:p>
          <a:p>
            <a:pPr marL="1257300" lvl="2"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Scheduler </a:t>
            </a:r>
            <a:r>
              <a:rPr lang="en-US" dirty="0">
                <a:latin typeface="Times New Roman" panose="02020603050405020304" pitchFamily="18" charset="0"/>
                <a:cs typeface="Times New Roman" panose="02020603050405020304" pitchFamily="18" charset="0"/>
              </a:rPr>
              <a:t>ensures that no simultaneous transmissions occur for a given UE. </a:t>
            </a:r>
            <a:endParaRPr lang="en-US" dirty="0" smtClean="0">
              <a:latin typeface="Times New Roman" panose="02020603050405020304" pitchFamily="18" charset="0"/>
              <a:cs typeface="Times New Roman" panose="02020603050405020304" pitchFamily="18" charset="0"/>
            </a:endParaRPr>
          </a:p>
          <a:p>
            <a:pPr marL="1714500" lvl="3"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When </a:t>
            </a:r>
            <a:r>
              <a:rPr lang="en-US" dirty="0">
                <a:latin typeface="Times New Roman" panose="02020603050405020304" pitchFamily="18" charset="0"/>
                <a:cs typeface="Times New Roman" panose="02020603050405020304" pitchFamily="18" charset="0"/>
              </a:rPr>
              <a:t>LTE is </a:t>
            </a:r>
            <a:r>
              <a:rPr lang="en-US" dirty="0" smtClean="0">
                <a:latin typeface="Times New Roman" panose="02020603050405020304" pitchFamily="18" charset="0"/>
                <a:cs typeface="Times New Roman" panose="02020603050405020304" pitchFamily="18" charset="0"/>
              </a:rPr>
              <a:t>scheduled, </a:t>
            </a:r>
            <a:r>
              <a:rPr lang="en-US" dirty="0">
                <a:latin typeface="Times New Roman" panose="02020603050405020304" pitchFamily="18" charset="0"/>
                <a:cs typeface="Times New Roman" panose="02020603050405020304" pitchFamily="18" charset="0"/>
              </a:rPr>
              <a:t>the transmission uses full </a:t>
            </a:r>
            <a:r>
              <a:rPr lang="en-US" dirty="0" smtClean="0">
                <a:latin typeface="Times New Roman" panose="02020603050405020304" pitchFamily="18" charset="0"/>
                <a:cs typeface="Times New Roman" panose="02020603050405020304" pitchFamily="18" charset="0"/>
              </a:rPr>
              <a:t>power</a:t>
            </a:r>
          </a:p>
          <a:p>
            <a:pPr marL="1714500" lvl="3" indent="-34290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W</a:t>
            </a:r>
            <a:r>
              <a:rPr lang="en-US" dirty="0" smtClean="0">
                <a:latin typeface="Times New Roman" panose="02020603050405020304" pitchFamily="18" charset="0"/>
                <a:cs typeface="Times New Roman" panose="02020603050405020304" pitchFamily="18" charset="0"/>
              </a:rPr>
              <a:t>hen </a:t>
            </a:r>
            <a:r>
              <a:rPr lang="en-US" dirty="0">
                <a:latin typeface="Times New Roman" panose="02020603050405020304" pitchFamily="18" charset="0"/>
                <a:cs typeface="Times New Roman" panose="02020603050405020304" pitchFamily="18" charset="0"/>
              </a:rPr>
              <a:t>NR is </a:t>
            </a:r>
            <a:r>
              <a:rPr lang="en-US" dirty="0" smtClean="0">
                <a:latin typeface="Times New Roman" panose="02020603050405020304" pitchFamily="18" charset="0"/>
                <a:cs typeface="Times New Roman" panose="02020603050405020304" pitchFamily="18" charset="0"/>
              </a:rPr>
              <a:t>scheduled, </a:t>
            </a:r>
            <a:r>
              <a:rPr lang="en-US" dirty="0">
                <a:latin typeface="Times New Roman" panose="02020603050405020304" pitchFamily="18" charset="0"/>
                <a:cs typeface="Times New Roman" panose="02020603050405020304" pitchFamily="18" charset="0"/>
              </a:rPr>
              <a:t>the transmission uses full power </a:t>
            </a:r>
            <a:endParaRPr lang="en-US" dirty="0" smtClean="0">
              <a:latin typeface="Times New Roman" panose="02020603050405020304" pitchFamily="18" charset="0"/>
              <a:cs typeface="Times New Roman" panose="02020603050405020304" pitchFamily="18" charset="0"/>
            </a:endParaRPr>
          </a:p>
          <a:p>
            <a:pPr marL="2171700" lvl="4" indent="-342900">
              <a:buFont typeface="Arial" panose="020B0604020202020204" pitchFamily="34" charset="0"/>
              <a:buChar char="•"/>
            </a:pPr>
            <a:r>
              <a:rPr lang="en-US" dirty="0" smtClean="0">
                <a:latin typeface="Times New Roman" panose="02020603050405020304" pitchFamily="18" charset="0"/>
                <a:cs typeface="Times New Roman" panose="02020603050405020304" pitchFamily="18" charset="0"/>
              </a:rPr>
              <a:t>Note: full </a:t>
            </a:r>
            <a:r>
              <a:rPr lang="en-US" dirty="0">
                <a:latin typeface="Times New Roman" panose="02020603050405020304" pitchFamily="18" charset="0"/>
                <a:cs typeface="Times New Roman" panose="02020603050405020304" pitchFamily="18" charset="0"/>
              </a:rPr>
              <a:t>power means </a:t>
            </a:r>
            <a:r>
              <a:rPr lang="en-US" dirty="0" err="1" smtClean="0">
                <a:latin typeface="Times New Roman" panose="02020603050405020304" pitchFamily="18" charset="0"/>
                <a:cs typeface="Times New Roman" panose="02020603050405020304" pitchFamily="18" charset="0"/>
              </a:rPr>
              <a:t>P_cmax</a:t>
            </a:r>
            <a:endParaRPr lang="en-US" dirty="0">
              <a:latin typeface="Times New Roman" panose="02020603050405020304" pitchFamily="18" charset="0"/>
              <a:cs typeface="Times New Roman" panose="02020603050405020304" pitchFamily="18" charset="0"/>
            </a:endParaRPr>
          </a:p>
          <a:p>
            <a:pPr marL="800100" lvl="1" indent="-342900">
              <a:buFont typeface="Arial" panose="020B0604020202020204" pitchFamily="34" charset="0"/>
              <a:buChar char="•"/>
            </a:pPr>
            <a:endParaRPr lang="en-US" sz="2000" dirty="0"/>
          </a:p>
          <a:p>
            <a:pPr lvl="1"/>
            <a:endParaRPr lang="en-US" altLang="ja-JP" u="sng"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68933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Proposal</a:t>
            </a:r>
            <a:endParaRPr lang="en-US" dirty="0">
              <a:latin typeface="Times New Roman" panose="02020603050405020304" pitchFamily="18" charset="0"/>
              <a:cs typeface="Times New Roman" panose="02020603050405020304" pitchFamily="18" charset="0"/>
            </a:endParaRPr>
          </a:p>
        </p:txBody>
      </p:sp>
      <p:sp>
        <p:nvSpPr>
          <p:cNvPr id="5" name="Rectangle 4"/>
          <p:cNvSpPr/>
          <p:nvPr/>
        </p:nvSpPr>
        <p:spPr>
          <a:xfrm>
            <a:off x="479612" y="1371600"/>
            <a:ext cx="8077200" cy="1600438"/>
          </a:xfrm>
          <a:prstGeom prst="rect">
            <a:avLst/>
          </a:prstGeom>
        </p:spPr>
        <p:txBody>
          <a:bodyPr wrap="square">
            <a:spAutoFit/>
          </a:bodyPr>
          <a:lstStyle/>
          <a:p>
            <a:pPr marL="342900" indent="-342900">
              <a:buFont typeface="Arial" panose="020B0604020202020204" pitchFamily="34" charset="0"/>
              <a:buChar char="•"/>
            </a:pPr>
            <a:r>
              <a:rPr lang="en-US" altLang="ja-JP" sz="2000" dirty="0" smtClean="0">
                <a:latin typeface="Times New Roman" panose="02020603050405020304" pitchFamily="18" charset="0"/>
                <a:cs typeface="Times New Roman" panose="02020603050405020304" pitchFamily="18" charset="0"/>
              </a:rPr>
              <a:t>Change </a:t>
            </a:r>
            <a:r>
              <a:rPr lang="en-US" sz="2000" dirty="0" smtClean="0">
                <a:latin typeface="Times New Roman" panose="02020603050405020304" pitchFamily="18" charset="0"/>
                <a:cs typeface="Times New Roman" panose="02020603050405020304" pitchFamily="18" charset="0"/>
              </a:rPr>
              <a:t>the </a:t>
            </a:r>
            <a:r>
              <a:rPr lang="en-US" sz="2000" dirty="0">
                <a:latin typeface="Times New Roman" panose="02020603050405020304" pitchFamily="18" charset="0"/>
                <a:cs typeface="Times New Roman" panose="02020603050405020304" pitchFamily="18" charset="0"/>
              </a:rPr>
              <a:t>RAN1 agreement based on the RAN4 </a:t>
            </a:r>
            <a:r>
              <a:rPr lang="en-US" sz="2000" dirty="0" smtClean="0">
                <a:latin typeface="Times New Roman" panose="02020603050405020304" pitchFamily="18" charset="0"/>
                <a:cs typeface="Times New Roman" panose="02020603050405020304" pitchFamily="18" charset="0"/>
              </a:rPr>
              <a:t>LS</a:t>
            </a:r>
          </a:p>
          <a:p>
            <a:pPr marL="800100" lvl="1" indent="-342900">
              <a:buFont typeface="Arial" panose="020B0604020202020204" pitchFamily="34" charset="0"/>
              <a:buChar char="•"/>
            </a:pPr>
            <a:r>
              <a:rPr lang="en-US" sz="2000" dirty="0" smtClean="0">
                <a:latin typeface="Times New Roman" panose="02020603050405020304" pitchFamily="18" charset="0"/>
                <a:cs typeface="Times New Roman" panose="02020603050405020304" pitchFamily="18" charset="0"/>
              </a:rPr>
              <a:t>Mandate </a:t>
            </a:r>
            <a:r>
              <a:rPr lang="en-US" sz="2000" dirty="0">
                <a:latin typeface="Times New Roman" panose="02020603050405020304" pitchFamily="18" charset="0"/>
                <a:cs typeface="Times New Roman" panose="02020603050405020304" pitchFamily="18" charset="0"/>
              </a:rPr>
              <a:t>the support of P_LTE + P_NR &gt; </a:t>
            </a:r>
            <a:r>
              <a:rPr lang="en-US" sz="2000" dirty="0" err="1">
                <a:latin typeface="Times New Roman" panose="02020603050405020304" pitchFamily="18" charset="0"/>
                <a:cs typeface="Times New Roman" panose="02020603050405020304" pitchFamily="18" charset="0"/>
              </a:rPr>
              <a:t>P_cmax</a:t>
            </a:r>
            <a:r>
              <a:rPr lang="en-US" sz="2000" dirty="0">
                <a:latin typeface="Times New Roman" panose="02020603050405020304" pitchFamily="18" charset="0"/>
                <a:cs typeface="Times New Roman" panose="02020603050405020304" pitchFamily="18" charset="0"/>
              </a:rPr>
              <a:t> with NR power </a:t>
            </a:r>
            <a:r>
              <a:rPr lang="en-US" sz="2000" dirty="0" smtClean="0">
                <a:latin typeface="Times New Roman" panose="02020603050405020304" pitchFamily="18" charset="0"/>
                <a:cs typeface="Times New Roman" panose="02020603050405020304" pitchFamily="18" charset="0"/>
              </a:rPr>
              <a:t>scaling</a:t>
            </a:r>
          </a:p>
          <a:p>
            <a:pPr lvl="1"/>
            <a:endParaRPr lang="en-US" sz="2000" dirty="0"/>
          </a:p>
          <a:p>
            <a:pPr lvl="1"/>
            <a:endParaRPr lang="en-US" altLang="ja-JP" u="sng"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4611183"/>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15511</TotalTime>
  <Words>317</Words>
  <Application>Microsoft Office PowerPoint</Application>
  <PresentationFormat>On-screen Show (4:3)</PresentationFormat>
  <Paragraphs>62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blank</vt:lpstr>
      <vt:lpstr>On UL power sharing for coverage enhancement  </vt:lpstr>
      <vt:lpstr>Background (1/4)</vt:lpstr>
      <vt:lpstr>Background (2/4)</vt:lpstr>
      <vt:lpstr>Background (3/4)</vt:lpstr>
      <vt:lpstr>Background (4/4)</vt:lpstr>
      <vt:lpstr>Solution</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LIN Hao IMT/OLN</cp:lastModifiedBy>
  <cp:revision>89</cp:revision>
  <dcterms:created xsi:type="dcterms:W3CDTF">2017-06-16T09:59:40Z</dcterms:created>
  <dcterms:modified xsi:type="dcterms:W3CDTF">2017-11-17T10:31:49Z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