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1" r:id="rId3"/>
    <p:sldId id="272" r:id="rId4"/>
    <p:sldId id="273" r:id="rId5"/>
    <p:sldId id="274" r:id="rId6"/>
    <p:sldId id="270" r:id="rId7"/>
    <p:sldId id="257" r:id="rId8"/>
    <p:sldId id="258" r:id="rId9"/>
    <p:sldId id="259" r:id="rId10"/>
    <p:sldId id="263" r:id="rId11"/>
    <p:sldId id="261" r:id="rId12"/>
    <p:sldId id="262" r:id="rId13"/>
    <p:sldId id="264" r:id="rId14"/>
    <p:sldId id="265" r:id="rId15"/>
    <p:sldId id="266" r:id="rId16"/>
    <p:sldId id="268" r:id="rId1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E9700-5A7B-4C54-B5F4-B86FBE745D7F}" type="datetimeFigureOut">
              <a:rPr lang="ko-KR" altLang="en-US" smtClean="0"/>
              <a:t>2017-11-17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671B-FE75-49E8-A58A-6F02C16D21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5225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E9700-5A7B-4C54-B5F4-B86FBE745D7F}" type="datetimeFigureOut">
              <a:rPr lang="ko-KR" altLang="en-US" smtClean="0"/>
              <a:t>2017-11-17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671B-FE75-49E8-A58A-6F02C16D21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2540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E9700-5A7B-4C54-B5F4-B86FBE745D7F}" type="datetimeFigureOut">
              <a:rPr lang="ko-KR" altLang="en-US" smtClean="0"/>
              <a:t>2017-11-17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671B-FE75-49E8-A58A-6F02C16D21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4249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E9700-5A7B-4C54-B5F4-B86FBE745D7F}" type="datetimeFigureOut">
              <a:rPr lang="ko-KR" altLang="en-US" smtClean="0"/>
              <a:t>2017-11-17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671B-FE75-49E8-A58A-6F02C16D21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2046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E9700-5A7B-4C54-B5F4-B86FBE745D7F}" type="datetimeFigureOut">
              <a:rPr lang="ko-KR" altLang="en-US" smtClean="0"/>
              <a:t>2017-11-17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671B-FE75-49E8-A58A-6F02C16D21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5163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E9700-5A7B-4C54-B5F4-B86FBE745D7F}" type="datetimeFigureOut">
              <a:rPr lang="ko-KR" altLang="en-US" smtClean="0"/>
              <a:t>2017-11-17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671B-FE75-49E8-A58A-6F02C16D21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2721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E9700-5A7B-4C54-B5F4-B86FBE745D7F}" type="datetimeFigureOut">
              <a:rPr lang="ko-KR" altLang="en-US" smtClean="0"/>
              <a:t>2017-11-17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671B-FE75-49E8-A58A-6F02C16D21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4310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E9700-5A7B-4C54-B5F4-B86FBE745D7F}" type="datetimeFigureOut">
              <a:rPr lang="ko-KR" altLang="en-US" smtClean="0"/>
              <a:t>2017-11-17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671B-FE75-49E8-A58A-6F02C16D21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4571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E9700-5A7B-4C54-B5F4-B86FBE745D7F}" type="datetimeFigureOut">
              <a:rPr lang="ko-KR" altLang="en-US" smtClean="0"/>
              <a:t>2017-11-17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671B-FE75-49E8-A58A-6F02C16D21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2511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E9700-5A7B-4C54-B5F4-B86FBE745D7F}" type="datetimeFigureOut">
              <a:rPr lang="ko-KR" altLang="en-US" smtClean="0"/>
              <a:t>2017-11-17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671B-FE75-49E8-A58A-6F02C16D21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654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E9700-5A7B-4C54-B5F4-B86FBE745D7F}" type="datetimeFigureOut">
              <a:rPr lang="ko-KR" altLang="en-US" smtClean="0"/>
              <a:t>2017-11-17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671B-FE75-49E8-A58A-6F02C16D21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8409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E9700-5A7B-4C54-B5F4-B86FBE745D7F}" type="datetimeFigureOut">
              <a:rPr lang="ko-KR" altLang="en-US" smtClean="0"/>
              <a:t>2017-11-17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0D671B-FE75-49E8-A58A-6F02C16D217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5425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90205" y="3110783"/>
            <a:ext cx="4630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latin typeface="Calibri" panose="020F0502020204030204" pitchFamily="34" charset="0"/>
              </a:rPr>
              <a:t>Length of Shift Register</a:t>
            </a:r>
            <a:endParaRPr lang="ko-KR" altLang="en-US" sz="3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3929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16379" y="126514"/>
            <a:ext cx="1795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 smtClean="0">
                <a:latin typeface="Calibri" panose="020F0502020204030204" pitchFamily="34" charset="0"/>
              </a:rPr>
              <a:t>4-bit CRC (2/2) </a:t>
            </a:r>
            <a:endParaRPr lang="ko-KR" altLang="en-US" sz="2000" dirty="0">
              <a:latin typeface="Calibri" panose="020F0502020204030204" pitchFamily="34" charset="0"/>
            </a:endParaRPr>
          </a:p>
        </p:txBody>
      </p:sp>
      <p:grpSp>
        <p:nvGrpSpPr>
          <p:cNvPr id="30" name="그룹 29"/>
          <p:cNvGrpSpPr/>
          <p:nvPr/>
        </p:nvGrpSpPr>
        <p:grpSpPr>
          <a:xfrm>
            <a:off x="1696651" y="495846"/>
            <a:ext cx="10081768" cy="6159992"/>
            <a:chOff x="859092" y="1412776"/>
            <a:chExt cx="8332040" cy="5090903"/>
          </a:xfrm>
        </p:grpSpPr>
        <p:pic>
          <p:nvPicPr>
            <p:cNvPr id="31" name="그림 3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092" y="1412776"/>
              <a:ext cx="2371203" cy="2468152"/>
            </a:xfrm>
            <a:prstGeom prst="rect">
              <a:avLst/>
            </a:prstGeom>
          </p:spPr>
        </p:pic>
        <p:pic>
          <p:nvPicPr>
            <p:cNvPr id="32" name="그림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7398" y="1412776"/>
              <a:ext cx="2371203" cy="2468151"/>
            </a:xfrm>
            <a:prstGeom prst="rect">
              <a:avLst/>
            </a:prstGeom>
          </p:spPr>
        </p:pic>
        <p:pic>
          <p:nvPicPr>
            <p:cNvPr id="33" name="그림 3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9929" y="1412776"/>
              <a:ext cx="2371203" cy="2468151"/>
            </a:xfrm>
            <a:prstGeom prst="rect">
              <a:avLst/>
            </a:prstGeom>
          </p:spPr>
        </p:pic>
        <p:pic>
          <p:nvPicPr>
            <p:cNvPr id="34" name="그림 3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092" y="4035528"/>
              <a:ext cx="2371203" cy="24681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685895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16379" y="126514"/>
            <a:ext cx="1795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 smtClean="0">
                <a:latin typeface="Calibri" panose="020F0502020204030204" pitchFamily="34" charset="0"/>
              </a:rPr>
              <a:t>5-bit CRC (1/2) </a:t>
            </a:r>
            <a:endParaRPr lang="ko-KR" altLang="en-US" sz="2000" dirty="0">
              <a:latin typeface="Calibri" panose="020F0502020204030204" pitchFamily="34" charset="0"/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1696651" y="495846"/>
            <a:ext cx="10081768" cy="6159992"/>
            <a:chOff x="859092" y="1412776"/>
            <a:chExt cx="8332040" cy="5090903"/>
          </a:xfrm>
        </p:grpSpPr>
        <p:pic>
          <p:nvPicPr>
            <p:cNvPr id="17" name="그림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092" y="1412776"/>
              <a:ext cx="2371203" cy="2468152"/>
            </a:xfrm>
            <a:prstGeom prst="rect">
              <a:avLst/>
            </a:prstGeom>
          </p:spPr>
        </p:pic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7398" y="1412776"/>
              <a:ext cx="2371203" cy="2468151"/>
            </a:xfrm>
            <a:prstGeom prst="rect">
              <a:avLst/>
            </a:prstGeom>
          </p:spPr>
        </p:pic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9929" y="1412776"/>
              <a:ext cx="2371203" cy="2468151"/>
            </a:xfrm>
            <a:prstGeom prst="rect">
              <a:avLst/>
            </a:prstGeom>
          </p:spPr>
        </p:pic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092" y="4035528"/>
              <a:ext cx="2371203" cy="2468151"/>
            </a:xfrm>
            <a:prstGeom prst="rect">
              <a:avLst/>
            </a:prstGeom>
          </p:spPr>
        </p:pic>
        <p:pic>
          <p:nvPicPr>
            <p:cNvPr id="21" name="그림 2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7398" y="4035528"/>
              <a:ext cx="2371203" cy="2468151"/>
            </a:xfrm>
            <a:prstGeom prst="rect">
              <a:avLst/>
            </a:prstGeom>
          </p:spPr>
        </p:pic>
        <p:pic>
          <p:nvPicPr>
            <p:cNvPr id="22" name="그림 2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9929" y="4035528"/>
              <a:ext cx="2371203" cy="24681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286727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16379" y="126514"/>
            <a:ext cx="1795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 smtClean="0">
                <a:latin typeface="Calibri" panose="020F0502020204030204" pitchFamily="34" charset="0"/>
              </a:rPr>
              <a:t>5-bit CRC (2/2) </a:t>
            </a:r>
            <a:endParaRPr lang="ko-KR" altLang="en-US" sz="2000" dirty="0">
              <a:latin typeface="Calibri" panose="020F0502020204030204" pitchFamily="34" charset="0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1696651" y="526625"/>
            <a:ext cx="10081767" cy="2986462"/>
            <a:chOff x="859092" y="1412776"/>
            <a:chExt cx="8332039" cy="2468151"/>
          </a:xfrm>
        </p:grpSpPr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092" y="1412776"/>
              <a:ext cx="2371203" cy="2468151"/>
            </a:xfrm>
            <a:prstGeom prst="rect">
              <a:avLst/>
            </a:prstGeom>
          </p:spPr>
        </p:pic>
        <p:pic>
          <p:nvPicPr>
            <p:cNvPr id="23" name="그림 2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7398" y="1412776"/>
              <a:ext cx="2371202" cy="2468151"/>
            </a:xfrm>
            <a:prstGeom prst="rect">
              <a:avLst/>
            </a:prstGeom>
          </p:spPr>
        </p:pic>
        <p:pic>
          <p:nvPicPr>
            <p:cNvPr id="24" name="그림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9929" y="1412776"/>
              <a:ext cx="2371202" cy="24681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92616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16379" y="126514"/>
            <a:ext cx="1795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 smtClean="0">
                <a:latin typeface="Calibri" panose="020F0502020204030204" pitchFamily="34" charset="0"/>
              </a:rPr>
              <a:t>6-bit CRC (1/2) </a:t>
            </a:r>
            <a:endParaRPr lang="ko-KR" altLang="en-US" sz="2000" dirty="0">
              <a:latin typeface="Calibri" panose="020F0502020204030204" pitchFamily="34" charset="0"/>
            </a:endParaRPr>
          </a:p>
        </p:txBody>
      </p:sp>
      <p:grpSp>
        <p:nvGrpSpPr>
          <p:cNvPr id="24" name="그룹 23"/>
          <p:cNvGrpSpPr/>
          <p:nvPr/>
        </p:nvGrpSpPr>
        <p:grpSpPr>
          <a:xfrm>
            <a:off x="1696652" y="495846"/>
            <a:ext cx="10081767" cy="6159992"/>
            <a:chOff x="859092" y="1412776"/>
            <a:chExt cx="8332039" cy="5090903"/>
          </a:xfrm>
        </p:grpSpPr>
        <p:pic>
          <p:nvPicPr>
            <p:cNvPr id="25" name="그림 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092" y="1412776"/>
              <a:ext cx="2371203" cy="2468151"/>
            </a:xfrm>
            <a:prstGeom prst="rect">
              <a:avLst/>
            </a:prstGeom>
          </p:spPr>
        </p:pic>
        <p:pic>
          <p:nvPicPr>
            <p:cNvPr id="26" name="그림 2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7398" y="1412776"/>
              <a:ext cx="2371202" cy="2468151"/>
            </a:xfrm>
            <a:prstGeom prst="rect">
              <a:avLst/>
            </a:prstGeom>
          </p:spPr>
        </p:pic>
        <p:pic>
          <p:nvPicPr>
            <p:cNvPr id="27" name="그림 2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9929" y="1412776"/>
              <a:ext cx="2371202" cy="2468151"/>
            </a:xfrm>
            <a:prstGeom prst="rect">
              <a:avLst/>
            </a:prstGeom>
          </p:spPr>
        </p:pic>
        <p:pic>
          <p:nvPicPr>
            <p:cNvPr id="28" name="그림 2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092" y="4035528"/>
              <a:ext cx="2371202" cy="2468151"/>
            </a:xfrm>
            <a:prstGeom prst="rect">
              <a:avLst/>
            </a:prstGeom>
          </p:spPr>
        </p:pic>
        <p:pic>
          <p:nvPicPr>
            <p:cNvPr id="29" name="그림 2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7398" y="4035528"/>
              <a:ext cx="2371202" cy="2468151"/>
            </a:xfrm>
            <a:prstGeom prst="rect">
              <a:avLst/>
            </a:prstGeom>
          </p:spPr>
        </p:pic>
        <p:pic>
          <p:nvPicPr>
            <p:cNvPr id="30" name="그림 2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9929" y="4035528"/>
              <a:ext cx="2371202" cy="24681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891441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16379" y="126514"/>
            <a:ext cx="1795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 smtClean="0">
                <a:latin typeface="Calibri" panose="020F0502020204030204" pitchFamily="34" charset="0"/>
              </a:rPr>
              <a:t>6-bit CRC (2/2) </a:t>
            </a:r>
            <a:endParaRPr lang="ko-KR" altLang="en-US" sz="2000" dirty="0">
              <a:latin typeface="Calibri" panose="020F0502020204030204" pitchFamily="34" charset="0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1696651" y="526624"/>
            <a:ext cx="6388205" cy="2986463"/>
            <a:chOff x="859092" y="1412776"/>
            <a:chExt cx="5279508" cy="2468151"/>
          </a:xfrm>
        </p:grpSpPr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092" y="1412776"/>
              <a:ext cx="2371202" cy="2468151"/>
            </a:xfrm>
            <a:prstGeom prst="rect">
              <a:avLst/>
            </a:prstGeom>
          </p:spPr>
        </p:pic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7398" y="1412776"/>
              <a:ext cx="2371202" cy="2468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325969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16379" y="126514"/>
            <a:ext cx="1795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 smtClean="0">
                <a:latin typeface="Calibri" panose="020F0502020204030204" pitchFamily="34" charset="0"/>
              </a:rPr>
              <a:t>8-bit CRC (</a:t>
            </a:r>
            <a:r>
              <a:rPr lang="en-US" altLang="ko-KR" sz="2000" dirty="0" smtClean="0">
                <a:latin typeface="Calibri" panose="020F0502020204030204" pitchFamily="34" charset="0"/>
              </a:rPr>
              <a:t>1/1) </a:t>
            </a:r>
            <a:endParaRPr lang="ko-KR" altLang="en-US" sz="2000" dirty="0">
              <a:latin typeface="Calibri" panose="020F0502020204030204" pitchFamily="34" charset="0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1696652" y="495846"/>
            <a:ext cx="10081767" cy="6159991"/>
            <a:chOff x="859092" y="1412776"/>
            <a:chExt cx="8332039" cy="5090902"/>
          </a:xfrm>
        </p:grpSpPr>
        <p:pic>
          <p:nvPicPr>
            <p:cNvPr id="32" name="그림 3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092" y="1412776"/>
              <a:ext cx="2371202" cy="2468151"/>
            </a:xfrm>
            <a:prstGeom prst="rect">
              <a:avLst/>
            </a:prstGeom>
          </p:spPr>
        </p:pic>
        <p:pic>
          <p:nvPicPr>
            <p:cNvPr id="33" name="그림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7398" y="1412776"/>
              <a:ext cx="2371202" cy="2468150"/>
            </a:xfrm>
            <a:prstGeom prst="rect">
              <a:avLst/>
            </a:prstGeom>
          </p:spPr>
        </p:pic>
        <p:pic>
          <p:nvPicPr>
            <p:cNvPr id="34" name="그림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9929" y="1412776"/>
              <a:ext cx="2371202" cy="2468150"/>
            </a:xfrm>
            <a:prstGeom prst="rect">
              <a:avLst/>
            </a:prstGeom>
          </p:spPr>
        </p:pic>
        <p:pic>
          <p:nvPicPr>
            <p:cNvPr id="35" name="그림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092" y="4035528"/>
              <a:ext cx="2371202" cy="2468150"/>
            </a:xfrm>
            <a:prstGeom prst="rect">
              <a:avLst/>
            </a:prstGeom>
          </p:spPr>
        </p:pic>
        <p:pic>
          <p:nvPicPr>
            <p:cNvPr id="36" name="그림 3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7398" y="4035528"/>
              <a:ext cx="2371202" cy="2468150"/>
            </a:xfrm>
            <a:prstGeom prst="rect">
              <a:avLst/>
            </a:prstGeom>
          </p:spPr>
        </p:pic>
        <p:pic>
          <p:nvPicPr>
            <p:cNvPr id="37" name="그림 3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9929" y="4035528"/>
              <a:ext cx="2371202" cy="2468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83826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16379" y="126514"/>
            <a:ext cx="1795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 smtClean="0">
                <a:latin typeface="Calibri" panose="020F0502020204030204" pitchFamily="34" charset="0"/>
              </a:rPr>
              <a:t>11-bit CRC (</a:t>
            </a:r>
            <a:r>
              <a:rPr lang="en-US" altLang="ko-KR" sz="2000" dirty="0" smtClean="0">
                <a:latin typeface="Calibri" panose="020F0502020204030204" pitchFamily="34" charset="0"/>
              </a:rPr>
              <a:t>1/1) </a:t>
            </a:r>
            <a:endParaRPr lang="ko-KR" altLang="en-US" sz="2000" dirty="0">
              <a:latin typeface="Calibri" panose="020F0502020204030204" pitchFamily="34" charset="0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1696652" y="495846"/>
            <a:ext cx="10081766" cy="2986461"/>
            <a:chOff x="859092" y="1412776"/>
            <a:chExt cx="8332038" cy="2468150"/>
          </a:xfrm>
        </p:grpSpPr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092" y="1412776"/>
              <a:ext cx="2371202" cy="2468150"/>
            </a:xfrm>
            <a:prstGeom prst="rect">
              <a:avLst/>
            </a:prstGeom>
          </p:spPr>
        </p:pic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7398" y="1412776"/>
              <a:ext cx="2371201" cy="2468150"/>
            </a:xfrm>
            <a:prstGeom prst="rect">
              <a:avLst/>
            </a:prstGeom>
          </p:spPr>
        </p:pic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9929" y="1412776"/>
              <a:ext cx="2371201" cy="2468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61899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116379" y="126514"/>
                <a:ext cx="50790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b="0" i="1" dirty="0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ko-KR" sz="2000" b="0" i="0" dirty="0" smtClean="0">
                            <a:latin typeface="Cambria Math" panose="02040503050406030204" pitchFamily="18" charset="0"/>
                          </a:rPr>
                          <m:t>SR</m:t>
                        </m:r>
                      </m:sub>
                    </m:sSub>
                    <m:r>
                      <a:rPr lang="en-US" altLang="ko-KR" sz="2000" b="0" i="1" dirty="0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altLang="ko-KR" sz="2000" dirty="0" smtClean="0">
                    <a:latin typeface="Calibri" panose="020F0502020204030204" pitchFamily="34" charset="0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 dirty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ko-KR" sz="2000" dirty="0">
                            <a:latin typeface="Cambria Math" panose="02040503050406030204" pitchFamily="18" charset="0"/>
                          </a:rPr>
                          <m:t>SR</m:t>
                        </m:r>
                      </m:sub>
                    </m:sSub>
                    <m:r>
                      <a:rPr lang="en-US" altLang="ko-KR" sz="20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sz="2000" b="0" i="1" dirty="0" smtClean="0">
                        <a:latin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en-US" altLang="ko-KR" sz="2000" dirty="0" smtClean="0">
                    <a:latin typeface="Calibri" panose="020F050202020403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 dirty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ko-KR" sz="2000" dirty="0">
                            <a:latin typeface="Cambria Math" panose="02040503050406030204" pitchFamily="18" charset="0"/>
                          </a:rPr>
                          <m:t>CRC</m:t>
                        </m:r>
                      </m:sub>
                    </m:sSub>
                    <m:r>
                      <a:rPr lang="en-US" altLang="ko-KR" sz="2000" i="1" dirty="0"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r>
                  <a:rPr lang="en-US" altLang="ko-KR" sz="2000" dirty="0" smtClean="0">
                    <a:latin typeface="Calibri" panose="020F0502020204030204" pitchFamily="34" charset="0"/>
                  </a:rPr>
                  <a:t> </a:t>
                </a:r>
                <a:endParaRPr lang="ko-KR" altLang="en-US" sz="2000" dirty="0">
                  <a:latin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379" y="126514"/>
                <a:ext cx="5079076" cy="400110"/>
              </a:xfrm>
              <a:prstGeom prst="rect">
                <a:avLst/>
              </a:prstGeom>
              <a:blipFill>
                <a:blip r:embed="rId2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82" y="526624"/>
            <a:ext cx="9633187" cy="623454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9599184" y="5006085"/>
                <a:ext cx="127386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600" b="0" i="1" dirty="0" smtClean="0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en-US" altLang="ko-KR" sz="1600" b="0" i="1" dirty="0" smtClean="0">
                          <a:latin typeface="Cambria Math" panose="02040503050406030204" pitchFamily="18" charset="0"/>
                        </a:rPr>
                        <m:t>=22</m:t>
                      </m:r>
                    </m:oMath>
                  </m:oMathPara>
                </a14:m>
                <a:endParaRPr lang="ko-KR" altLang="en-US" sz="1600" dirty="0">
                  <a:latin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99184" y="5006085"/>
                <a:ext cx="1273863" cy="33855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/>
              <p:cNvSpPr txBox="1"/>
              <p:nvPr/>
            </p:nvSpPr>
            <p:spPr>
              <a:xfrm>
                <a:off x="7587504" y="5687729"/>
                <a:ext cx="127386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600" b="0" i="1" dirty="0" smtClean="0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en-US" altLang="ko-KR" sz="1600" b="0" i="1" dirty="0" smtClean="0">
                          <a:latin typeface="Cambria Math" panose="02040503050406030204" pitchFamily="18" charset="0"/>
                        </a:rPr>
                        <m:t>=12</m:t>
                      </m:r>
                    </m:oMath>
                  </m:oMathPara>
                </a14:m>
                <a:endParaRPr lang="ko-KR" altLang="en-US" sz="1600" dirty="0">
                  <a:latin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7504" y="5687729"/>
                <a:ext cx="1273863" cy="33855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10337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116379" y="126514"/>
                <a:ext cx="50790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b="0" i="1" dirty="0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ko-KR" sz="2000" b="0" i="0" dirty="0" smtClean="0">
                            <a:latin typeface="Cambria Math" panose="02040503050406030204" pitchFamily="18" charset="0"/>
                          </a:rPr>
                          <m:t>SR</m:t>
                        </m:r>
                      </m:sub>
                    </m:sSub>
                    <m:r>
                      <a:rPr lang="en-US" altLang="ko-KR" sz="2000" b="0" i="1" dirty="0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altLang="ko-KR" sz="2000" dirty="0" smtClean="0">
                    <a:latin typeface="Calibri" panose="020F0502020204030204" pitchFamily="34" charset="0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 dirty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ko-KR" sz="2000" dirty="0">
                            <a:latin typeface="Cambria Math" panose="02040503050406030204" pitchFamily="18" charset="0"/>
                          </a:rPr>
                          <m:t>SR</m:t>
                        </m:r>
                      </m:sub>
                    </m:sSub>
                    <m:r>
                      <a:rPr lang="en-US" altLang="ko-KR" sz="20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sz="2000" b="0" i="1" dirty="0" smtClean="0">
                        <a:latin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en-US" altLang="ko-KR" sz="2000" dirty="0" smtClean="0">
                    <a:latin typeface="Calibri" panose="020F050202020403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 dirty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ko-KR" sz="2000" dirty="0">
                            <a:latin typeface="Cambria Math" panose="02040503050406030204" pitchFamily="18" charset="0"/>
                          </a:rPr>
                          <m:t>CRC</m:t>
                        </m:r>
                      </m:sub>
                    </m:sSub>
                    <m:r>
                      <a:rPr lang="en-US" altLang="ko-KR" sz="20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sz="2000" b="0" i="1" dirty="0" smtClean="0">
                        <a:latin typeface="Cambria Math" panose="02040503050406030204" pitchFamily="18" charset="0"/>
                      </a:rPr>
                      <m:t>4</m:t>
                    </m:r>
                  </m:oMath>
                </a14:m>
                <a:r>
                  <a:rPr lang="en-US" altLang="ko-KR" sz="2000" dirty="0" smtClean="0">
                    <a:latin typeface="Calibri" panose="020F0502020204030204" pitchFamily="34" charset="0"/>
                  </a:rPr>
                  <a:t> </a:t>
                </a:r>
                <a:endParaRPr lang="ko-KR" altLang="en-US" sz="2000" dirty="0">
                  <a:latin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379" y="126514"/>
                <a:ext cx="5079076" cy="400110"/>
              </a:xfrm>
              <a:prstGeom prst="rect">
                <a:avLst/>
              </a:prstGeom>
              <a:blipFill>
                <a:blip r:embed="rId2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82" y="526624"/>
            <a:ext cx="9633186" cy="623454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9599184" y="5006085"/>
                <a:ext cx="127386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600" b="0" i="1" dirty="0" smtClean="0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en-US" altLang="ko-KR" sz="1600" b="0" i="1" dirty="0" smtClean="0">
                          <a:latin typeface="Cambria Math" panose="02040503050406030204" pitchFamily="18" charset="0"/>
                        </a:rPr>
                        <m:t>=22</m:t>
                      </m:r>
                    </m:oMath>
                  </m:oMathPara>
                </a14:m>
                <a:endParaRPr lang="ko-KR" altLang="en-US" sz="1600" dirty="0">
                  <a:latin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99184" y="5006085"/>
                <a:ext cx="1273863" cy="33855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7587504" y="5687729"/>
                <a:ext cx="127386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600" b="0" i="1" dirty="0" smtClean="0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en-US" altLang="ko-KR" sz="1600" b="0" i="1" dirty="0" smtClean="0">
                          <a:latin typeface="Cambria Math" panose="02040503050406030204" pitchFamily="18" charset="0"/>
                        </a:rPr>
                        <m:t>=12</m:t>
                      </m:r>
                    </m:oMath>
                  </m:oMathPara>
                </a14:m>
                <a:endParaRPr lang="ko-KR" altLang="en-US" sz="1600" dirty="0">
                  <a:latin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7504" y="5687729"/>
                <a:ext cx="1273863" cy="33855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10912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116379" y="126514"/>
                <a:ext cx="50790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b="0" i="1" dirty="0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ko-KR" sz="2000" b="0" i="0" dirty="0" smtClean="0">
                            <a:latin typeface="Cambria Math" panose="02040503050406030204" pitchFamily="18" charset="0"/>
                          </a:rPr>
                          <m:t>SR</m:t>
                        </m:r>
                      </m:sub>
                    </m:sSub>
                    <m:r>
                      <a:rPr lang="en-US" altLang="ko-KR" sz="2000" b="0" i="1" dirty="0" smtClean="0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r>
                  <a:rPr lang="en-US" altLang="ko-KR" sz="2000" dirty="0" smtClean="0">
                    <a:latin typeface="Calibri" panose="020F0502020204030204" pitchFamily="34" charset="0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 dirty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ko-KR" sz="2000" dirty="0">
                            <a:latin typeface="Cambria Math" panose="02040503050406030204" pitchFamily="18" charset="0"/>
                          </a:rPr>
                          <m:t>SR</m:t>
                        </m:r>
                      </m:sub>
                    </m:sSub>
                    <m:r>
                      <a:rPr lang="en-US" altLang="ko-KR" sz="20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sz="2000" b="0" i="1" dirty="0" smtClean="0">
                        <a:latin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en-US" altLang="ko-KR" sz="2000" dirty="0" smtClean="0">
                    <a:latin typeface="Calibri" panose="020F050202020403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 dirty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ko-KR" sz="2000" dirty="0">
                            <a:latin typeface="Cambria Math" panose="02040503050406030204" pitchFamily="18" charset="0"/>
                          </a:rPr>
                          <m:t>CRC</m:t>
                        </m:r>
                      </m:sub>
                    </m:sSub>
                    <m:r>
                      <a:rPr lang="en-US" altLang="ko-KR" sz="20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sz="2000" b="0" i="1" dirty="0" smtClean="0"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en-US" altLang="ko-KR" sz="2000" dirty="0" smtClean="0">
                    <a:latin typeface="Calibri" panose="020F0502020204030204" pitchFamily="34" charset="0"/>
                  </a:rPr>
                  <a:t> </a:t>
                </a:r>
                <a:endParaRPr lang="ko-KR" altLang="en-US" sz="2000" dirty="0">
                  <a:latin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379" y="126514"/>
                <a:ext cx="5079076" cy="400110"/>
              </a:xfrm>
              <a:prstGeom prst="rect">
                <a:avLst/>
              </a:prstGeom>
              <a:blipFill>
                <a:blip r:embed="rId2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82" y="526624"/>
            <a:ext cx="9633186" cy="623454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9599184" y="5006085"/>
                <a:ext cx="127386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600" b="0" i="1" dirty="0" smtClean="0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en-US" altLang="ko-KR" sz="1600" b="0" i="1" dirty="0" smtClean="0">
                          <a:latin typeface="Cambria Math" panose="02040503050406030204" pitchFamily="18" charset="0"/>
                        </a:rPr>
                        <m:t>=22</m:t>
                      </m:r>
                    </m:oMath>
                  </m:oMathPara>
                </a14:m>
                <a:endParaRPr lang="ko-KR" altLang="en-US" sz="1600" dirty="0">
                  <a:latin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99184" y="5006085"/>
                <a:ext cx="1273863" cy="33855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7587504" y="5687729"/>
                <a:ext cx="127386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600" b="0" i="1" dirty="0" smtClean="0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en-US" altLang="ko-KR" sz="1600" b="0" i="1" dirty="0" smtClean="0">
                          <a:latin typeface="Cambria Math" panose="02040503050406030204" pitchFamily="18" charset="0"/>
                        </a:rPr>
                        <m:t>=12</m:t>
                      </m:r>
                    </m:oMath>
                  </m:oMathPara>
                </a14:m>
                <a:endParaRPr lang="ko-KR" altLang="en-US" sz="1600" dirty="0">
                  <a:latin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7504" y="5687729"/>
                <a:ext cx="1273863" cy="33855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16702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116379" y="126514"/>
                <a:ext cx="50790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b="0" i="1" dirty="0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ko-KR" sz="2000" b="0" i="0" dirty="0" smtClean="0">
                            <a:latin typeface="Cambria Math" panose="02040503050406030204" pitchFamily="18" charset="0"/>
                          </a:rPr>
                          <m:t>SR</m:t>
                        </m:r>
                      </m:sub>
                    </m:sSub>
                    <m:r>
                      <a:rPr lang="en-US" altLang="ko-KR" sz="2000" b="0" i="1" dirty="0" smtClean="0">
                        <a:latin typeface="Cambria Math" panose="02040503050406030204" pitchFamily="18" charset="0"/>
                      </a:rPr>
                      <m:t>=9</m:t>
                    </m:r>
                  </m:oMath>
                </a14:m>
                <a:r>
                  <a:rPr lang="en-US" altLang="ko-KR" sz="2000" dirty="0" smtClean="0">
                    <a:latin typeface="Calibri" panose="020F0502020204030204" pitchFamily="34" charset="0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 dirty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ko-KR" sz="2000" dirty="0">
                            <a:latin typeface="Cambria Math" panose="02040503050406030204" pitchFamily="18" charset="0"/>
                          </a:rPr>
                          <m:t>SR</m:t>
                        </m:r>
                      </m:sub>
                    </m:sSub>
                    <m:r>
                      <a:rPr lang="en-US" altLang="ko-KR" sz="20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sz="2000" b="0" i="1" dirty="0" smtClean="0">
                        <a:latin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en-US" altLang="ko-KR" sz="2000" dirty="0" smtClean="0">
                    <a:latin typeface="Calibri" panose="020F050202020403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 dirty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ko-KR" sz="2000" dirty="0">
                            <a:latin typeface="Cambria Math" panose="02040503050406030204" pitchFamily="18" charset="0"/>
                          </a:rPr>
                          <m:t>CRC</m:t>
                        </m:r>
                      </m:sub>
                    </m:sSub>
                    <m:r>
                      <a:rPr lang="en-US" altLang="ko-KR" sz="2000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sz="2000" b="0" i="1" dirty="0" smtClean="0">
                        <a:latin typeface="Cambria Math" panose="02040503050406030204" pitchFamily="18" charset="0"/>
                      </a:rPr>
                      <m:t>3</m:t>
                    </m:r>
                  </m:oMath>
                </a14:m>
                <a:r>
                  <a:rPr lang="en-US" altLang="ko-KR" sz="2000" dirty="0" smtClean="0">
                    <a:latin typeface="Calibri" panose="020F0502020204030204" pitchFamily="34" charset="0"/>
                  </a:rPr>
                  <a:t> </a:t>
                </a:r>
                <a:endParaRPr lang="ko-KR" altLang="en-US" sz="2000" dirty="0">
                  <a:latin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379" y="126514"/>
                <a:ext cx="5079076" cy="400110"/>
              </a:xfrm>
              <a:prstGeom prst="rect">
                <a:avLst/>
              </a:prstGeom>
              <a:blipFill>
                <a:blip r:embed="rId2"/>
                <a:stretch>
                  <a:fillRect t="-9231" b="-27692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83" y="526624"/>
            <a:ext cx="9633184" cy="623454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9599184" y="5006085"/>
                <a:ext cx="127386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600" b="0" i="1" dirty="0" smtClean="0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en-US" altLang="ko-KR" sz="1600" b="0" i="1" dirty="0" smtClean="0">
                          <a:latin typeface="Cambria Math" panose="02040503050406030204" pitchFamily="18" charset="0"/>
                        </a:rPr>
                        <m:t>=22</m:t>
                      </m:r>
                    </m:oMath>
                  </m:oMathPara>
                </a14:m>
                <a:endParaRPr lang="ko-KR" altLang="en-US" sz="1600" dirty="0">
                  <a:latin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99184" y="5006085"/>
                <a:ext cx="1273863" cy="33855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7587504" y="5687729"/>
                <a:ext cx="127386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600" b="0" i="1" dirty="0" smtClean="0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en-US" altLang="ko-KR" sz="1600" b="0" i="1" dirty="0" smtClean="0">
                          <a:latin typeface="Cambria Math" panose="02040503050406030204" pitchFamily="18" charset="0"/>
                        </a:rPr>
                        <m:t>=12</m:t>
                      </m:r>
                    </m:oMath>
                  </m:oMathPara>
                </a14:m>
                <a:endParaRPr lang="ko-KR" altLang="en-US" sz="1600" dirty="0">
                  <a:latin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7504" y="5687729"/>
                <a:ext cx="1273863" cy="33855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69435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90205" y="3110783"/>
            <a:ext cx="4630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 smtClean="0">
                <a:latin typeface="Calibri" panose="020F0502020204030204" pitchFamily="34" charset="0"/>
              </a:rPr>
              <a:t>PC-bit Locations</a:t>
            </a:r>
            <a:endParaRPr lang="ko-KR" altLang="en-US" sz="3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4204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/>
          <p:cNvGrpSpPr/>
          <p:nvPr/>
        </p:nvGrpSpPr>
        <p:grpSpPr>
          <a:xfrm>
            <a:off x="1696649" y="495846"/>
            <a:ext cx="10081770" cy="6159993"/>
            <a:chOff x="859092" y="1412776"/>
            <a:chExt cx="8332041" cy="5090904"/>
          </a:xfrm>
        </p:grpSpPr>
        <p:pic>
          <p:nvPicPr>
            <p:cNvPr id="4" name="그림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092" y="1412776"/>
              <a:ext cx="2371204" cy="2468153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7398" y="1412776"/>
              <a:ext cx="2371204" cy="2468152"/>
            </a:xfrm>
            <a:prstGeom prst="rect">
              <a:avLst/>
            </a:prstGeom>
          </p:spPr>
        </p:pic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9929" y="1412776"/>
              <a:ext cx="2371204" cy="2468152"/>
            </a:xfrm>
            <a:prstGeom prst="rect">
              <a:avLst/>
            </a:prstGeom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092" y="4035528"/>
              <a:ext cx="2371204" cy="2468152"/>
            </a:xfrm>
            <a:prstGeom prst="rect">
              <a:avLst/>
            </a:prstGeom>
          </p:spPr>
        </p:pic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7398" y="4035528"/>
              <a:ext cx="2371204" cy="2468152"/>
            </a:xfrm>
            <a:prstGeom prst="rect">
              <a:avLst/>
            </a:prstGeom>
          </p:spPr>
        </p:pic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9929" y="4035528"/>
              <a:ext cx="2371204" cy="2468152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116379" y="126514"/>
            <a:ext cx="1795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 smtClean="0">
                <a:latin typeface="Calibri" panose="020F0502020204030204" pitchFamily="34" charset="0"/>
              </a:rPr>
              <a:t>3-bit CRC (1/2) </a:t>
            </a:r>
            <a:endParaRPr lang="ko-KR" altLang="en-US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7952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16379" y="126514"/>
            <a:ext cx="1795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 smtClean="0">
                <a:latin typeface="Calibri" panose="020F0502020204030204" pitchFamily="34" charset="0"/>
              </a:rPr>
              <a:t>3-bit CRC (2/2</a:t>
            </a:r>
            <a:r>
              <a:rPr lang="en-US" altLang="ko-KR" sz="2000" dirty="0" smtClean="0">
                <a:latin typeface="Calibri" panose="020F0502020204030204" pitchFamily="34" charset="0"/>
              </a:rPr>
              <a:t>) </a:t>
            </a:r>
            <a:endParaRPr lang="ko-KR" altLang="en-US" sz="2000" dirty="0">
              <a:latin typeface="Calibri" panose="020F0502020204030204" pitchFamily="34" charset="0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1696651" y="526624"/>
            <a:ext cx="10081768" cy="6159993"/>
            <a:chOff x="859092" y="1412776"/>
            <a:chExt cx="8332040" cy="5090904"/>
          </a:xfrm>
        </p:grpSpPr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092" y="1412776"/>
              <a:ext cx="2371204" cy="2468152"/>
            </a:xfrm>
            <a:prstGeom prst="rect">
              <a:avLst/>
            </a:prstGeom>
          </p:spPr>
        </p:pic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7398" y="1412776"/>
              <a:ext cx="2371203" cy="2468152"/>
            </a:xfrm>
            <a:prstGeom prst="rect">
              <a:avLst/>
            </a:prstGeom>
          </p:spPr>
        </p:pic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9929" y="1412776"/>
              <a:ext cx="2371203" cy="2468152"/>
            </a:xfrm>
            <a:prstGeom prst="rect">
              <a:avLst/>
            </a:prstGeom>
          </p:spPr>
        </p:pic>
        <p:pic>
          <p:nvPicPr>
            <p:cNvPr id="21" name="그림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092" y="4035528"/>
              <a:ext cx="2371203" cy="2468152"/>
            </a:xfrm>
            <a:prstGeom prst="rect">
              <a:avLst/>
            </a:prstGeom>
          </p:spPr>
        </p:pic>
        <p:pic>
          <p:nvPicPr>
            <p:cNvPr id="22" name="그림 2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7398" y="4035528"/>
              <a:ext cx="2371203" cy="24681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819536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16379" y="126514"/>
            <a:ext cx="1795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 smtClean="0">
                <a:latin typeface="Calibri" panose="020F0502020204030204" pitchFamily="34" charset="0"/>
              </a:rPr>
              <a:t>4-bit CRC (1/2) </a:t>
            </a:r>
            <a:endParaRPr lang="ko-KR" altLang="en-US" sz="2000" dirty="0">
              <a:latin typeface="Calibri" panose="020F0502020204030204" pitchFamily="34" charset="0"/>
            </a:endParaRPr>
          </a:p>
        </p:txBody>
      </p:sp>
      <p:grpSp>
        <p:nvGrpSpPr>
          <p:cNvPr id="43" name="그룹 42"/>
          <p:cNvGrpSpPr/>
          <p:nvPr/>
        </p:nvGrpSpPr>
        <p:grpSpPr>
          <a:xfrm>
            <a:off x="1696651" y="495845"/>
            <a:ext cx="10081768" cy="6159993"/>
            <a:chOff x="859092" y="1412776"/>
            <a:chExt cx="8332040" cy="5090904"/>
          </a:xfrm>
        </p:grpSpPr>
        <p:pic>
          <p:nvPicPr>
            <p:cNvPr id="44" name="그림 4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092" y="1412776"/>
              <a:ext cx="2371204" cy="2468152"/>
            </a:xfrm>
            <a:prstGeom prst="rect">
              <a:avLst/>
            </a:prstGeom>
          </p:spPr>
        </p:pic>
        <p:pic>
          <p:nvPicPr>
            <p:cNvPr id="45" name="그림 4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7398" y="1412776"/>
              <a:ext cx="2371203" cy="2468152"/>
            </a:xfrm>
            <a:prstGeom prst="rect">
              <a:avLst/>
            </a:prstGeom>
          </p:spPr>
        </p:pic>
        <p:pic>
          <p:nvPicPr>
            <p:cNvPr id="46" name="그림 4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9929" y="1412776"/>
              <a:ext cx="2371203" cy="2468152"/>
            </a:xfrm>
            <a:prstGeom prst="rect">
              <a:avLst/>
            </a:prstGeom>
          </p:spPr>
        </p:pic>
        <p:pic>
          <p:nvPicPr>
            <p:cNvPr id="47" name="그림 4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092" y="4035528"/>
              <a:ext cx="2371203" cy="2468152"/>
            </a:xfrm>
            <a:prstGeom prst="rect">
              <a:avLst/>
            </a:prstGeom>
          </p:spPr>
        </p:pic>
        <p:pic>
          <p:nvPicPr>
            <p:cNvPr id="48" name="그림 4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7398" y="4035528"/>
              <a:ext cx="2371203" cy="2468152"/>
            </a:xfrm>
            <a:prstGeom prst="rect">
              <a:avLst/>
            </a:prstGeom>
          </p:spPr>
        </p:pic>
        <p:pic>
          <p:nvPicPr>
            <p:cNvPr id="49" name="그림 4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9929" y="4035528"/>
              <a:ext cx="2371203" cy="24681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587235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80</Words>
  <Application>Microsoft Office PowerPoint</Application>
  <PresentationFormat>와이드스크린</PresentationFormat>
  <Paragraphs>24</Paragraphs>
  <Slides>16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1" baseType="lpstr">
      <vt:lpstr>맑은 고딕</vt:lpstr>
      <vt:lpstr>Arial</vt:lpstr>
      <vt:lpstr>Calibri</vt:lpstr>
      <vt:lpstr>Cambria Math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Min Jang</dc:creator>
  <cp:lastModifiedBy>Min Jang</cp:lastModifiedBy>
  <cp:revision>11</cp:revision>
  <dcterms:created xsi:type="dcterms:W3CDTF">2017-10-25T05:00:01Z</dcterms:created>
  <dcterms:modified xsi:type="dcterms:W3CDTF">2017-11-17T10:45:43Z</dcterms:modified>
</cp:coreProperties>
</file>