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11"/>
  </p:notesMasterIdLst>
  <p:handoutMasterIdLst>
    <p:handoutMasterId r:id="rId12"/>
  </p:handoutMasterIdLst>
  <p:sldIdLst>
    <p:sldId id="829" r:id="rId3"/>
    <p:sldId id="833" r:id="rId4"/>
    <p:sldId id="838" r:id="rId5"/>
    <p:sldId id="839" r:id="rId6"/>
    <p:sldId id="840" r:id="rId7"/>
    <p:sldId id="841" r:id="rId8"/>
    <p:sldId id="843" r:id="rId9"/>
    <p:sldId id="842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55"/>
    <a:srgbClr val="8F297C"/>
    <a:srgbClr val="404040"/>
    <a:srgbClr val="00ACBD"/>
    <a:srgbClr val="008D95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05" autoAdjust="0"/>
    <p:restoredTop sz="94280" autoAdjust="0"/>
  </p:normalViewPr>
  <p:slideViewPr>
    <p:cSldViewPr snapToGrid="0" snapToObjects="1">
      <p:cViewPr varScale="1">
        <p:scale>
          <a:sx n="63" d="100"/>
          <a:sy n="63" d="100"/>
        </p:scale>
        <p:origin x="1110" y="6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11/18/2017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555625"/>
            <a:ext cx="4494213" cy="25288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lnSpc>
                <a:spcPct val="93000"/>
              </a:lnSpc>
            </a:pPr>
            <a:fld id="{785BB0B3-964C-4CDE-9D3D-0BF955B8C425}" type="slidenum">
              <a:rPr lang="en-US" smtClean="0"/>
              <a:pPr>
                <a:lnSpc>
                  <a:spcPct val="93000"/>
                </a:lnSpc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24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segue slide</a:t>
            </a:r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605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big statement slide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“Click to edit quote slide”</a:t>
            </a:r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here to edit master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here to edit  name </a:t>
            </a:r>
            <a:br>
              <a:rPr lang="en-US" dirty="0"/>
            </a:br>
            <a:r>
              <a:rPr lang="en-US" dirty="0"/>
              <a:t>and title</a:t>
            </a:r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gue Teal">
    <p:bg>
      <p:bgPr>
        <a:gradFill>
          <a:gsLst>
            <a:gs pos="100000">
              <a:schemeClr val="bg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/>
          <p:cNvCxnSpPr/>
          <p:nvPr userDrawn="1"/>
        </p:nvCxnSpPr>
        <p:spPr bwMode="invGray">
          <a:xfrm>
            <a:off x="529452" y="5186723"/>
            <a:ext cx="641818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itle 1"/>
          <p:cNvSpPr>
            <a:spLocks noGrp="1"/>
          </p:cNvSpPr>
          <p:nvPr>
            <p:ph type="title"/>
          </p:nvPr>
        </p:nvSpPr>
        <p:spPr>
          <a:xfrm>
            <a:off x="464433" y="2670363"/>
            <a:ext cx="5477620" cy="1303562"/>
          </a:xfrm>
        </p:spPr>
        <p:txBody>
          <a:bodyPr/>
          <a:lstStyle>
            <a:lvl1pPr marL="0" algn="l" defTabSz="914126" rtl="0" eaLnBrk="1" latinLnBrk="0" hangingPunct="1">
              <a:lnSpc>
                <a:spcPct val="82000"/>
              </a:lnSpc>
              <a:spcBef>
                <a:spcPct val="0"/>
              </a:spcBef>
              <a:buNone/>
              <a:defRPr lang="en-US" sz="4799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573" y="5609675"/>
            <a:ext cx="5451642" cy="369204"/>
          </a:xfrm>
          <a:prstGeom prst="rect">
            <a:avLst/>
          </a:prstGeom>
        </p:spPr>
        <p:txBody>
          <a:bodyPr/>
          <a:lstStyle>
            <a:lvl1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799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58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  <p:sldLayoutId id="2147483789" r:id="rId9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1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Email_Discussions/RAN1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78565" y="2375603"/>
            <a:ext cx="10919155" cy="2874079"/>
            <a:chOff x="0" y="2448942"/>
            <a:chExt cx="11994519" cy="2755271"/>
          </a:xfrm>
        </p:grpSpPr>
        <p:sp>
          <p:nvSpPr>
            <p:cNvPr id="6" name="Isosceles Triangle 5"/>
            <p:cNvSpPr/>
            <p:nvPr/>
          </p:nvSpPr>
          <p:spPr>
            <a:xfrm rot="5400000">
              <a:off x="10257007" y="3466702"/>
              <a:ext cx="2755271" cy="719752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0"/>
                    <a:lumMod val="0"/>
                    <a:lumOff val="100000"/>
                  </a:schemeClr>
                </a:gs>
                <a:gs pos="85000">
                  <a:schemeClr val="bg1">
                    <a:alpha val="50000"/>
                  </a:schemeClr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 err="1">
                <a:solidFill>
                  <a:prstClr val="black"/>
                </a:solidFill>
              </a:endParaRPr>
            </a:p>
          </p:txBody>
        </p:sp>
        <p:sp>
          <p:nvSpPr>
            <p:cNvPr id="7" name="Pentagon 6"/>
            <p:cNvSpPr/>
            <p:nvPr/>
          </p:nvSpPr>
          <p:spPr>
            <a:xfrm>
              <a:off x="0" y="2512190"/>
              <a:ext cx="11781410" cy="2608444"/>
            </a:xfrm>
            <a:prstGeom prst="homePlate">
              <a:avLst>
                <a:gd name="adj" fmla="val 23974"/>
              </a:avLst>
            </a:prstGeom>
            <a:gradFill flip="none" rotWithShape="1">
              <a:gsLst>
                <a:gs pos="23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 err="1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0411" y="2820728"/>
            <a:ext cx="10329849" cy="697948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Some Thoughts for RAN1 Management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977086" y="4482397"/>
            <a:ext cx="5656449" cy="869469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Wanshi Chen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November 2017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CBBAC1-B1CA-46A0-869A-A3A214E97CF3}"/>
              </a:ext>
            </a:extLst>
          </p:cNvPr>
          <p:cNvSpPr txBox="1"/>
          <p:nvPr/>
        </p:nvSpPr>
        <p:spPr>
          <a:xfrm>
            <a:off x="8633535" y="637229"/>
            <a:ext cx="2014462" cy="574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R1-1719302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(Revision of R1-1718766)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94A6B-EA28-4270-8A9C-91AFEE2CBB3A}"/>
              </a:ext>
            </a:extLst>
          </p:cNvPr>
          <p:cNvSpPr txBox="1"/>
          <p:nvPr/>
        </p:nvSpPr>
        <p:spPr>
          <a:xfrm>
            <a:off x="688107" y="547900"/>
            <a:ext cx="4408515" cy="89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Meeting 91</a:t>
            </a:r>
            <a:endParaRPr lang="en-US" dirty="0"/>
          </a:p>
          <a:p>
            <a:r>
              <a:rPr lang="en-US" b="1" dirty="0"/>
              <a:t>Reno, USA, 27</a:t>
            </a:r>
            <a:r>
              <a:rPr lang="en-US" b="1" baseline="30000" dirty="0"/>
              <a:t>th</a:t>
            </a:r>
            <a:r>
              <a:rPr lang="en-US" b="1" dirty="0"/>
              <a:t>  November – 1</a:t>
            </a:r>
            <a:r>
              <a:rPr lang="en-US" b="1" baseline="30000" dirty="0"/>
              <a:t>st</a:t>
            </a:r>
            <a:r>
              <a:rPr lang="en-US" b="1" dirty="0"/>
              <a:t> December 2017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endParaRPr lang="en-US" dirty="0" err="1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95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240861"/>
            <a:ext cx="11769726" cy="5700022"/>
          </a:xfrm>
        </p:spPr>
        <p:txBody>
          <a:bodyPr/>
          <a:lstStyle/>
          <a:p>
            <a:r>
              <a:rPr lang="en-US" dirty="0"/>
              <a:t>Contribution/summary/WF presentation</a:t>
            </a:r>
          </a:p>
          <a:p>
            <a:pPr lvl="1"/>
            <a:r>
              <a:rPr lang="en-US" dirty="0"/>
              <a:t>Please keep it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concise and clear</a:t>
            </a:r>
          </a:p>
          <a:p>
            <a:pPr lvl="1"/>
            <a:r>
              <a:rPr lang="en-US" dirty="0"/>
              <a:t>If there is a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limit </a:t>
            </a:r>
            <a:r>
              <a:rPr lang="en-US" dirty="0"/>
              <a:t>imposed for the presentation, please respect the time limit</a:t>
            </a:r>
          </a:p>
          <a:p>
            <a:r>
              <a:rPr lang="en-US" dirty="0"/>
              <a:t>Contribution/summary/WF discussion</a:t>
            </a:r>
          </a:p>
          <a:p>
            <a:pPr lvl="1"/>
            <a:r>
              <a:rPr lang="en-US" dirty="0"/>
              <a:t>As a reminder and a common practice so far, 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raise your hands </a:t>
            </a:r>
            <a:r>
              <a:rPr lang="en-US" dirty="0"/>
              <a:t>before asking any questions/make any comments</a:t>
            </a:r>
          </a:p>
          <a:p>
            <a:pPr lvl="2"/>
            <a:r>
              <a:rPr lang="en-US" dirty="0"/>
              <a:t>Please start talking after permission. When you’re talking, please make your point loud and clear</a:t>
            </a:r>
          </a:p>
          <a:p>
            <a:pPr lvl="1"/>
            <a:r>
              <a:rPr lang="en-US" dirty="0"/>
              <a:t>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respect online discussion </a:t>
            </a:r>
            <a:r>
              <a:rPr lang="en-US" dirty="0"/>
              <a:t>and keep any side-discussion voice volume low</a:t>
            </a:r>
          </a:p>
          <a:p>
            <a:pPr lvl="1"/>
            <a:r>
              <a:rPr lang="en-US" dirty="0"/>
              <a:t>Please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minimize repeating the same arguments </a:t>
            </a:r>
          </a:p>
          <a:p>
            <a:pPr lvl="2"/>
            <a:r>
              <a:rPr lang="en-US" sz="2000" dirty="0"/>
              <a:t>However, you’re welcome to provide additional “angles” (like incremental redundancy)</a:t>
            </a:r>
          </a:p>
          <a:p>
            <a:pPr lvl="1"/>
            <a:r>
              <a:rPr lang="en-US" dirty="0"/>
              <a:t>Please make sure the arguments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purely technical</a:t>
            </a:r>
          </a:p>
          <a:p>
            <a:pPr lvl="2"/>
            <a:r>
              <a:rPr lang="en-US" sz="2000" dirty="0"/>
              <a:t>“I just don’t like it” is not a technical argument</a:t>
            </a:r>
          </a:p>
          <a:p>
            <a:pPr lvl="1"/>
            <a:r>
              <a:rPr lang="en-US" dirty="0"/>
              <a:t>If you have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co-signed</a:t>
            </a:r>
            <a:r>
              <a:rPr lang="en-US" dirty="0"/>
              <a:t>, any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</a:t>
            </a:r>
            <a:r>
              <a:rPr lang="en-US" dirty="0"/>
              <a:t> comments/objections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welcome</a:t>
            </a:r>
          </a:p>
          <a:p>
            <a:pPr lvl="1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Conflicting comments </a:t>
            </a:r>
            <a:r>
              <a:rPr lang="en-US" dirty="0"/>
              <a:t>from two or more individuals affiliated with the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same company</a:t>
            </a:r>
            <a:r>
              <a:rPr lang="en-US" dirty="0"/>
              <a:t>/university/organization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welcome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for online discussion</a:t>
            </a:r>
          </a:p>
        </p:txBody>
      </p:sp>
    </p:spTree>
    <p:extLst>
      <p:ext uri="{BB962C8B-B14F-4D97-AF65-F5344CB8AC3E}">
        <p14:creationId xmlns:p14="http://schemas.microsoft.com/office/powerpoint/2010/main" val="367627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155366"/>
            <a:ext cx="11524372" cy="5667705"/>
          </a:xfrm>
        </p:spPr>
        <p:txBody>
          <a:bodyPr/>
          <a:lstStyle/>
          <a:p>
            <a:r>
              <a:rPr lang="en-US" dirty="0"/>
              <a:t>A contribution with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clarity and solid quality analysis </a:t>
            </a:r>
            <a:r>
              <a:rPr lang="en-US" dirty="0"/>
              <a:t>(complexity &amp; performance analysis for different options) is more likely to be treated online</a:t>
            </a:r>
          </a:p>
          <a:p>
            <a:r>
              <a:rPr lang="en-US" dirty="0"/>
              <a:t>Make sure proposals in the contribution are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clear and self-complete </a:t>
            </a:r>
            <a:r>
              <a:rPr lang="en-US" dirty="0">
                <a:sym typeface="Wingdings" panose="05000000000000000000" pitchFamily="2" charset="2"/>
              </a:rPr>
              <a:t> ideally can be directly proposed for possible agreements with zero or minimal editing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 bad example: “Proposal xxx: for </a:t>
            </a:r>
            <a:r>
              <a:rPr lang="en-US" dirty="0" err="1">
                <a:sym typeface="Wingdings" panose="05000000000000000000" pitchFamily="2" charset="2"/>
              </a:rPr>
              <a:t>yyy</a:t>
            </a:r>
            <a:r>
              <a:rPr lang="en-US" dirty="0">
                <a:sym typeface="Wingdings" panose="05000000000000000000" pitchFamily="2" charset="2"/>
              </a:rPr>
              <a:t> channel, we recommend adopt option 2 as listed in Section </a:t>
            </a:r>
            <a:r>
              <a:rPr lang="en-US" dirty="0" err="1">
                <a:sym typeface="Wingdings" panose="05000000000000000000" pitchFamily="2" charset="2"/>
              </a:rPr>
              <a:t>zzz</a:t>
            </a:r>
            <a:r>
              <a:rPr lang="en-US" dirty="0">
                <a:sym typeface="Wingdings" panose="05000000000000000000" pitchFamily="2" charset="2"/>
              </a:rPr>
              <a:t> in this contribution”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Another bad example: “Proposal: Dynamic triggering of A-CSI with a 2-bit in DCI 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may</a:t>
            </a:r>
            <a:r>
              <a:rPr lang="en-US" dirty="0">
                <a:sym typeface="Wingdings" panose="05000000000000000000" pitchFamily="2" charset="2"/>
              </a:rPr>
              <a:t> be adopted”</a:t>
            </a:r>
          </a:p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Re-submission and Revision</a:t>
            </a:r>
            <a:r>
              <a:rPr lang="en-US" dirty="0">
                <a:sym typeface="Wingdings" panose="05000000000000000000" pitchFamily="2" charset="2"/>
              </a:rPr>
              <a:t>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If it’s a re-submission, please add in the introduction section one sentence “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This is a re-submission of R1-xxxxxxx</a:t>
            </a:r>
            <a:r>
              <a:rPr lang="en-US" dirty="0">
                <a:sym typeface="Wingdings" panose="05000000000000000000" pitchFamily="2" charset="2"/>
              </a:rPr>
              <a:t>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If it’s a revised submission, please add in the introduction one sentence “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This contribution is revised from R1-xxxxxxx</a:t>
            </a:r>
            <a:r>
              <a:rPr lang="en-US" dirty="0">
                <a:sym typeface="Wingdings" panose="05000000000000000000" pitchFamily="2" charset="2"/>
              </a:rPr>
              <a:t>”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In both cases, please also indicate it when requesting </a:t>
            </a:r>
            <a:r>
              <a:rPr lang="en-US" dirty="0" err="1">
                <a:sym typeface="Wingdings" panose="05000000000000000000" pitchFamily="2" charset="2"/>
              </a:rPr>
              <a:t>Tdoc</a:t>
            </a:r>
            <a:r>
              <a:rPr lang="en-US" dirty="0">
                <a:sym typeface="Wingdings" panose="05000000000000000000" pitchFamily="2" charset="2"/>
              </a:rPr>
              <a:t> number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in 3GU there is a field for “it’s a revision of”. Please mark it to facilitate tracking of revised contributions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638142"/>
            <a:ext cx="11430000" cy="507831"/>
          </a:xfrm>
        </p:spPr>
        <p:txBody>
          <a:bodyPr/>
          <a:lstStyle/>
          <a:p>
            <a:r>
              <a:rPr lang="en-US" dirty="0"/>
              <a:t>Some thoughts on contribution writing</a:t>
            </a:r>
          </a:p>
        </p:txBody>
      </p:sp>
    </p:spTree>
    <p:extLst>
      <p:ext uri="{BB962C8B-B14F-4D97-AF65-F5344CB8AC3E}">
        <p14:creationId xmlns:p14="http://schemas.microsoft.com/office/powerpoint/2010/main" val="49768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240861"/>
            <a:ext cx="11507858" cy="5079852"/>
          </a:xfrm>
        </p:spPr>
        <p:txBody>
          <a:bodyPr/>
          <a:lstStyle/>
          <a:p>
            <a:r>
              <a:rPr lang="en-US" dirty="0"/>
              <a:t>For each topic, important to keep progress consistent with work plan</a:t>
            </a:r>
          </a:p>
          <a:p>
            <a:r>
              <a:rPr lang="en-US" dirty="0">
                <a:sym typeface="Wingdings" panose="05000000000000000000" pitchFamily="2" charset="2"/>
              </a:rPr>
              <a:t>Often, someone will be assigned to lead offline discussion/summary (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feature lead</a:t>
            </a:r>
            <a:r>
              <a:rPr lang="en-US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follow his/her leadership and trust his/her technical integrity and honesty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Chair/Vice Chairs will respect the opinion of the feature lead(s)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Especially regarding what needs to be discussed or not to be discussed online at that moment</a:t>
            </a:r>
          </a:p>
          <a:p>
            <a:r>
              <a:rPr lang="en-US" dirty="0">
                <a:sym typeface="Wingdings" panose="05000000000000000000" pitchFamily="2" charset="2"/>
              </a:rPr>
              <a:t>Each feature lead: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respect opinions from all parties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Please provide solid summary and proposals, such that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be easily understood by those who didn’t participate in the offline discussion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facilitate discussion online and be </a:t>
            </a:r>
            <a:r>
              <a:rPr lang="en-US">
                <a:sym typeface="Wingdings" panose="05000000000000000000" pitchFamily="2" charset="2"/>
              </a:rPr>
              <a:t>readily managed </a:t>
            </a:r>
            <a:r>
              <a:rPr lang="en-US" dirty="0">
                <a:sym typeface="Wingdings" panose="05000000000000000000" pitchFamily="2" charset="2"/>
              </a:rPr>
              <a:t>by Chair/Vice Chairs leading to possible agreements</a:t>
            </a:r>
          </a:p>
          <a:p>
            <a:pPr lvl="2"/>
            <a:r>
              <a:rPr lang="en-US" dirty="0">
                <a:sym typeface="Wingdings" panose="05000000000000000000" pitchFamily="2" charset="2"/>
              </a:rPr>
              <a:t>It can be conveniently used as a reference in the future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on offline discussion/summary</a:t>
            </a:r>
          </a:p>
        </p:txBody>
      </p:sp>
    </p:spTree>
    <p:extLst>
      <p:ext uri="{BB962C8B-B14F-4D97-AF65-F5344CB8AC3E}">
        <p14:creationId xmlns:p14="http://schemas.microsoft.com/office/powerpoint/2010/main" val="178168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7809"/>
            <a:ext cx="11905361" cy="4756687"/>
          </a:xfrm>
        </p:spPr>
        <p:txBody>
          <a:bodyPr/>
          <a:lstStyle/>
          <a:p>
            <a:r>
              <a:rPr lang="en-US" sz="2000" dirty="0"/>
              <a:t>A WF should ideally be a proposal which has a good chance of getting consensus in the meeting, typically a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and reasonable compromise</a:t>
            </a:r>
            <a:r>
              <a:rPr lang="en-US" sz="2000" dirty="0"/>
              <a:t> between the different original proposals</a:t>
            </a:r>
          </a:p>
          <a:p>
            <a:pPr lvl="1"/>
            <a:r>
              <a:rPr lang="en-US" sz="1800" dirty="0"/>
              <a:t>Simply taking the proposals from an individual company’s contribution is NOT a WF!</a:t>
            </a:r>
          </a:p>
          <a:p>
            <a:pPr lvl="3"/>
            <a:r>
              <a:rPr lang="en-US" sz="1400" dirty="0">
                <a:sym typeface="Wingdings" panose="05000000000000000000" pitchFamily="2" charset="2"/>
              </a:rPr>
              <a:t>Please refrain from doing this as much as possible!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Necessary to have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*in-person* discussion </a:t>
            </a:r>
            <a:r>
              <a:rPr lang="en-US" sz="1800" dirty="0">
                <a:sym typeface="Wingdings" panose="05000000000000000000" pitchFamily="2" charset="2"/>
              </a:rPr>
              <a:t>from two or more sides with different opinions</a:t>
            </a:r>
          </a:p>
          <a:p>
            <a:r>
              <a:rPr lang="en-US" sz="2000" dirty="0">
                <a:sym typeface="Wingdings" panose="05000000000000000000" pitchFamily="2" charset="2"/>
              </a:rPr>
              <a:t>A WF should be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self-complete</a:t>
            </a:r>
            <a:r>
              <a:rPr lang="en-US" sz="2000" dirty="0">
                <a:sym typeface="Wingdings" panose="05000000000000000000" pitchFamily="2" charset="2"/>
              </a:rPr>
              <a:t>. Besides the actual proposal: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should contain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sufficient background</a:t>
            </a:r>
          </a:p>
          <a:p>
            <a:pPr lvl="2"/>
            <a:r>
              <a:rPr lang="en-US" sz="1600" dirty="0">
                <a:sym typeface="Wingdings" panose="05000000000000000000" pitchFamily="2" charset="2"/>
              </a:rPr>
              <a:t>E.g., previous agreements, new issues, different options/alternatives whenever applicable</a:t>
            </a:r>
          </a:p>
          <a:p>
            <a:pPr lvl="3"/>
            <a:r>
              <a:rPr lang="en-US" dirty="0">
                <a:sym typeface="Wingdings" panose="05000000000000000000" pitchFamily="2" charset="2"/>
              </a:rPr>
              <a:t>Simply listing your favored option/alternative without others is NOT recommended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can be easily understood by those who didn’t participate in the offline discussion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It can be conveniently used as a future reference</a:t>
            </a:r>
          </a:p>
          <a:p>
            <a:r>
              <a:rPr lang="en-US" sz="2000" dirty="0">
                <a:sym typeface="Wingdings" panose="05000000000000000000" pitchFamily="2" charset="2"/>
              </a:rPr>
              <a:t>Unless the issues and technical tradeoffs are clearly discussed earlier online, please explain the proposals in the WF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So that everyone participating online discussion can understand the technical aspects clearly</a:t>
            </a:r>
          </a:p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Contributions with `WF’ in the title do not have an automatic right to be presented. In particular, WFs not meeting the above criterion are unlikely to be treat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/>
              <a:t>Some thoughts on WFs</a:t>
            </a:r>
          </a:p>
        </p:txBody>
      </p:sp>
    </p:spTree>
    <p:extLst>
      <p:ext uri="{BB962C8B-B14F-4D97-AF65-F5344CB8AC3E}">
        <p14:creationId xmlns:p14="http://schemas.microsoft.com/office/powerpoint/2010/main" val="361039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9099" y="1437809"/>
            <a:ext cx="11294365" cy="5967788"/>
          </a:xfrm>
        </p:spPr>
        <p:txBody>
          <a:bodyPr/>
          <a:lstStyle/>
          <a:p>
            <a:r>
              <a:rPr lang="en-US" dirty="0"/>
              <a:t>“Draft” folder has been proven to be a useful tool widely used during RAN1 meeting management</a:t>
            </a:r>
          </a:p>
          <a:p>
            <a:r>
              <a:rPr lang="en-US" dirty="0">
                <a:sym typeface="Wingdings" panose="05000000000000000000" pitchFamily="2" charset="2"/>
              </a:rPr>
              <a:t>However, sometimes it’s very difficult to locate a particular document due to a large number of files</a:t>
            </a:r>
          </a:p>
          <a:p>
            <a:r>
              <a:rPr lang="en-US" dirty="0">
                <a:sym typeface="Wingdings" panose="05000000000000000000" pitchFamily="2" charset="2"/>
              </a:rPr>
              <a:t>In the future, the “Draft” folder will have at least two levels of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subfolders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1, 2, 3, 4, 5, 6, 7,…, no subfolders are necessary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6.1, 6.2, 6.3, please use subfolders 6.1, 6.2, and 6.3, respectively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6.1.1, 6.1.2, 6.1.3, please use subfolders 6.1/6.1.1., 6.1/6.1.2, 6.1/6.1.3 respectively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For files of agenda items such as 6.1.1.1., 6.1.1.2, 6.1.1.3, please use subfolders 6.1/6.1.1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Subfolder granularity can be further improved if deemed necessary during the meeting (e.g., 6.1/6.1.1/6.1.1.1)</a:t>
            </a:r>
          </a:p>
          <a:p>
            <a:r>
              <a:rPr lang="en-US" dirty="0">
                <a:sym typeface="Wingdings" panose="05000000000000000000" pitchFamily="2" charset="2"/>
              </a:rPr>
              <a:t>Please upload the file to the corresponding subfolder in the “Draft” folder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/>
              <a:t>Some thoughts on using “Draft” folder</a:t>
            </a:r>
          </a:p>
        </p:txBody>
      </p:sp>
    </p:spTree>
    <p:extLst>
      <p:ext uri="{BB962C8B-B14F-4D97-AF65-F5344CB8AC3E}">
        <p14:creationId xmlns:p14="http://schemas.microsoft.com/office/powerpoint/2010/main" val="352347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12890"/>
            <a:ext cx="11430000" cy="3127010"/>
          </a:xfrm>
        </p:spPr>
        <p:txBody>
          <a:bodyPr/>
          <a:lstStyle/>
          <a:p>
            <a:r>
              <a:rPr lang="en-GB" dirty="0"/>
              <a:t>Due to the size of the group, the use and responsiveness of email reflector(s) can be very challenging… it may become a real issue when collocated with other WGs </a:t>
            </a:r>
          </a:p>
          <a:p>
            <a:r>
              <a:rPr lang="en-GB" dirty="0"/>
              <a:t>Whenever possible, please use the “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draft” folder for sharing contribution/ summary/WF</a:t>
            </a:r>
          </a:p>
          <a:p>
            <a:pPr lvl="1"/>
            <a:r>
              <a:rPr lang="en-GB" dirty="0"/>
              <a:t>Discussions via the email reflector can be achieved with a link to the relevant “draft” folder</a:t>
            </a:r>
          </a:p>
          <a:p>
            <a:r>
              <a:rPr lang="en-GB" dirty="0"/>
              <a:t>However, if attachment is needed and help the discussion, please only use 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zipped files</a:t>
            </a:r>
          </a:p>
          <a:p>
            <a:r>
              <a:rPr lang="en-GB" dirty="0"/>
              <a:t>For any attachments for email discussion, please upload them to the following folder: </a:t>
            </a:r>
            <a:r>
              <a:rPr lang="en-GB" dirty="0">
                <a:solidFill>
                  <a:schemeClr val="tx1"/>
                </a:solidFill>
                <a:hlinkClick r:id="rId2"/>
              </a:rPr>
              <a:t>ftp://ftp.3gpp.org/Email_Discussions/RAN1</a:t>
            </a:r>
            <a:r>
              <a:rPr lang="en-GB" dirty="0">
                <a:solidFill>
                  <a:schemeClr val="tx1"/>
                </a:solidFill>
              </a:rPr>
              <a:t> and provide a link in your email</a:t>
            </a:r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thoughts on using RAN1 email reflector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8682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12890"/>
            <a:ext cx="11430000" cy="4422749"/>
          </a:xfrm>
        </p:spPr>
        <p:txBody>
          <a:bodyPr/>
          <a:lstStyle/>
          <a:p>
            <a:r>
              <a:rPr lang="en-US" dirty="0"/>
              <a:t>Email discussion should be kicked off as soon as possible</a:t>
            </a:r>
          </a:p>
          <a:p>
            <a:pPr lvl="1"/>
            <a:r>
              <a:rPr lang="en-US" dirty="0"/>
              <a:t>We really mean it!</a:t>
            </a:r>
          </a:p>
          <a:p>
            <a:r>
              <a:rPr lang="en-US" dirty="0"/>
              <a:t>The deadline is intended to be the date to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conclude </a:t>
            </a:r>
            <a:r>
              <a:rPr lang="en-US" dirty="0"/>
              <a:t>the email discussion</a:t>
            </a:r>
          </a:p>
          <a:p>
            <a:pPr lvl="1"/>
            <a:r>
              <a:rPr lang="en-US" dirty="0"/>
              <a:t>Ideally, the conclusion should be stable for at least, say, 12-18 hours, so that people around the world can have the final check opportunity</a:t>
            </a:r>
          </a:p>
          <a:p>
            <a:pPr lvl="1"/>
            <a:r>
              <a:rPr lang="en-US" dirty="0"/>
              <a:t>This means that the summary/proposal by the email lead is ideally at least 18 hours before the deadline</a:t>
            </a:r>
          </a:p>
          <a:p>
            <a:pPr lvl="1"/>
            <a:r>
              <a:rPr lang="en-US" dirty="0"/>
              <a:t>To give enough time for summarizing and further refining of the summary/proposal, comments/suggestions should be made at least one day before the deadline</a:t>
            </a:r>
          </a:p>
          <a:p>
            <a:r>
              <a:rPr lang="en-GB" dirty="0"/>
              <a:t>In the future, will try to avoid Friday as the deadline if possible</a:t>
            </a:r>
          </a:p>
          <a:p>
            <a:pPr lvl="1"/>
            <a:r>
              <a:rPr lang="en-GB" dirty="0"/>
              <a:t>The time refers to PST time,  implying that a Friday PST is Saturday in Asia/Europe</a:t>
            </a:r>
          </a:p>
          <a:p>
            <a:r>
              <a:rPr lang="en-GB" dirty="0"/>
              <a:t>In the future, will try to maintain a reasonable # of email discussions and spread the load of email discussion over time if possible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thoughts on RAN1 email discussions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7661994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49489</TotalTime>
  <Words>1195</Words>
  <Application>Microsoft Office PowerPoint</Application>
  <PresentationFormat>Custom</PresentationFormat>
  <Paragraphs>87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Calibre Regular</vt:lpstr>
      <vt:lpstr>Calibre Semibold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Tahoma</vt:lpstr>
      <vt:lpstr>Wingdings</vt:lpstr>
      <vt:lpstr>Qualcomm_Template_Standard</vt:lpstr>
      <vt:lpstr>Custom Design</vt:lpstr>
      <vt:lpstr>Some Thoughts for RAN1 Management</vt:lpstr>
      <vt:lpstr>Some thoughts for online discussion</vt:lpstr>
      <vt:lpstr>Some thoughts on contribution writing</vt:lpstr>
      <vt:lpstr>Some thoughts on offline discussion/summary</vt:lpstr>
      <vt:lpstr>Some thoughts on WFs</vt:lpstr>
      <vt:lpstr>Some thoughts on using “Draft” folder</vt:lpstr>
      <vt:lpstr>Some thoughts on using RAN1 email reflector</vt:lpstr>
      <vt:lpstr>Additional thoughts on RAN1 email discussions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1359</cp:revision>
  <cp:lastPrinted>2013-04-02T21:48:58Z</cp:lastPrinted>
  <dcterms:created xsi:type="dcterms:W3CDTF">2013-03-06T00:13:51Z</dcterms:created>
  <dcterms:modified xsi:type="dcterms:W3CDTF">2017-11-19T01:23:43Z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