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62" r:id="rId3"/>
    <p:sldId id="265" r:id="rId4"/>
    <p:sldId id="286" r:id="rId5"/>
    <p:sldId id="282" r:id="rId6"/>
    <p:sldId id="291" r:id="rId7"/>
    <p:sldId id="287" r:id="rId8"/>
    <p:sldId id="283" r:id="rId9"/>
    <p:sldId id="293" r:id="rId10"/>
    <p:sldId id="288" r:id="rId11"/>
    <p:sldId id="284" r:id="rId12"/>
    <p:sldId id="295" r:id="rId13"/>
    <p:sldId id="290" r:id="rId14"/>
    <p:sldId id="274" r:id="rId15"/>
    <p:sldId id="276" r:id="rId16"/>
    <p:sldId id="299" r:id="rId17"/>
    <p:sldId id="275" r:id="rId18"/>
    <p:sldId id="278" r:id="rId19"/>
    <p:sldId id="298" r:id="rId20"/>
    <p:sldId id="285" r:id="rId2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590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AV@50m" TargetMode="External"/><Relationship Id="rId2" Type="http://schemas.openxmlformats.org/officeDocument/2006/relationships/hyperlink" Target="mailto:TU@1.5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AV@300m" TargetMode="External"/><Relationship Id="rId5" Type="http://schemas.openxmlformats.org/officeDocument/2006/relationships/hyperlink" Target="mailto:AV@200m" TargetMode="External"/><Relationship Id="rId4" Type="http://schemas.openxmlformats.org/officeDocument/2006/relationships/hyperlink" Target="mailto:AV@100m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AV@50m" TargetMode="External"/><Relationship Id="rId2" Type="http://schemas.openxmlformats.org/officeDocument/2006/relationships/hyperlink" Target="mailto:TU@1.5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AV@300m" TargetMode="External"/><Relationship Id="rId5" Type="http://schemas.openxmlformats.org/officeDocument/2006/relationships/hyperlink" Target="mailto:AV@200m" TargetMode="External"/><Relationship Id="rId4" Type="http://schemas.openxmlformats.org/officeDocument/2006/relationships/hyperlink" Target="mailto:AV@100m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Summary of RSRP statistics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</a:t>
            </a:r>
            <a:r>
              <a:rPr lang="en-US" dirty="0" smtClean="0"/>
              <a:t>DOCOMO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ja-JP" b="1" dirty="0"/>
              <a:t>3GPP TSG RAN WG1 Meeting 90bis				</a:t>
            </a:r>
            <a:r>
              <a:rPr lang="en-GB" altLang="ja-JP" b="1" dirty="0" smtClean="0"/>
              <a:t>R1-1719051</a:t>
            </a:r>
            <a:endParaRPr lang="ja-JP" altLang="ja-JP" dirty="0"/>
          </a:p>
          <a:p>
            <a:r>
              <a:rPr lang="en-GB" altLang="ja-JP" b="1" dirty="0"/>
              <a:t>Prague, CZ, 9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October 2017</a:t>
            </a:r>
            <a:endParaRPr lang="ja-JP" altLang="ja-JP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7366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ja-JP" b="1" dirty="0"/>
              <a:t>Agenda Item:	</a:t>
            </a:r>
            <a:r>
              <a:rPr lang="en-GB" altLang="ja-JP" dirty="0"/>
              <a:t>6.2.7.4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127" y="3760624"/>
            <a:ext cx="4297011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127" y="980727"/>
            <a:ext cx="4296353" cy="2735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4" y="3717032"/>
            <a:ext cx="4321754" cy="2752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4285113" cy="272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2D Distance based RSRP Statistics </a:t>
            </a:r>
            <a:r>
              <a:rPr lang="en-US" altLang="ja-JP" sz="3200" dirty="0" smtClean="0"/>
              <a:t>(</a:t>
            </a:r>
            <a:r>
              <a:rPr lang="en-US" altLang="ja-JP" sz="3200" dirty="0" err="1" smtClean="0"/>
              <a:t>RMa</a:t>
            </a:r>
            <a:r>
              <a:rPr lang="en-US" altLang="ja-JP" sz="3200" dirty="0" smtClean="0"/>
              <a:t> </a:t>
            </a:r>
            <a:r>
              <a:rPr lang="en-US" altLang="ja-JP" sz="3200" dirty="0"/>
              <a:t>AV)</a:t>
            </a:r>
            <a:endParaRPr kumimoji="1" lang="ja-JP" altLang="en-US" sz="32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203848" y="6444044"/>
            <a:ext cx="5842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Note: Simulation results averaged over 3 sources are plotted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755576" y="1099622"/>
            <a:ext cx="2797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dirty="0" smtClean="0"/>
              <a:t>2D distance = 0.25*(</a:t>
            </a:r>
            <a:r>
              <a:rPr lang="en-GB" altLang="ja-JP" sz="1600" dirty="0"/>
              <a:t>2/3)*ISD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755576" y="3861048"/>
            <a:ext cx="2797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dirty="0" smtClean="0"/>
              <a:t>2D distance = 0.5*(</a:t>
            </a:r>
            <a:r>
              <a:rPr lang="en-GB" altLang="ja-JP" sz="1600" dirty="0"/>
              <a:t>2/3)*ISD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5200576" y="1099622"/>
            <a:ext cx="2797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dirty="0" smtClean="0"/>
              <a:t>2D distance = 0.75*(</a:t>
            </a:r>
            <a:r>
              <a:rPr lang="en-GB" altLang="ja-JP" sz="1600" dirty="0"/>
              <a:t>2/3)*ISD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5200576" y="3861048"/>
            <a:ext cx="2797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dirty="0" smtClean="0"/>
              <a:t>2D distance = 1.0*(</a:t>
            </a:r>
            <a:r>
              <a:rPr lang="en-GB" altLang="ja-JP" sz="1600" dirty="0"/>
              <a:t>2/3)*ISD</a:t>
            </a:r>
          </a:p>
        </p:txBody>
      </p:sp>
    </p:spTree>
    <p:extLst>
      <p:ext uri="{BB962C8B-B14F-4D97-AF65-F5344CB8AC3E}">
        <p14:creationId xmlns:p14="http://schemas.microsoft.com/office/powerpoint/2010/main" val="1548752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kumimoji="1" lang="en-US" altLang="ja-JP" sz="3200" dirty="0" smtClean="0"/>
              <a:t>2D Distance based RSRP Statistics (</a:t>
            </a:r>
            <a:r>
              <a:rPr kumimoji="1" lang="en-US" altLang="ja-JP" sz="3200" dirty="0" err="1" smtClean="0"/>
              <a:t>RMa</a:t>
            </a:r>
            <a:r>
              <a:rPr kumimoji="1" lang="en-US" altLang="ja-JP" sz="3200" dirty="0" smtClean="0"/>
              <a:t> AV)</a:t>
            </a:r>
            <a:endParaRPr kumimoji="1" lang="ja-JP" altLang="en-US" sz="32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19200"/>
              </p:ext>
            </p:extLst>
          </p:nvPr>
        </p:nvGraphicFramePr>
        <p:xfrm>
          <a:off x="107500" y="908720"/>
          <a:ext cx="8928990" cy="576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</a:tblGrid>
              <a:tr h="178074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Source 1</a:t>
                      </a:r>
                      <a:endParaRPr lang="en-GB" sz="11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Source 2</a:t>
                      </a:r>
                      <a:endParaRPr lang="en-GB" sz="11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Source 3</a:t>
                      </a:r>
                      <a:endParaRPr lang="en-GB" sz="11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endParaRPr lang="en-GB" sz="11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392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UE heights\d_2D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RSRP</a:t>
                      </a:r>
                      <a:b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Serving</a:t>
                      </a:r>
                      <a:endParaRPr lang="en-GB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-23.402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-34.605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-37.999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-36.617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-25.19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-34.89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-39.04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-37.44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-41.188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-38.98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-39.044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-39.02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-39.17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-38.91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-45.984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-38.772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-45.036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-41.807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-45.89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-38.96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-45.23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-42.25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-44.094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-41.612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-43.371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-42.812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-44.05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-41.75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-43.55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-43.05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-46.625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-44.708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-44.243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-45.365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-46.55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-44.72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-44.2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-45.39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n=1</a:t>
                      </a:r>
                      <a:endParaRPr lang="en-GB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16.609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8.7695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9.5006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1.9169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2.4948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2.3426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2.4171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1.9907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8.1374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2.1142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5.5008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1.3277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1.8612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3.9497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1.7087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1.9993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1.2747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1.2484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n=3</a:t>
                      </a:r>
                      <a:endParaRPr lang="en-GB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26.85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29.92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28.836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22.076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19.527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20.36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28.5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21.53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4.0679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5.4567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5.5519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5.4628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3.9823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4.2186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7.7027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7.7492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9.0284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8.1592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2.5731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4.2433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4.2742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4.2645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n=5</a:t>
                      </a:r>
                      <a:endParaRPr lang="en-GB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34.53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38.84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39.23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36.04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38.33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28.598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25.376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26.513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37.49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5.6537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7.4008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7.4773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5.3329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5.6233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9.1185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6.7695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10.964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4.1303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6.4656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6.1658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n=7</a:t>
                      </a:r>
                      <a:endParaRPr lang="en-GB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44.48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44.83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41.43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43.708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33.327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29.764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31.107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42.41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29.09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7.0823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8.9591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9.3116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9.0698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6.4939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13.423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6.9132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10.383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15.993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14.657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14.619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5.5782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8.2588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7.8857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7.6336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n=9</a:t>
                      </a:r>
                      <a:endParaRPr lang="en-GB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43.82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48.26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48.58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45.13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47.39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36.928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33.274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34.632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45.91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36.37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33.59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10.378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10.759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10.496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7.6214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14.656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8.2143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11.657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18.491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16.721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7.9106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9.9677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9.6936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9.2179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9707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Observations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20000"/>
          </a:bodyPr>
          <a:lstStyle/>
          <a:p>
            <a:r>
              <a:rPr lang="en-GB" altLang="ja-JP" dirty="0"/>
              <a:t>Observation in </a:t>
            </a:r>
            <a:r>
              <a:rPr lang="en-GB" altLang="ja-JP" dirty="0" err="1"/>
              <a:t>RMa</a:t>
            </a:r>
            <a:r>
              <a:rPr lang="en-GB" altLang="ja-JP" dirty="0"/>
              <a:t> AV</a:t>
            </a:r>
          </a:p>
          <a:p>
            <a:pPr lvl="1"/>
            <a:r>
              <a:rPr lang="en-GB" altLang="ja-JP" dirty="0"/>
              <a:t>2D distance based RSRP statistics</a:t>
            </a:r>
          </a:p>
          <a:p>
            <a:pPr lvl="2"/>
            <a:r>
              <a:rPr lang="en-GB" altLang="ja-JP" dirty="0"/>
              <a:t>Source 1, 2, 3, 4 shows that RSRP gap within [6] dB is not observed when UE height is 1.5 m</a:t>
            </a:r>
          </a:p>
          <a:p>
            <a:pPr lvl="2"/>
            <a:r>
              <a:rPr lang="en-GB" altLang="ja-JP" dirty="0"/>
              <a:t>Source 1 shows that RSRP gap within [6] dB is observed in 0-[9] neighbour cells when UE height is above or equal to 100 m</a:t>
            </a:r>
          </a:p>
          <a:p>
            <a:pPr lvl="2"/>
            <a:r>
              <a:rPr lang="en-GB" altLang="ja-JP" dirty="0"/>
              <a:t>Source 2 shows that RSRP gap within [6] dB is observed in 0-[9] neighbour cells when UE height is above or equal to 100 m</a:t>
            </a:r>
          </a:p>
          <a:p>
            <a:pPr lvl="2"/>
            <a:r>
              <a:rPr lang="en-GB" altLang="ja-JP" dirty="0"/>
              <a:t>Source 3 shows that RSRP gap within [6] dB is observed in 0-[7] neighbour cells when UE height is above or equal to 100 m</a:t>
            </a:r>
          </a:p>
          <a:p>
            <a:pPr lvl="2"/>
            <a:r>
              <a:rPr lang="en-GB" altLang="ja-JP" dirty="0"/>
              <a:t>Note: Above observation is made based on RSRP statistics averaged over multiple UEs which has same 2D distance and height assuming 2D distance based RSRP statistics</a:t>
            </a:r>
          </a:p>
          <a:p>
            <a:pPr marL="0" indent="0">
              <a:buNone/>
            </a:pPr>
            <a:endParaRPr lang="en-GB" altLang="ja-JP" sz="2900" dirty="0"/>
          </a:p>
        </p:txBody>
      </p:sp>
    </p:spTree>
    <p:extLst>
      <p:ext uri="{BB962C8B-B14F-4D97-AF65-F5344CB8AC3E}">
        <p14:creationId xmlns:p14="http://schemas.microsoft.com/office/powerpoint/2010/main" val="958310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RSRP </a:t>
            </a:r>
            <a:r>
              <a:rPr lang="en-US" altLang="ja-JP" dirty="0"/>
              <a:t>statistics based on uniform UE distribution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/>
              <a:t>Definition</a:t>
            </a:r>
            <a:endParaRPr lang="en-US" altLang="ja-JP" sz="2600" dirty="0" smtClean="0"/>
          </a:p>
          <a:p>
            <a:pPr lvl="1"/>
            <a:r>
              <a:rPr lang="en-US" altLang="ja-JP" sz="2200" dirty="0" smtClean="0"/>
              <a:t>UE </a:t>
            </a:r>
            <a:r>
              <a:rPr lang="en-US" altLang="ja-JP" sz="2200" dirty="0"/>
              <a:t>height: fixed height of {1.5m, 50m, 100m, 200m, 300}</a:t>
            </a:r>
          </a:p>
          <a:p>
            <a:pPr lvl="1"/>
            <a:r>
              <a:rPr lang="en-GB" altLang="ja-JP" sz="2200" dirty="0"/>
              <a:t>UE distribution (</a:t>
            </a:r>
            <a:r>
              <a:rPr lang="en-US" sz="2200" dirty="0"/>
              <a:t>horizontal</a:t>
            </a:r>
            <a:r>
              <a:rPr lang="en-GB" altLang="ja-JP" sz="2200" dirty="0"/>
              <a:t>): uniform distribution</a:t>
            </a:r>
            <a:endParaRPr lang="ja-JP" altLang="ja-JP" sz="2200" dirty="0"/>
          </a:p>
          <a:p>
            <a:pPr lvl="1"/>
            <a:r>
              <a:rPr lang="en-US" altLang="ja-JP" sz="2200" dirty="0"/>
              <a:t>Small scale fading is not modeled </a:t>
            </a:r>
            <a:endParaRPr lang="ja-JP" altLang="ja-JP" sz="2200" dirty="0"/>
          </a:p>
          <a:p>
            <a:pPr lvl="1"/>
            <a:r>
              <a:rPr lang="en-US" altLang="ja-JP" sz="2200" dirty="0" smtClean="0"/>
              <a:t>Obser</a:t>
            </a:r>
            <a:r>
              <a:rPr lang="en-US" altLang="ja-JP" sz="2200" dirty="0" smtClean="0"/>
              <a:t>vation is based on statistics of CDF of </a:t>
            </a:r>
            <a:r>
              <a:rPr lang="en-US" altLang="ja-JP" sz="2200" dirty="0" smtClean="0"/>
              <a:t>RSRP gap of all UEs at same UE height, where RSRP gap is RSRP of n-</a:t>
            </a:r>
            <a:r>
              <a:rPr lang="en-US" altLang="ja-JP" sz="2200" dirty="0" err="1" smtClean="0"/>
              <a:t>th</a:t>
            </a:r>
            <a:r>
              <a:rPr lang="en-US" altLang="ja-JP" sz="2200" dirty="0" smtClean="0"/>
              <a:t> </a:t>
            </a:r>
            <a:r>
              <a:rPr lang="en-US" altLang="ja-JP" sz="2200" dirty="0"/>
              <a:t>strongest neighbor cell </a:t>
            </a:r>
            <a:r>
              <a:rPr lang="en-US" altLang="ja-JP" sz="2200" dirty="0" smtClean="0"/>
              <a:t>– RSRP of serving cell</a:t>
            </a:r>
            <a:endParaRPr lang="ja-JP" altLang="ja-JP" sz="2200" dirty="0"/>
          </a:p>
          <a:p>
            <a:pPr lvl="2"/>
            <a:r>
              <a:rPr lang="en-US" altLang="ja-JP" sz="2200" dirty="0"/>
              <a:t>n = 1, 2, 3, 4, 5, 6, 7, 8, 9, 10, 11, 12, 13, 14, 15, 16 </a:t>
            </a:r>
            <a:endParaRPr lang="ja-JP" altLang="ja-JP" sz="2200" dirty="0"/>
          </a:p>
        </p:txBody>
      </p:sp>
    </p:spTree>
    <p:extLst>
      <p:ext uri="{BB962C8B-B14F-4D97-AF65-F5344CB8AC3E}">
        <p14:creationId xmlns:p14="http://schemas.microsoft.com/office/powerpoint/2010/main" val="1856824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="" xmlns:a16="http://schemas.microsoft.com/office/drawing/2014/main" id="{F8D4BBA6-2551-4B51-9E97-11232B266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150" y="339364"/>
            <a:ext cx="8479800" cy="860305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 smtClean="0"/>
              <a:t>Uniform UE distribution based RSRP statistics (</a:t>
            </a:r>
            <a:r>
              <a:rPr lang="en-GB" dirty="0" err="1" smtClean="0"/>
              <a:t>UMi</a:t>
            </a:r>
            <a:r>
              <a:rPr lang="en-GB" dirty="0" smtClean="0"/>
              <a:t>-AV)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12B575F9-E27B-4C1D-81B1-C89D97D17EB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61900" y="2713668"/>
            <a:ext cx="3015900" cy="2227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DA252D8F-AA34-484F-925A-EFFA231B09E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113100" y="1413450"/>
            <a:ext cx="3015900" cy="2227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04A2F307-55BB-423B-AEE1-C58B85B3199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921100" y="1413450"/>
            <a:ext cx="3015900" cy="22275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0C5F73BD-2102-46AA-AE9D-011C9EEAE22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115800" y="3681450"/>
            <a:ext cx="3015900" cy="2227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2D5913A1-8645-4DF8-83E5-10627EFF8EEA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921100" y="3681450"/>
            <a:ext cx="3015900" cy="2227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ABDEFC4D-2ADC-439D-BF81-B8FCEE4CA894}"/>
              </a:ext>
            </a:extLst>
          </p:cNvPr>
          <p:cNvSpPr txBox="1"/>
          <p:nvPr/>
        </p:nvSpPr>
        <p:spPr>
          <a:xfrm>
            <a:off x="467544" y="1599553"/>
            <a:ext cx="99399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Source 5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67544" y="2051556"/>
            <a:ext cx="1716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CDF of RSRP gap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13043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41DCAF23-FDC2-4601-AE5A-2BC97B55B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566869"/>
              </p:ext>
            </p:extLst>
          </p:nvPr>
        </p:nvGraphicFramePr>
        <p:xfrm>
          <a:off x="1691680" y="2510898"/>
          <a:ext cx="6086146" cy="4158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8183">
                  <a:extLst>
                    <a:ext uri="{9D8B030D-6E8A-4147-A177-3AD203B41FA5}">
                      <a16:colId xmlns="" xmlns:a16="http://schemas.microsoft.com/office/drawing/2014/main" val="11383736"/>
                    </a:ext>
                  </a:extLst>
                </a:gridCol>
                <a:gridCol w="1114130">
                  <a:extLst>
                    <a:ext uri="{9D8B030D-6E8A-4147-A177-3AD203B41FA5}">
                      <a16:colId xmlns="" xmlns:a16="http://schemas.microsoft.com/office/drawing/2014/main" val="1056250019"/>
                    </a:ext>
                  </a:extLst>
                </a:gridCol>
                <a:gridCol w="981101">
                  <a:extLst>
                    <a:ext uri="{9D8B030D-6E8A-4147-A177-3AD203B41FA5}">
                      <a16:colId xmlns="" xmlns:a16="http://schemas.microsoft.com/office/drawing/2014/main" val="1714717993"/>
                    </a:ext>
                  </a:extLst>
                </a:gridCol>
                <a:gridCol w="1080873">
                  <a:extLst>
                    <a:ext uri="{9D8B030D-6E8A-4147-A177-3AD203B41FA5}">
                      <a16:colId xmlns="" xmlns:a16="http://schemas.microsoft.com/office/drawing/2014/main" val="1611272201"/>
                    </a:ext>
                  </a:extLst>
                </a:gridCol>
                <a:gridCol w="1080873">
                  <a:extLst>
                    <a:ext uri="{9D8B030D-6E8A-4147-A177-3AD203B41FA5}">
                      <a16:colId xmlns="" xmlns:a16="http://schemas.microsoft.com/office/drawing/2014/main" val="2793356791"/>
                    </a:ext>
                  </a:extLst>
                </a:gridCol>
                <a:gridCol w="1030986">
                  <a:extLst>
                    <a:ext uri="{9D8B030D-6E8A-4147-A177-3AD203B41FA5}">
                      <a16:colId xmlns="" xmlns:a16="http://schemas.microsoft.com/office/drawing/2014/main" val="146741539"/>
                    </a:ext>
                  </a:extLst>
                </a:gridCol>
              </a:tblGrid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 dirty="0">
                          <a:solidFill>
                            <a:schemeClr val="tx1"/>
                          </a:solidFill>
                          <a:effectLst/>
                          <a:hlinkClick r:id="rId2"/>
                        </a:rPr>
                        <a:t>TU@1.5m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 dirty="0">
                          <a:solidFill>
                            <a:schemeClr val="tx1"/>
                          </a:solidFill>
                          <a:effectLst/>
                          <a:hlinkClick r:id="rId3"/>
                        </a:rPr>
                        <a:t>AV@50m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4"/>
                        </a:rPr>
                        <a:t>AV@100m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AV@200m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AV@300m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62209882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39.9%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78.2%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83.1%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83.4%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82.7%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8118738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16.7%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58.9%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66.1%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65.4%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65.8%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59498821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7.5%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39.7%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51.3%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51.5%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48.4%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5373973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3.4%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23.7%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35.4%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39.2%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33.0%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4122533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1.5%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12.4%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21.8%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27.3%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20.8%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95977151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0.7%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5.4%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11.4%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16.5%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11.9%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49505526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0.3%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2.0%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5.5%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8.7%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6.7%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53249664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0.1%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0.7%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1.9%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4.2%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3.5%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212781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0.2%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0.6%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2.0%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1.9%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81896067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0.2%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1.1%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0.8%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49970595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0.6%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0.4%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13876014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0.2%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</a:rPr>
                        <a:t>0.2%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86490556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0.1%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0.1%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15684326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2572200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34630124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0.0%</a:t>
                      </a:r>
                      <a:endParaRPr lang="en-GB" sz="13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805276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="" xmlns:a16="http://schemas.microsoft.com/office/drawing/2014/main" id="{2EB6FA41-251E-4342-9ADD-FD151B07D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192" y="555526"/>
            <a:ext cx="8507288" cy="857250"/>
          </a:xfrm>
        </p:spPr>
        <p:txBody>
          <a:bodyPr>
            <a:normAutofit fontScale="90000"/>
          </a:bodyPr>
          <a:lstStyle/>
          <a:p>
            <a:pPr algn="l" hangingPunct="0"/>
            <a:r>
              <a:rPr lang="en-GB" dirty="0"/>
              <a:t>Uniform UE distribution based RSRP statistics (</a:t>
            </a:r>
            <a:r>
              <a:rPr lang="en-GB" dirty="0" err="1"/>
              <a:t>UMi</a:t>
            </a:r>
            <a:r>
              <a:rPr lang="en-GB" dirty="0"/>
              <a:t>-AV)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036551E-17BD-4BE2-8030-00C67A0BB3B6}"/>
              </a:ext>
            </a:extLst>
          </p:cNvPr>
          <p:cNvSpPr/>
          <p:nvPr/>
        </p:nvSpPr>
        <p:spPr>
          <a:xfrm>
            <a:off x="2051720" y="1897578"/>
            <a:ext cx="5510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Table 1 Percentage of UEs with at least N strong interfering TPs corresponding to all same-type UEs at same height (</a:t>
            </a:r>
            <a:r>
              <a:rPr lang="en-GB" sz="1600" dirty="0" err="1"/>
              <a:t>UMi</a:t>
            </a:r>
            <a:r>
              <a:rPr lang="en-GB" sz="1600" dirty="0"/>
              <a:t>-AV)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2414AE2-403B-4804-A32B-B36325FCECE2}"/>
              </a:ext>
            </a:extLst>
          </p:cNvPr>
          <p:cNvSpPr txBox="1"/>
          <p:nvPr/>
        </p:nvSpPr>
        <p:spPr>
          <a:xfrm>
            <a:off x="467544" y="2023919"/>
            <a:ext cx="99399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Source 5</a:t>
            </a:r>
          </a:p>
        </p:txBody>
      </p:sp>
    </p:spTree>
    <p:extLst>
      <p:ext uri="{BB962C8B-B14F-4D97-AF65-F5344CB8AC3E}">
        <p14:creationId xmlns:p14="http://schemas.microsoft.com/office/powerpoint/2010/main" val="37895826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Observations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85000" lnSpcReduction="20000"/>
          </a:bodyPr>
          <a:lstStyle/>
          <a:p>
            <a:r>
              <a:rPr lang="en-GB" altLang="ja-JP" sz="2600" dirty="0"/>
              <a:t>Observation in </a:t>
            </a:r>
            <a:r>
              <a:rPr lang="en-GB" altLang="ja-JP" sz="2600" dirty="0" err="1"/>
              <a:t>UMi</a:t>
            </a:r>
            <a:r>
              <a:rPr lang="en-GB" altLang="ja-JP" sz="2600" dirty="0"/>
              <a:t> AV</a:t>
            </a:r>
          </a:p>
          <a:p>
            <a:pPr lvl="1"/>
            <a:r>
              <a:rPr lang="en-GB" altLang="ja-JP" sz="2500" dirty="0"/>
              <a:t>Uniform UE distribution based RSRP statistics</a:t>
            </a:r>
          </a:p>
          <a:p>
            <a:pPr lvl="2"/>
            <a:r>
              <a:rPr lang="en-GB" altLang="ja-JP" sz="2300" dirty="0"/>
              <a:t>Source 5 shows that RSRP gap within -6dB is observed in </a:t>
            </a:r>
            <a:endParaRPr lang="en-GB" altLang="ja-JP" sz="2300" dirty="0">
              <a:solidFill>
                <a:srgbClr val="FF0000"/>
              </a:solidFill>
            </a:endParaRPr>
          </a:p>
          <a:p>
            <a:pPr lvl="3"/>
            <a:r>
              <a:rPr lang="en-GB" altLang="ja-JP" sz="2300" dirty="0"/>
              <a:t>0-8 neighbour cells for terrestrial UE percentages of </a:t>
            </a:r>
            <a:r>
              <a:rPr lang="en-GB" sz="2300" dirty="0"/>
              <a:t>60.1%, 23.2%, 9.2%, 4.1%, 1.9%, 0.8%, 0.4%, 0.2% and 0.1% a</a:t>
            </a:r>
            <a:r>
              <a:rPr lang="en-GB" altLang="ja-JP" sz="2300" dirty="0"/>
              <a:t>t height of 1.5m</a:t>
            </a:r>
            <a:r>
              <a:rPr lang="en-US" sz="2300" dirty="0"/>
              <a:t> respectively</a:t>
            </a:r>
            <a:r>
              <a:rPr lang="en-GB" sz="2300" dirty="0"/>
              <a:t>. </a:t>
            </a:r>
            <a:endParaRPr lang="en-GB" altLang="ja-JP" sz="2300" dirty="0"/>
          </a:p>
          <a:p>
            <a:pPr lvl="3"/>
            <a:r>
              <a:rPr lang="en-GB" altLang="ja-JP" sz="2300" dirty="0"/>
              <a:t>0-9 neighbour cells for aerial UE percentages of </a:t>
            </a:r>
            <a:r>
              <a:rPr lang="en-GB" sz="2300" dirty="0"/>
              <a:t>21.8%, 19.3%, </a:t>
            </a:r>
            <a:r>
              <a:rPr lang="en-US" sz="2300" dirty="0"/>
              <a:t>19.2%, 15.9%, 11.3%, 7.0%, 3.4%, 1.3%, 0.5% and 0.1% </a:t>
            </a:r>
            <a:r>
              <a:rPr lang="en-GB" sz="2300" dirty="0"/>
              <a:t>at height of 50m </a:t>
            </a:r>
            <a:r>
              <a:rPr lang="en-US" sz="2300" dirty="0"/>
              <a:t>respectively</a:t>
            </a:r>
            <a:r>
              <a:rPr lang="en-GB" sz="2300" dirty="0"/>
              <a:t>.</a:t>
            </a:r>
          </a:p>
          <a:p>
            <a:pPr lvl="3"/>
            <a:r>
              <a:rPr lang="en-GB" altLang="ja-JP" sz="2300" dirty="0"/>
              <a:t>0-10 neighbour cells for aerial UE percentages of </a:t>
            </a:r>
            <a:r>
              <a:rPr lang="en-GB" sz="2300" dirty="0"/>
              <a:t>16.9%, </a:t>
            </a:r>
            <a:r>
              <a:rPr lang="en-US" sz="2300" dirty="0"/>
              <a:t>16.9%, 14.8%, 15.9%, 13.6%, 10.3%, 5.9%, 3.6%, 1.3%, 0.4% and 0.2% at height of 100m respectively.</a:t>
            </a:r>
          </a:p>
          <a:p>
            <a:pPr lvl="3"/>
            <a:r>
              <a:rPr lang="en-GB" altLang="ja-JP" sz="2300" dirty="0"/>
              <a:t>0-13 neighbour cells for aerial UE percentages of</a:t>
            </a:r>
            <a:r>
              <a:rPr lang="en-US" sz="2300" dirty="0"/>
              <a:t> </a:t>
            </a:r>
            <a:r>
              <a:rPr lang="en-GB" sz="2300" dirty="0"/>
              <a:t>16.6%, </a:t>
            </a:r>
            <a:r>
              <a:rPr lang="en-US" sz="2300" dirty="0"/>
              <a:t>17.9%, 14.0%, 12.3%, 11.8%, 10.8%, 7.8%, 4.5%, 2.2%, 0.9%, 0.6%, 0.3%, 0.1% and 0.1% at height of 200m respectively.</a:t>
            </a:r>
          </a:p>
          <a:p>
            <a:pPr lvl="3"/>
            <a:r>
              <a:rPr lang="en-US" altLang="ja-JP" sz="2300" dirty="0"/>
              <a:t>0-13 neighbor cells for </a:t>
            </a:r>
            <a:r>
              <a:rPr lang="en-GB" altLang="ja-JP" sz="2300" dirty="0"/>
              <a:t>aerial </a:t>
            </a:r>
            <a:r>
              <a:rPr lang="en-US" altLang="ja-JP" sz="2300" dirty="0"/>
              <a:t>UE percentages of </a:t>
            </a:r>
            <a:r>
              <a:rPr lang="en-GB" sz="2300" dirty="0"/>
              <a:t>17.3%, </a:t>
            </a:r>
            <a:r>
              <a:rPr lang="en-US" sz="2300" dirty="0"/>
              <a:t>16.8%, 17.4%, 15.4%, 12.2%, 8.9%, 5.2%, 3.2%, 1.6%, 1.1%, 0.4%, 0.3%, 0.1% and 0.1% at height of 300m respectively</a:t>
            </a:r>
            <a:r>
              <a:rPr lang="en-US" sz="2300" dirty="0" smtClean="0"/>
              <a:t>.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30800575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ABABA3A-1FA4-4C56-B94B-2B6557D39C9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61054" y="2564904"/>
            <a:ext cx="3014802" cy="22266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D0A8597-9B87-4E91-92B6-9B914D335F5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113838" y="1413536"/>
            <a:ext cx="3015900" cy="2227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811FC22-AB11-4710-A756-0566D49A277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922150" y="1413536"/>
            <a:ext cx="3015900" cy="22286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801E4E0-80D1-46E1-8BB0-ADF7DB8E258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922150" y="3682612"/>
            <a:ext cx="3015900" cy="2227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D384843C-EF93-4679-8972-19E5EE22850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3114936" y="3682612"/>
            <a:ext cx="3014802" cy="22275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="" xmlns:a16="http://schemas.microsoft.com/office/drawing/2014/main" id="{F8D4BBA6-2551-4B51-9E97-11232B266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404664"/>
            <a:ext cx="8542514" cy="857250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Uniform UE distribution based RSRP statistics (</a:t>
            </a:r>
            <a:r>
              <a:rPr lang="en-GB" dirty="0" err="1" smtClean="0"/>
              <a:t>UMa</a:t>
            </a:r>
            <a:r>
              <a:rPr lang="en-GB" dirty="0" smtClean="0"/>
              <a:t>-AV</a:t>
            </a:r>
            <a:r>
              <a:rPr lang="en-GB" dirty="0"/>
              <a:t>)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4B2FE6E-4ADE-4D67-A91F-78313AFBA3FE}"/>
              </a:ext>
            </a:extLst>
          </p:cNvPr>
          <p:cNvSpPr txBox="1"/>
          <p:nvPr/>
        </p:nvSpPr>
        <p:spPr>
          <a:xfrm>
            <a:off x="467544" y="1599553"/>
            <a:ext cx="99399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Source 5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67544" y="2051556"/>
            <a:ext cx="1716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CDF of RSRP gap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35296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41DCAF23-FDC2-4601-AE5A-2BC97B55B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95444"/>
              </p:ext>
            </p:extLst>
          </p:nvPr>
        </p:nvGraphicFramePr>
        <p:xfrm>
          <a:off x="1691680" y="2510898"/>
          <a:ext cx="6086146" cy="4158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8183">
                  <a:extLst>
                    <a:ext uri="{9D8B030D-6E8A-4147-A177-3AD203B41FA5}">
                      <a16:colId xmlns="" xmlns:a16="http://schemas.microsoft.com/office/drawing/2014/main" val="11383736"/>
                    </a:ext>
                  </a:extLst>
                </a:gridCol>
                <a:gridCol w="1114130">
                  <a:extLst>
                    <a:ext uri="{9D8B030D-6E8A-4147-A177-3AD203B41FA5}">
                      <a16:colId xmlns="" xmlns:a16="http://schemas.microsoft.com/office/drawing/2014/main" val="1056250019"/>
                    </a:ext>
                  </a:extLst>
                </a:gridCol>
                <a:gridCol w="981101">
                  <a:extLst>
                    <a:ext uri="{9D8B030D-6E8A-4147-A177-3AD203B41FA5}">
                      <a16:colId xmlns="" xmlns:a16="http://schemas.microsoft.com/office/drawing/2014/main" val="1714717993"/>
                    </a:ext>
                  </a:extLst>
                </a:gridCol>
                <a:gridCol w="1080873">
                  <a:extLst>
                    <a:ext uri="{9D8B030D-6E8A-4147-A177-3AD203B41FA5}">
                      <a16:colId xmlns="" xmlns:a16="http://schemas.microsoft.com/office/drawing/2014/main" val="1611272201"/>
                    </a:ext>
                  </a:extLst>
                </a:gridCol>
                <a:gridCol w="1080873">
                  <a:extLst>
                    <a:ext uri="{9D8B030D-6E8A-4147-A177-3AD203B41FA5}">
                      <a16:colId xmlns="" xmlns:a16="http://schemas.microsoft.com/office/drawing/2014/main" val="2793356791"/>
                    </a:ext>
                  </a:extLst>
                </a:gridCol>
                <a:gridCol w="1030986">
                  <a:extLst>
                    <a:ext uri="{9D8B030D-6E8A-4147-A177-3AD203B41FA5}">
                      <a16:colId xmlns="" xmlns:a16="http://schemas.microsoft.com/office/drawing/2014/main" val="146741539"/>
                    </a:ext>
                  </a:extLst>
                </a:gridCol>
              </a:tblGrid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 dirty="0">
                          <a:solidFill>
                            <a:schemeClr val="tx1"/>
                          </a:solidFill>
                          <a:effectLst/>
                          <a:hlinkClick r:id="rId2"/>
                        </a:rPr>
                        <a:t>TU@1.5m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3"/>
                        </a:rPr>
                        <a:t>AV@50m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4"/>
                        </a:rPr>
                        <a:t>AV@100m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AV@200m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AV@300m</a:t>
                      </a:r>
                      <a:endParaRPr lang="en-GB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62209882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31.2%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83.3%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96.8%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8118738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7.9%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64.2%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89.7%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92.2%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59498821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1.4%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45.8%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53.8%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80.3%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5373973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29.8%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67.4%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68.0%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4122533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17.8%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31.4%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52.8%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95977151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0.005%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9.6%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21.8%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37.8%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42.6%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49505526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4.8%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14.1%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25.2%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53249664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2.1%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8.3%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14.4%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19.9%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62127818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4.2%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6.6%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12.8%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81896067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1.9%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5.8%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149970595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13876014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0.3%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86490556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15684326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0.1%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2572200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34630124"/>
                  </a:ext>
                </a:extLst>
              </a:tr>
              <a:tr h="244615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GB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BFBFB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0.0%</a:t>
                      </a:r>
                      <a:endParaRPr lang="en-GB" sz="13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435" marR="51435" marT="7144" marB="71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8052765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="" xmlns:a16="http://schemas.microsoft.com/office/drawing/2014/main" id="{2EB6FA41-251E-4342-9ADD-FD151B07D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192" y="555526"/>
            <a:ext cx="8507288" cy="857250"/>
          </a:xfrm>
        </p:spPr>
        <p:txBody>
          <a:bodyPr>
            <a:normAutofit fontScale="90000"/>
          </a:bodyPr>
          <a:lstStyle/>
          <a:p>
            <a:pPr algn="l" hangingPunct="0"/>
            <a:r>
              <a:rPr lang="en-GB" dirty="0" smtClean="0"/>
              <a:t>Percentage </a:t>
            </a:r>
            <a:r>
              <a:rPr lang="en-GB" dirty="0"/>
              <a:t>of UEs with at least </a:t>
            </a:r>
            <a:r>
              <a:rPr lang="en-GB" i="1" dirty="0"/>
              <a:t>N</a:t>
            </a:r>
            <a:r>
              <a:rPr lang="en-GB" dirty="0"/>
              <a:t> strong interfering TPs in </a:t>
            </a:r>
            <a:r>
              <a:rPr lang="en-GB" dirty="0" err="1"/>
              <a:t>UMa</a:t>
            </a:r>
            <a:r>
              <a:rPr lang="en-GB" dirty="0"/>
              <a:t>-AV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036551E-17BD-4BE2-8030-00C67A0BB3B6}"/>
              </a:ext>
            </a:extLst>
          </p:cNvPr>
          <p:cNvSpPr/>
          <p:nvPr/>
        </p:nvSpPr>
        <p:spPr>
          <a:xfrm>
            <a:off x="2051720" y="1897578"/>
            <a:ext cx="5510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Table 1 Percentage of UEs with at least N strong interfering TPs corresponding to all same-type UEs at same height (</a:t>
            </a:r>
            <a:r>
              <a:rPr lang="en-GB" sz="1600" dirty="0" err="1"/>
              <a:t>UMa</a:t>
            </a:r>
            <a:r>
              <a:rPr lang="en-GB" sz="1600" dirty="0"/>
              <a:t>-AV)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2414AE2-403B-4804-A32B-B36325FCECE2}"/>
              </a:ext>
            </a:extLst>
          </p:cNvPr>
          <p:cNvSpPr txBox="1"/>
          <p:nvPr/>
        </p:nvSpPr>
        <p:spPr>
          <a:xfrm>
            <a:off x="467544" y="2023919"/>
            <a:ext cx="99399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Source 5</a:t>
            </a:r>
          </a:p>
        </p:txBody>
      </p:sp>
    </p:spTree>
    <p:extLst>
      <p:ext uri="{BB962C8B-B14F-4D97-AF65-F5344CB8AC3E}">
        <p14:creationId xmlns:p14="http://schemas.microsoft.com/office/powerpoint/2010/main" val="40247068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Observations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8788"/>
          </a:xfrm>
        </p:spPr>
        <p:txBody>
          <a:bodyPr>
            <a:normAutofit fontScale="92500" lnSpcReduction="10000"/>
          </a:bodyPr>
          <a:lstStyle/>
          <a:p>
            <a:r>
              <a:rPr lang="en-GB" altLang="ja-JP" sz="2200" dirty="0"/>
              <a:t>Observation in </a:t>
            </a:r>
            <a:r>
              <a:rPr lang="en-GB" altLang="ja-JP" sz="2200" dirty="0" err="1"/>
              <a:t>UMa</a:t>
            </a:r>
            <a:r>
              <a:rPr lang="en-GB" altLang="ja-JP" sz="2200" dirty="0"/>
              <a:t> AV</a:t>
            </a:r>
          </a:p>
          <a:p>
            <a:pPr lvl="1"/>
            <a:r>
              <a:rPr lang="en-GB" altLang="ja-JP" sz="2000" dirty="0"/>
              <a:t>Uniform UE distribution based RSRP statistics</a:t>
            </a:r>
          </a:p>
          <a:p>
            <a:pPr lvl="2"/>
            <a:r>
              <a:rPr lang="en-GB" altLang="ja-JP" sz="1900" dirty="0"/>
              <a:t>Source 5 shows that RSRP gap within -6dB is observed in </a:t>
            </a:r>
            <a:endParaRPr lang="en-GB" altLang="ja-JP" sz="1900" dirty="0">
              <a:solidFill>
                <a:srgbClr val="FF0000"/>
              </a:solidFill>
            </a:endParaRPr>
          </a:p>
          <a:p>
            <a:pPr lvl="3"/>
            <a:r>
              <a:rPr lang="en-GB" altLang="ja-JP" sz="1900" dirty="0"/>
              <a:t>0-6 neighbour cells for terrestrial UE percentages of </a:t>
            </a:r>
            <a:r>
              <a:rPr lang="en-GB" sz="1900" dirty="0"/>
              <a:t>68.8%, 23.3%, 6.5%, 1.1%, 0.2%, 0.04% and 0.005% a</a:t>
            </a:r>
            <a:r>
              <a:rPr lang="en-GB" altLang="ja-JP" sz="1900" dirty="0"/>
              <a:t>t height of 1.5m</a:t>
            </a:r>
            <a:r>
              <a:rPr lang="en-US" sz="1900" dirty="0"/>
              <a:t> respectively</a:t>
            </a:r>
            <a:r>
              <a:rPr lang="en-GB" sz="1900" dirty="0"/>
              <a:t>. </a:t>
            </a:r>
            <a:endParaRPr lang="en-GB" altLang="ja-JP" sz="1900" dirty="0"/>
          </a:p>
          <a:p>
            <a:pPr lvl="3"/>
            <a:r>
              <a:rPr lang="en-GB" altLang="ja-JP" sz="1900" dirty="0"/>
              <a:t>0-11 neighbour cells for aerial UE percentages of </a:t>
            </a:r>
            <a:r>
              <a:rPr lang="en-GB" sz="1900" dirty="0"/>
              <a:t>16.7%, 19.0%, </a:t>
            </a:r>
            <a:r>
              <a:rPr lang="en-US" sz="1900" dirty="0"/>
              <a:t>18.4%, 15.9%, 12.0%, 8.2%, 4.9%, 2.7%, 1.2%, 0.6%, 0.2% and 0.1% </a:t>
            </a:r>
            <a:r>
              <a:rPr lang="en-GB" sz="1900" dirty="0"/>
              <a:t>at height of 50m </a:t>
            </a:r>
            <a:r>
              <a:rPr lang="en-US" sz="1900" dirty="0"/>
              <a:t>respectively</a:t>
            </a:r>
            <a:r>
              <a:rPr lang="en-GB" sz="1900" dirty="0"/>
              <a:t>.</a:t>
            </a:r>
          </a:p>
          <a:p>
            <a:pPr lvl="3"/>
            <a:r>
              <a:rPr lang="en-GB" altLang="ja-JP" sz="1900" dirty="0"/>
              <a:t>0-13 neighbour cells for aerial UE percentages of </a:t>
            </a:r>
            <a:r>
              <a:rPr lang="en-GB" sz="1900" dirty="0"/>
              <a:t>17.9%, </a:t>
            </a:r>
            <a:r>
              <a:rPr lang="en-US" sz="1900" dirty="0"/>
              <a:t>15.1%, 13.2%, 11.7%, 10.7%, 9.5%, 7.7%, 5.9%, 4.0%, 2.4%, 1.1%, 0.4%, 0.2% and 0.1% at height of 100m respectively.</a:t>
            </a:r>
          </a:p>
          <a:p>
            <a:pPr lvl="3"/>
            <a:r>
              <a:rPr lang="en-GB" altLang="ja-JP" sz="1900" dirty="0"/>
              <a:t>0-14 neighbour cells for aerial UE percentages of </a:t>
            </a:r>
            <a:r>
              <a:rPr lang="en-GB" sz="1900" dirty="0"/>
              <a:t>3.2%, </a:t>
            </a:r>
            <a:r>
              <a:rPr lang="en-US" sz="1900" dirty="0"/>
              <a:t>7.1%, 9.4%, 12.9%, 14.6%, 15.0%, 12.6%, 10.8%, 7.8%, 4.6%, 1.4%, 0.4%, 0.1%, 0.1% and 0.1% at height of 200m respectively.</a:t>
            </a:r>
          </a:p>
          <a:p>
            <a:pPr lvl="3"/>
            <a:r>
              <a:rPr lang="en-US" altLang="ja-JP" sz="1900" dirty="0"/>
              <a:t>0-12 neighbor cells for </a:t>
            </a:r>
            <a:r>
              <a:rPr lang="en-GB" altLang="ja-JP" sz="1900" dirty="0"/>
              <a:t>aerial </a:t>
            </a:r>
            <a:r>
              <a:rPr lang="en-US" altLang="ja-JP" sz="1900" dirty="0"/>
              <a:t>UE percentages of </a:t>
            </a:r>
            <a:r>
              <a:rPr lang="en-GB" sz="1900" dirty="0"/>
              <a:t>0.9%, 6.9%, </a:t>
            </a:r>
            <a:r>
              <a:rPr lang="en-US" sz="1900" dirty="0"/>
              <a:t>10.2%, 14.1%, 13.0%, 12.4%, 12.5%, 10.2%, 7.1%, 7.0%, 5.1%, 0.7% and 0.1% at height of 300m respectively.</a:t>
            </a:r>
          </a:p>
          <a:p>
            <a:pPr lvl="3"/>
            <a:endParaRPr lang="en-GB" sz="1700" dirty="0"/>
          </a:p>
          <a:p>
            <a:pPr marL="1371600" lvl="3" indent="0">
              <a:buNone/>
            </a:pPr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  <a:p>
            <a:pPr lvl="2"/>
            <a:endParaRPr lang="en-GB" altLang="ja-JP" sz="17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050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500" dirty="0" smtClean="0"/>
              <a:t>In RAN1#90bis, </a:t>
            </a:r>
            <a:r>
              <a:rPr kumimoji="1" lang="en-US" altLang="ja-JP" sz="2500" dirty="0" smtClean="0"/>
              <a:t>eight contributions from five sources </a:t>
            </a:r>
            <a:r>
              <a:rPr kumimoji="1" lang="en-US" altLang="ja-JP" sz="2500" dirty="0" smtClean="0"/>
              <a:t>are submitted with RSRP statistics based on simulation.</a:t>
            </a:r>
          </a:p>
          <a:p>
            <a:r>
              <a:rPr lang="en-US" altLang="ja-JP" sz="2500" dirty="0"/>
              <a:t>This contribution provides summary of the RSRP statistics.</a:t>
            </a:r>
            <a:endParaRPr lang="ja-JP" altLang="en-US" sz="2500" dirty="0"/>
          </a:p>
          <a:p>
            <a:r>
              <a:rPr lang="en-US" altLang="ja-JP" sz="2500" dirty="0" smtClean="0"/>
              <a:t>Two types of </a:t>
            </a:r>
            <a:r>
              <a:rPr lang="en-US" altLang="ja-JP" sz="2500" dirty="0" smtClean="0"/>
              <a:t>evolution </a:t>
            </a:r>
            <a:r>
              <a:rPr lang="en-US" altLang="ja-JP" sz="2500" dirty="0" smtClean="0"/>
              <a:t>methodologies are used </a:t>
            </a:r>
          </a:p>
          <a:p>
            <a:pPr lvl="1"/>
            <a:r>
              <a:rPr kumimoji="1" lang="en-US" altLang="ja-JP" sz="2100" dirty="0" smtClean="0"/>
              <a:t>Source 1, </a:t>
            </a:r>
            <a:r>
              <a:rPr kumimoji="1" lang="en-US" altLang="ja-JP" sz="2100" dirty="0" smtClean="0"/>
              <a:t>2, 3, 4 </a:t>
            </a:r>
            <a:r>
              <a:rPr kumimoji="1" lang="en-US" altLang="ja-JP" sz="2100" dirty="0" smtClean="0"/>
              <a:t>use 2D distance based statistics</a:t>
            </a:r>
            <a:br>
              <a:rPr kumimoji="1" lang="en-US" altLang="ja-JP" sz="2100" dirty="0" smtClean="0"/>
            </a:br>
            <a:r>
              <a:rPr kumimoji="1" lang="en-US" altLang="ja-JP" sz="2100" dirty="0" smtClean="0"/>
              <a:t>(shown in slide 3 - </a:t>
            </a:r>
            <a:r>
              <a:rPr kumimoji="1" lang="en-US" altLang="ja-JP" sz="2100" dirty="0" smtClean="0"/>
              <a:t>12)</a:t>
            </a:r>
            <a:endParaRPr kumimoji="1" lang="en-US" altLang="ja-JP" sz="2100" dirty="0" smtClean="0"/>
          </a:p>
          <a:p>
            <a:pPr lvl="1"/>
            <a:r>
              <a:rPr lang="en-US" altLang="ja-JP" sz="2100" dirty="0" smtClean="0"/>
              <a:t>Source </a:t>
            </a:r>
            <a:r>
              <a:rPr lang="en-US" altLang="ja-JP" sz="2100" dirty="0" smtClean="0"/>
              <a:t>5 </a:t>
            </a:r>
            <a:r>
              <a:rPr lang="en-US" altLang="ja-JP" sz="2100" dirty="0" smtClean="0"/>
              <a:t>uses uniform UE distribution based statistics</a:t>
            </a:r>
            <a:br>
              <a:rPr lang="en-US" altLang="ja-JP" sz="2100" dirty="0" smtClean="0"/>
            </a:br>
            <a:r>
              <a:rPr lang="en-US" altLang="ja-JP" sz="2100" dirty="0" smtClean="0"/>
              <a:t>(shown in slide </a:t>
            </a:r>
            <a:r>
              <a:rPr lang="en-US" altLang="ja-JP" sz="2100" dirty="0" smtClean="0"/>
              <a:t>13 </a:t>
            </a:r>
            <a:r>
              <a:rPr lang="en-US" altLang="ja-JP" sz="2100" dirty="0" smtClean="0"/>
              <a:t>- </a:t>
            </a:r>
            <a:r>
              <a:rPr lang="en-US" altLang="ja-JP" sz="2100" dirty="0" smtClean="0"/>
              <a:t>19)</a:t>
            </a:r>
            <a:endParaRPr kumimoji="1" lang="en-US" altLang="ja-JP" sz="2100" dirty="0" smtClean="0"/>
          </a:p>
        </p:txBody>
      </p:sp>
    </p:spTree>
    <p:extLst>
      <p:ext uri="{BB962C8B-B14F-4D97-AF65-F5344CB8AC3E}">
        <p14:creationId xmlns:p14="http://schemas.microsoft.com/office/powerpoint/2010/main" val="2341130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References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2532659"/>
              </p:ext>
            </p:extLst>
          </p:nvPr>
        </p:nvGraphicFramePr>
        <p:xfrm>
          <a:off x="457200" y="1600200"/>
          <a:ext cx="8229600" cy="3749040"/>
        </p:xfrm>
        <a:graphic>
          <a:graphicData uri="http://schemas.openxmlformats.org/drawingml/2006/table">
            <a:tbl>
              <a:tblPr bandRow="1">
                <a:tableStyleId>{5940675A-B579-460E-94D1-54222C63F5DA}</a:tableStyleId>
              </a:tblPr>
              <a:tblGrid>
                <a:gridCol w="2057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Source 1 (Huawei)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GB" altLang="ja-JP" dirty="0">
                          <a:solidFill>
                            <a:schemeClr val="tx1"/>
                          </a:solidFill>
                        </a:rPr>
                        <a:t>R1-1716964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2D distance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based statistics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UMa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UMi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 smtClean="0">
                          <a:solidFill>
                            <a:schemeClr val="tx1"/>
                          </a:solidFill>
                        </a:rPr>
                        <a:t>RMa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AV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Source 2 (Ericsson)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kern="1200" dirty="0">
                          <a:solidFill>
                            <a:schemeClr val="tx1"/>
                          </a:solidFill>
                          <a:effectLst/>
                        </a:rPr>
                        <a:t>R1-1717873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2D distance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based statistics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UMa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UMi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 smtClean="0">
                          <a:solidFill>
                            <a:schemeClr val="tx1"/>
                          </a:solidFill>
                        </a:rPr>
                        <a:t>RMa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AV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Source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3 (ZTE)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kern="1200" dirty="0">
                          <a:solidFill>
                            <a:schemeClr val="tx1"/>
                          </a:solidFill>
                          <a:effectLst/>
                        </a:rPr>
                        <a:t>R1-1718021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2D distance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based statistics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UMa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UMi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 smtClean="0">
                          <a:solidFill>
                            <a:schemeClr val="tx1"/>
                          </a:solidFill>
                        </a:rPr>
                        <a:t>RMa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AV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Source 4 (NTT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DOCOMO)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kern="1200" dirty="0">
                          <a:solidFill>
                            <a:schemeClr val="tx1"/>
                          </a:solidFill>
                          <a:effectLst/>
                        </a:rPr>
                        <a:t>R1-1718175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2D distance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based statistics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UMa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only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Source 5</a:t>
                      </a:r>
                    </a:p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(Nokia, Nokia Shanghai Bell)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R1-1716990, </a:t>
                      </a:r>
                      <a:r>
                        <a:rPr kumimoji="1"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R1-1718905, </a:t>
                      </a:r>
                      <a:r>
                        <a:rPr kumimoji="1"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R1-1718762, R1-1718906</a:t>
                      </a:r>
                      <a:endParaRPr kumimoji="1" lang="en-US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Uniform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UE distribution based statistics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UMa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AV, </a:t>
                      </a:r>
                      <a:r>
                        <a:rPr kumimoji="1" lang="en-US" altLang="ja-JP" dirty="0" err="1">
                          <a:solidFill>
                            <a:schemeClr val="tx1"/>
                          </a:solidFill>
                        </a:rPr>
                        <a:t>UMi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 AV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119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ja-JP" dirty="0" smtClean="0"/>
              <a:t>RSRP </a:t>
            </a:r>
            <a:r>
              <a:rPr lang="en-GB" altLang="ja-JP" dirty="0"/>
              <a:t>statistics </a:t>
            </a:r>
            <a:r>
              <a:rPr lang="en-GB" altLang="ja-JP" dirty="0" smtClean="0"/>
              <a:t/>
            </a:r>
            <a:br>
              <a:rPr lang="en-GB" altLang="ja-JP" dirty="0" smtClean="0"/>
            </a:br>
            <a:r>
              <a:rPr lang="en-GB" altLang="ja-JP" dirty="0" smtClean="0"/>
              <a:t>based </a:t>
            </a:r>
            <a:r>
              <a:rPr lang="en-GB" altLang="ja-JP" dirty="0"/>
              <a:t>on 2D distance</a:t>
            </a:r>
            <a:endParaRPr lang="ja-JP" altLang="ja-JP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 smtClean="0"/>
              <a:t>Definition</a:t>
            </a:r>
          </a:p>
          <a:p>
            <a:pPr lvl="1"/>
            <a:r>
              <a:rPr lang="en-US" altLang="ja-JP" dirty="0" smtClean="0"/>
              <a:t>Only </a:t>
            </a:r>
            <a:r>
              <a:rPr lang="en-US" altLang="ja-JP" dirty="0"/>
              <a:t>aerial UEs are evaluated </a:t>
            </a:r>
            <a:endParaRPr lang="ja-JP" altLang="ja-JP" dirty="0"/>
          </a:p>
          <a:p>
            <a:pPr lvl="1"/>
            <a:r>
              <a:rPr lang="en-US" altLang="ja-JP" dirty="0"/>
              <a:t>UE location: </a:t>
            </a:r>
            <a:endParaRPr lang="ja-JP" altLang="ja-JP" dirty="0"/>
          </a:p>
          <a:p>
            <a:pPr lvl="2"/>
            <a:r>
              <a:rPr lang="en-US" altLang="ja-JP" dirty="0"/>
              <a:t>Fixed 2D distance and UE height are assumed </a:t>
            </a:r>
            <a:endParaRPr lang="ja-JP" altLang="ja-JP" dirty="0"/>
          </a:p>
          <a:p>
            <a:pPr lvl="3"/>
            <a:r>
              <a:rPr lang="en-US" altLang="ja-JP" dirty="0"/>
              <a:t>Fixed 2D distances are 0.25*(2/3)*ISD, 0.5*(2/3)*ISD, 0.75*(2/3)*ISD, (2/3)*ISD. </a:t>
            </a:r>
            <a:endParaRPr lang="ja-JP" altLang="ja-JP" dirty="0"/>
          </a:p>
          <a:p>
            <a:pPr lvl="4"/>
            <a:r>
              <a:rPr lang="en-US" altLang="ja-JP" dirty="0"/>
              <a:t>For 0.25*(2/3)*ISD and 0.5*(2/3)*ISD, all UEs are considered </a:t>
            </a:r>
            <a:endParaRPr lang="ja-JP" altLang="ja-JP" dirty="0"/>
          </a:p>
          <a:p>
            <a:pPr lvl="4"/>
            <a:r>
              <a:rPr lang="en-US" altLang="ja-JP" dirty="0"/>
              <a:t>For 0.75*(2/3)*ISD, UEs dropped on the arc marked by blue stars are considered </a:t>
            </a:r>
            <a:endParaRPr lang="ja-JP" altLang="ja-JP" dirty="0"/>
          </a:p>
          <a:p>
            <a:pPr lvl="4"/>
            <a:r>
              <a:rPr lang="en-US" altLang="ja-JP" dirty="0"/>
              <a:t>For (2/3)*ISD, UEs dropped in the area marked by green stars are considered </a:t>
            </a:r>
            <a:endParaRPr lang="ja-JP" altLang="ja-JP" dirty="0"/>
          </a:p>
          <a:p>
            <a:pPr lvl="3"/>
            <a:r>
              <a:rPr lang="en-US" altLang="ja-JP" dirty="0"/>
              <a:t>Fixed UE heights are 1.5, 50, 100, 200, 300 m </a:t>
            </a:r>
            <a:endParaRPr lang="ja-JP" altLang="ja-JP" dirty="0"/>
          </a:p>
          <a:p>
            <a:pPr lvl="1"/>
            <a:r>
              <a:rPr lang="en-US" altLang="ja-JP" dirty="0"/>
              <a:t>Small scale fading is not modeled </a:t>
            </a:r>
            <a:endParaRPr lang="ja-JP" altLang="ja-JP" dirty="0"/>
          </a:p>
          <a:p>
            <a:pPr lvl="1"/>
            <a:r>
              <a:rPr lang="en-GB" altLang="ja-JP" dirty="0" smtClean="0"/>
              <a:t>Observation </a:t>
            </a:r>
            <a:r>
              <a:rPr lang="en-GB" altLang="ja-JP" dirty="0"/>
              <a:t>is made based on statistics of RSRP gap where RSRP gap is averaged RSRP of serving cell minus averaged RSRP of n-</a:t>
            </a:r>
            <a:r>
              <a:rPr lang="en-GB" altLang="ja-JP" dirty="0" err="1"/>
              <a:t>th</a:t>
            </a:r>
            <a:r>
              <a:rPr lang="en-GB" altLang="ja-JP" dirty="0"/>
              <a:t> neighbour cell of all UEs having same 2D distance and height.</a:t>
            </a:r>
            <a:endParaRPr lang="ja-JP" altLang="ja-JP" dirty="0"/>
          </a:p>
          <a:p>
            <a:pPr lvl="2"/>
            <a:r>
              <a:rPr lang="en-US" altLang="ja-JP" dirty="0" smtClean="0"/>
              <a:t>n = 1, 3, 5, 7, 9 </a:t>
            </a:r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11136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2D Distance based RSRP Statistics (</a:t>
            </a:r>
            <a:r>
              <a:rPr lang="en-US" altLang="ja-JP" sz="3200" dirty="0" err="1"/>
              <a:t>UMa</a:t>
            </a:r>
            <a:r>
              <a:rPr lang="en-US" altLang="ja-JP" sz="3200" dirty="0"/>
              <a:t> AV)</a:t>
            </a:r>
            <a:endParaRPr kumimoji="1" lang="ja-JP" altLang="en-US" sz="32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203848" y="6444044"/>
            <a:ext cx="5842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Note: Simulation results averaged over 4 sources are plotted</a:t>
            </a:r>
            <a:endParaRPr kumimoji="1" lang="ja-JP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91369"/>
            <a:ext cx="4249617" cy="272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正方形/長方形 6"/>
          <p:cNvSpPr/>
          <p:nvPr/>
        </p:nvSpPr>
        <p:spPr>
          <a:xfrm>
            <a:off x="755576" y="1099622"/>
            <a:ext cx="2797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dirty="0" smtClean="0"/>
              <a:t>2D distance = 0.25*(</a:t>
            </a:r>
            <a:r>
              <a:rPr lang="en-GB" altLang="ja-JP" sz="1600" dirty="0"/>
              <a:t>2/3)*ISD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4266207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正方形/長方形 11"/>
          <p:cNvSpPr/>
          <p:nvPr/>
        </p:nvSpPr>
        <p:spPr>
          <a:xfrm>
            <a:off x="755576" y="3861048"/>
            <a:ext cx="2797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dirty="0" smtClean="0"/>
              <a:t>2D distance = 0.5*(</a:t>
            </a:r>
            <a:r>
              <a:rPr lang="en-GB" altLang="ja-JP" sz="1600" dirty="0"/>
              <a:t>2/3)*ISD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272" y="980728"/>
            <a:ext cx="426620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正方形/長方形 13"/>
          <p:cNvSpPr/>
          <p:nvPr/>
        </p:nvSpPr>
        <p:spPr>
          <a:xfrm>
            <a:off x="5200576" y="1099622"/>
            <a:ext cx="2797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dirty="0" smtClean="0"/>
              <a:t>2D distance = 0.75*(</a:t>
            </a:r>
            <a:r>
              <a:rPr lang="en-GB" altLang="ja-JP" sz="1600" dirty="0"/>
              <a:t>2/3)*ISD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272" y="3717033"/>
            <a:ext cx="426620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正方形/長方形 15"/>
          <p:cNvSpPr/>
          <p:nvPr/>
        </p:nvSpPr>
        <p:spPr>
          <a:xfrm>
            <a:off x="5200576" y="3861048"/>
            <a:ext cx="2797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dirty="0" smtClean="0"/>
              <a:t>2D distance = 1.0*(</a:t>
            </a:r>
            <a:r>
              <a:rPr lang="en-GB" altLang="ja-JP" sz="1600" dirty="0"/>
              <a:t>2/3)*ISD</a:t>
            </a:r>
          </a:p>
        </p:txBody>
      </p:sp>
    </p:spTree>
    <p:extLst>
      <p:ext uri="{BB962C8B-B14F-4D97-AF65-F5344CB8AC3E}">
        <p14:creationId xmlns:p14="http://schemas.microsoft.com/office/powerpoint/2010/main" val="2120754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kumimoji="1" lang="en-US" altLang="ja-JP" sz="3200" dirty="0" smtClean="0"/>
              <a:t>2D Distance based RSRP Statistics (</a:t>
            </a:r>
            <a:r>
              <a:rPr kumimoji="1" lang="en-US" altLang="ja-JP" sz="3200" dirty="0" err="1" smtClean="0"/>
              <a:t>UMa</a:t>
            </a:r>
            <a:r>
              <a:rPr kumimoji="1" lang="en-US" altLang="ja-JP" sz="3200" dirty="0" smtClean="0"/>
              <a:t> AV)</a:t>
            </a:r>
            <a:endParaRPr kumimoji="1" lang="ja-JP" altLang="en-US" sz="32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137982"/>
              </p:ext>
            </p:extLst>
          </p:nvPr>
        </p:nvGraphicFramePr>
        <p:xfrm>
          <a:off x="107500" y="908720"/>
          <a:ext cx="8928990" cy="576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</a:tblGrid>
              <a:tr h="178074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Source 1</a:t>
                      </a:r>
                      <a:endParaRPr lang="en-GB" sz="11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Source 2</a:t>
                      </a:r>
                      <a:endParaRPr lang="en-GB" sz="11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Source 3</a:t>
                      </a:r>
                      <a:endParaRPr lang="en-GB" sz="11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Source 4</a:t>
                      </a:r>
                      <a:endParaRPr lang="en-GB" sz="11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392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UE heights\d_2D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RSRP</a:t>
                      </a:r>
                      <a:b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Serving</a:t>
                      </a:r>
                      <a:endParaRPr lang="en-GB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-34.083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-42.318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-50.921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-47.513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-35.33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-43.67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-51.17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-47.86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-34.22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-42.77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-49.69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-48.53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-41.451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-40.758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-40.146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-40.516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-41.51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-40.43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-40.73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-40.66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-40.48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-39.93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-39.84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-41.429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-44.799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-46.82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-44.81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-41.45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-44.77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-46.59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-41.61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-43.58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-46.42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-43.53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-50.634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-49.916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-50.429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-49.24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-52.01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-53.201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-51.289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-52.82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-52.167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-53.21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-52.18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-51.68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-51.87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-53.76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-55.44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n=1</a:t>
                      </a:r>
                      <a:endParaRPr lang="en-GB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16.746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13.672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2.1201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2.7002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2.5342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2.5907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6.601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2.1282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2.0807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2.2218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0.93483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1.9104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2.0276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1.905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0.94713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2.9055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1.7111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2.6048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n=3</a:t>
                      </a:r>
                      <a:endParaRPr lang="en-GB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33.997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26.16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22.391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34.39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4.8672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6.0798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6.1077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6.1635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9.0186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5.0338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4.4639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5.3365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2.5209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4.1559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3.4485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3.7535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4.5358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5.2852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3.8628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4.4024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n=5</a:t>
                      </a:r>
                      <a:endParaRPr lang="en-GB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40.86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41.212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33.423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26.217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29.12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42.37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23.29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41.26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7.0766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8.3575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8.601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8.5684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10.406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6.7434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5.8567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6.9744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4.351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5.7931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4.332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5.0083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6.7443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7.1509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4.7909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5.911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n=7</a:t>
                      </a:r>
                      <a:endParaRPr lang="en-GB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45.89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37.75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32.85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46.686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38.859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30.487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33.844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46.75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26.88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21.55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46.22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37.75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9.1045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10.449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11.606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7.0864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8.3015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7.2098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5.2913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6.8398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8.1798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8.0856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6.0617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7.1046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n=9</a:t>
                      </a:r>
                      <a:endParaRPr lang="en-GB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42.51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35.63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37.37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52.162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43.139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34.046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37.745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49.88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29.74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42.52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36.08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37.25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11.959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12.898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9.4591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8.2638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9.5322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8.9633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9.0556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9.1553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10.507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9.8114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7.544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8.9139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098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Observations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85000" lnSpcReduction="10000"/>
          </a:bodyPr>
          <a:lstStyle/>
          <a:p>
            <a:r>
              <a:rPr lang="en-GB" altLang="ja-JP" dirty="0"/>
              <a:t>Observation in </a:t>
            </a:r>
            <a:r>
              <a:rPr lang="en-GB" altLang="ja-JP" dirty="0" err="1"/>
              <a:t>UMa</a:t>
            </a:r>
            <a:r>
              <a:rPr lang="en-GB" altLang="ja-JP" dirty="0"/>
              <a:t> AV</a:t>
            </a:r>
          </a:p>
          <a:p>
            <a:pPr lvl="1"/>
            <a:r>
              <a:rPr lang="en-GB" altLang="ja-JP" dirty="0"/>
              <a:t>2D distance based RSRP statistics</a:t>
            </a:r>
          </a:p>
          <a:p>
            <a:pPr lvl="2"/>
            <a:r>
              <a:rPr lang="en-GB" altLang="ja-JP" dirty="0"/>
              <a:t>Source 1, 2, 3, 4 shows that RSRP gap within [6] dB is observed in 0-[2] neighbour cells when UE height is 1.5 m</a:t>
            </a:r>
          </a:p>
          <a:p>
            <a:pPr lvl="2"/>
            <a:r>
              <a:rPr lang="en-GB" altLang="ja-JP" dirty="0"/>
              <a:t>Source 1 shows that RSRP gap within [6] dB is observed in 0-[9] neighbour cells when UE height is above or equal to [100] m</a:t>
            </a:r>
          </a:p>
          <a:p>
            <a:pPr lvl="2"/>
            <a:r>
              <a:rPr lang="en-GB" altLang="ja-JP" dirty="0"/>
              <a:t>Source 2 shows that RSRP gap within [6] dB is observed in 0-[9] neighbour cells when UE height is above or equal to [100] m</a:t>
            </a:r>
          </a:p>
          <a:p>
            <a:pPr lvl="2"/>
            <a:r>
              <a:rPr lang="en-GB" altLang="ja-JP" dirty="0"/>
              <a:t>Source 3 shows that RSRP gap within [6] dB is observed in 0-[7] neighbour cells when UE height is above or equal to [100] m</a:t>
            </a:r>
          </a:p>
          <a:p>
            <a:pPr lvl="2"/>
            <a:r>
              <a:rPr lang="en-GB" altLang="ja-JP" dirty="0"/>
              <a:t>Source 4 shows that RSRP gap within [6] dB is observed in 0-[9] neighbour cells when UE height is above or equal to [100] m</a:t>
            </a:r>
          </a:p>
          <a:p>
            <a:pPr lvl="2"/>
            <a:r>
              <a:rPr lang="en-GB" altLang="ja-JP" dirty="0"/>
              <a:t>Source 1, 2, 4 shows that number of neighbour cells within [6] dB RSRP gap is smaller when UE is located closer to serving cell in terms of 2D distance and UE height is above or equal to [100] </a:t>
            </a:r>
            <a:r>
              <a:rPr lang="en-GB" altLang="ja-JP" dirty="0" smtClean="0"/>
              <a:t>m</a:t>
            </a:r>
            <a:endParaRPr lang="en-GB" altLang="ja-JP" dirty="0"/>
          </a:p>
        </p:txBody>
      </p:sp>
    </p:spTree>
    <p:extLst>
      <p:ext uri="{BB962C8B-B14F-4D97-AF65-F5344CB8AC3E}">
        <p14:creationId xmlns:p14="http://schemas.microsoft.com/office/powerpoint/2010/main" val="1598770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17032"/>
            <a:ext cx="4320480" cy="2727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547" y="980728"/>
            <a:ext cx="4308933" cy="2720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4296916" cy="271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4296916" cy="271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2D Distance based RSRP Statistics (</a:t>
            </a:r>
            <a:r>
              <a:rPr lang="en-US" altLang="ja-JP" sz="3200" dirty="0" err="1" smtClean="0"/>
              <a:t>UMi</a:t>
            </a:r>
            <a:r>
              <a:rPr lang="en-US" altLang="ja-JP" sz="3200" dirty="0" smtClean="0"/>
              <a:t> </a:t>
            </a:r>
            <a:r>
              <a:rPr lang="en-US" altLang="ja-JP" sz="3200" dirty="0"/>
              <a:t>AV)</a:t>
            </a:r>
            <a:endParaRPr kumimoji="1" lang="ja-JP" altLang="en-US" sz="32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203848" y="6444044"/>
            <a:ext cx="5842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Note: Simulation results averaged over 3 sources are plotted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755576" y="1099622"/>
            <a:ext cx="2797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dirty="0" smtClean="0"/>
              <a:t>2D distance = 0.25*(</a:t>
            </a:r>
            <a:r>
              <a:rPr lang="en-GB" altLang="ja-JP" sz="1600" dirty="0"/>
              <a:t>2/3)*ISD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755576" y="3861048"/>
            <a:ext cx="2797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dirty="0" smtClean="0"/>
              <a:t>2D distance = 0.5*(</a:t>
            </a:r>
            <a:r>
              <a:rPr lang="en-GB" altLang="ja-JP" sz="1600" dirty="0"/>
              <a:t>2/3)*ISD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5200576" y="1099622"/>
            <a:ext cx="2797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dirty="0" smtClean="0"/>
              <a:t>2D distance = 0.75*(</a:t>
            </a:r>
            <a:r>
              <a:rPr lang="en-GB" altLang="ja-JP" sz="1600" dirty="0"/>
              <a:t>2/3)*ISD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5200576" y="3861048"/>
            <a:ext cx="2797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dirty="0" smtClean="0"/>
              <a:t>2D distance = 1.0*(</a:t>
            </a:r>
            <a:r>
              <a:rPr lang="en-GB" altLang="ja-JP" sz="1600" dirty="0"/>
              <a:t>2/3)*ISD</a:t>
            </a:r>
          </a:p>
        </p:txBody>
      </p:sp>
    </p:spTree>
    <p:extLst>
      <p:ext uri="{BB962C8B-B14F-4D97-AF65-F5344CB8AC3E}">
        <p14:creationId xmlns:p14="http://schemas.microsoft.com/office/powerpoint/2010/main" val="1548752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kumimoji="1" lang="en-US" altLang="ja-JP" sz="3200" dirty="0" smtClean="0"/>
              <a:t>2D Distance based RSRP Statistics (</a:t>
            </a:r>
            <a:r>
              <a:rPr kumimoji="1" lang="en-US" altLang="ja-JP" sz="3200" dirty="0" err="1" smtClean="0"/>
              <a:t>UMi</a:t>
            </a:r>
            <a:r>
              <a:rPr kumimoji="1" lang="en-US" altLang="ja-JP" sz="3200" dirty="0" smtClean="0"/>
              <a:t> AV)</a:t>
            </a:r>
            <a:endParaRPr kumimoji="1" lang="ja-JP" altLang="en-US" sz="32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575061"/>
              </p:ext>
            </p:extLst>
          </p:nvPr>
        </p:nvGraphicFramePr>
        <p:xfrm>
          <a:off x="107500" y="908720"/>
          <a:ext cx="8928990" cy="5760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  <a:gridCol w="496055"/>
              </a:tblGrid>
              <a:tr h="178074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Source 1</a:t>
                      </a:r>
                      <a:endParaRPr lang="en-GB" sz="11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Source 2</a:t>
                      </a:r>
                      <a:endParaRPr lang="en-GB" sz="11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Source 3</a:t>
                      </a:r>
                      <a:endParaRPr lang="en-GB" sz="110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392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UE heights\d_2D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0.25</a:t>
                      </a: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*</a:t>
                      </a:r>
                      <a:b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0.75*(2/3)*ISD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1.0*(2/3)*ISD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RSRP</a:t>
                      </a:r>
                      <a:b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Serving</a:t>
                      </a:r>
                      <a:endParaRPr lang="en-GB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-19.91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-41.604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-54.098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-47.562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-20.21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-40.99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-54.3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-47.69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-39.208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-45.43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-45.678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-43.962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-39.06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-45.53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-45.62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-41.187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-46.78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-48.347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-47.591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-41.19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-46.84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-48.52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-47.53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-48.512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-47.417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-50.718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-48.839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-49.03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-47.61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-51.46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-49.53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　</a:t>
                      </a:r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-52.335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-49.532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-53.3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-51.35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-50.62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-51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n=1</a:t>
                      </a:r>
                      <a:endParaRPr lang="en-GB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23.54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5.6913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7.8346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8.7938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2.3781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2.8701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2.7967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7.5433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3.1996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2.2345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3.8423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3.962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2.2004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3.4627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2.0507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2.4459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1.7709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2.0836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n=3</a:t>
                      </a:r>
                      <a:endParaRPr lang="en-GB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27.51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34.861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18.841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14.819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31.54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22.05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12.929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5.9106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6.6521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7.0625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4.7171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6.4192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5.9311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6.9963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5.7437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7.1239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3.9275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5.354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7.1032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6.5495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n=5</a:t>
                      </a:r>
                      <a:endParaRPr lang="en-GB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35.51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36.34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42.895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23.242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14.954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18.855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39.34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31.89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28.26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9.2575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9.4288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9.9312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13.797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6.9053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8.8754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7.2295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8.7944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7.9206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9.0268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5.4548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n=7</a:t>
                      </a:r>
                      <a:endParaRPr lang="en-GB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39.81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40.21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21.96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46.887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26.473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17.622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21.826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44.73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37.1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33.15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18.356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12.522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12.291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18.286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12.604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9.3628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8.3612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9.8749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10.523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6.9154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8.6648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11.585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9.8756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n=9</a:t>
                      </a:r>
                      <a:endParaRPr lang="en-GB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1.5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22.79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42.95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43.12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49.98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29.173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19.821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24.263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41.54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33.87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37.2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20.29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16.03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20.705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15.558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15.933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en-US" altLang="ja-JP" sz="105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21.445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14.778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13.935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14.38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9.5715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11.659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11.862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0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300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13.41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8.2994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9.968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12.886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11.143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646" marR="6646" marT="66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9707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Observations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7500" lnSpcReduction="20000"/>
          </a:bodyPr>
          <a:lstStyle/>
          <a:p>
            <a:r>
              <a:rPr lang="en-GB" altLang="ja-JP" dirty="0"/>
              <a:t>Observation in </a:t>
            </a:r>
            <a:r>
              <a:rPr lang="en-GB" altLang="ja-JP" dirty="0" err="1"/>
              <a:t>UMi</a:t>
            </a:r>
            <a:r>
              <a:rPr lang="en-GB" altLang="ja-JP" dirty="0"/>
              <a:t> AV</a:t>
            </a:r>
          </a:p>
          <a:p>
            <a:pPr lvl="1"/>
            <a:r>
              <a:rPr lang="en-GB" altLang="ja-JP" dirty="0"/>
              <a:t>2D distance based RSRP statistics</a:t>
            </a:r>
          </a:p>
          <a:p>
            <a:pPr lvl="2"/>
            <a:r>
              <a:rPr lang="en-GB" altLang="ja-JP" sz="2700" dirty="0"/>
              <a:t>Source 1, 2, 3, 4 shows that RSRP gap within [6] dB is observed in 0-[2] neighbour cells when UE height is 1.5 m</a:t>
            </a:r>
          </a:p>
          <a:p>
            <a:pPr lvl="2"/>
            <a:r>
              <a:rPr lang="en-GB" altLang="ja-JP" sz="2700" dirty="0"/>
              <a:t>Source 1 shows that RSRP gap within [6] dB is observed in 0-[3] neighbour cells when UE height is above or equal to 100 m</a:t>
            </a:r>
          </a:p>
          <a:p>
            <a:pPr lvl="2"/>
            <a:r>
              <a:rPr lang="en-GB" altLang="ja-JP" sz="2700" dirty="0"/>
              <a:t>Source 2 shows that RSRP gap within [6] dB is observed in 0-[5] neighbour cells when UE height is above or equal to 100 m</a:t>
            </a:r>
          </a:p>
          <a:p>
            <a:pPr lvl="2"/>
            <a:r>
              <a:rPr lang="en-GB" altLang="ja-JP" sz="2700" dirty="0"/>
              <a:t>Source 3 shows that RSRP gap within [6] dB is observed in 0-[7] neighbour cells when UE height is above or equal to 100 m</a:t>
            </a:r>
          </a:p>
          <a:p>
            <a:pPr lvl="2"/>
            <a:r>
              <a:rPr lang="en-GB" altLang="ja-JP" sz="2900" dirty="0"/>
              <a:t>Note: Above observation is made based on RSRP statistics averaged over multiple UEs which has same 2D distance and height assuming 2D distance based RSRP statistics</a:t>
            </a:r>
          </a:p>
        </p:txBody>
      </p:sp>
    </p:spTree>
    <p:extLst>
      <p:ext uri="{BB962C8B-B14F-4D97-AF65-F5344CB8AC3E}">
        <p14:creationId xmlns:p14="http://schemas.microsoft.com/office/powerpoint/2010/main" val="2779142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5106</TotalTime>
  <Words>3650</Words>
  <Application>Microsoft Office PowerPoint</Application>
  <PresentationFormat>画面に合わせる (4:3)</PresentationFormat>
  <Paragraphs>1717</Paragraphs>
  <Slides>20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20</vt:i4>
      </vt:variant>
    </vt:vector>
  </HeadingPairs>
  <TitlesOfParts>
    <vt:vector size="21" baseType="lpstr">
      <vt:lpstr>Office ​​テーマ</vt:lpstr>
      <vt:lpstr>Summary of RSRP statistics</vt:lpstr>
      <vt:lpstr>Background</vt:lpstr>
      <vt:lpstr>RSRP statistics  based on 2D distance</vt:lpstr>
      <vt:lpstr>2D Distance based RSRP Statistics (UMa AV)</vt:lpstr>
      <vt:lpstr>2D Distance based RSRP Statistics (UMa AV)</vt:lpstr>
      <vt:lpstr>Observations</vt:lpstr>
      <vt:lpstr>2D Distance based RSRP Statistics (UMi AV)</vt:lpstr>
      <vt:lpstr>2D Distance based RSRP Statistics (UMi AV)</vt:lpstr>
      <vt:lpstr>Observations</vt:lpstr>
      <vt:lpstr>2D Distance based RSRP Statistics (RMa AV)</vt:lpstr>
      <vt:lpstr>2D Distance based RSRP Statistics (RMa AV)</vt:lpstr>
      <vt:lpstr>Observations</vt:lpstr>
      <vt:lpstr>RSRP statistics based on uniform UE distribution</vt:lpstr>
      <vt:lpstr>Uniform UE distribution based RSRP statistics (UMi-AV)</vt:lpstr>
      <vt:lpstr>Uniform UE distribution based RSRP statistics (UMi-AV)</vt:lpstr>
      <vt:lpstr>Observations</vt:lpstr>
      <vt:lpstr>Uniform UE distribution based RSRP statistics (UMa-AV)</vt:lpstr>
      <vt:lpstr>Percentage of UEs with at least N strong interfering TPs in UMa-AV</vt:lpstr>
      <vt:lpstr>Observations</vt:lpstr>
      <vt:lpstr>References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Shinpei2</cp:lastModifiedBy>
  <cp:revision>351</cp:revision>
  <dcterms:created xsi:type="dcterms:W3CDTF">2016-10-06T11:44:35Z</dcterms:created>
  <dcterms:modified xsi:type="dcterms:W3CDTF">2017-10-12T19:46:48Z</dcterms:modified>
</cp:coreProperties>
</file>