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5"/>
  </p:notesMasterIdLst>
  <p:handoutMasterIdLst>
    <p:handoutMasterId r:id="rId6"/>
  </p:handoutMasterIdLst>
  <p:sldIdLst>
    <p:sldId id="835" r:id="rId2"/>
    <p:sldId id="836" r:id="rId3"/>
    <p:sldId id="837" r:id="rId4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95"/>
    <a:srgbClr val="00ACBD"/>
    <a:srgbClr val="FDF055"/>
    <a:srgbClr val="8F297C"/>
    <a:srgbClr val="404040"/>
    <a:srgbClr val="005392"/>
    <a:srgbClr val="7F7F7F"/>
    <a:srgbClr val="BC141A"/>
    <a:srgbClr val="8F297D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280" autoAdjust="0"/>
  </p:normalViewPr>
  <p:slideViewPr>
    <p:cSldViewPr snapToGrid="0" snapToObjects="1">
      <p:cViewPr varScale="1">
        <p:scale>
          <a:sx n="108" d="100"/>
          <a:sy n="108" d="100"/>
        </p:scale>
        <p:origin x="714" y="96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13344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10/2/2017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 userDrawn="1"/>
        </p:nvGrpSpPr>
        <p:grpSpPr>
          <a:xfrm>
            <a:off x="446503" y="523977"/>
            <a:ext cx="1800308" cy="392615"/>
            <a:chOff x="187326" y="5085556"/>
            <a:chExt cx="8393112" cy="1830388"/>
          </a:xfrm>
          <a:solidFill>
            <a:srgbClr val="00ACBD"/>
          </a:solidFill>
        </p:grpSpPr>
        <p:sp>
          <p:nvSpPr>
            <p:cNvPr id="3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11" name="Picture 6" descr="3GPP_TM_RD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7918" y="24904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586685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1273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 userDrawn="1"/>
        </p:nvGrpSpPr>
        <p:grpSpPr>
          <a:xfrm>
            <a:off x="9717597" y="327382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</p:grp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53" name="Straight Connector 52"/>
          <p:cNvCxnSpPr/>
          <p:nvPr userDrawn="1"/>
        </p:nvCxnSpPr>
        <p:spPr>
          <a:xfrm>
            <a:off x="361124" y="121420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</p:sldLayoutIdLst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4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7280" y="3362178"/>
            <a:ext cx="9622302" cy="1720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4000" dirty="0"/>
              <a:t>Highlights from RAN#77</a:t>
            </a: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endParaRPr lang="en-GB" sz="40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RAN1 Chairman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9545" y="1458968"/>
            <a:ext cx="6092825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3GPP TSG RAN WG1 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Meeting 90bis</a:t>
            </a:r>
            <a:endParaRPr lang="en-US" sz="12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914400" marR="0" indent="-914400" algn="just">
              <a:spcBef>
                <a:spcPts val="0"/>
              </a:spcBef>
              <a:spcAft>
                <a:spcPts val="0"/>
              </a:spcAft>
              <a:tabLst>
                <a:tab pos="914400" algn="l"/>
                <a:tab pos="1080135" algn="l"/>
                <a:tab pos="5760720" algn="r"/>
                <a:tab pos="6480810" algn="r"/>
              </a:tabLst>
            </a:pPr>
            <a:r>
              <a:rPr lang="en-US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Prague, CZ, 9</a:t>
            </a:r>
            <a:r>
              <a:rPr lang="en-US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US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 – 13</a:t>
            </a:r>
            <a:r>
              <a:rPr lang="en-US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US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, October 2017</a:t>
            </a:r>
            <a:endParaRPr lang="en-US" sz="1100" b="1" dirty="0">
              <a:effectLst/>
              <a:latin typeface="Arial" panose="020B0604020202020204" pitchFamily="34" charset="0"/>
              <a:ea typeface="Batang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541412" y="1577151"/>
            <a:ext cx="213272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US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R1-1716943</a:t>
            </a: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endParaRPr lang="en-US" sz="2000" b="1" dirty="0">
              <a:effectLst/>
              <a:latin typeface="Times" panose="02020603050405020304" pitchFamily="18" charset="0"/>
              <a:ea typeface="Batang"/>
              <a:cs typeface="Arial" panose="020B0604020202020204" pitchFamily="34" charset="0"/>
            </a:endParaRP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US" sz="11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(Re-submission of R1-175352)</a:t>
            </a:r>
            <a:endParaRPr lang="en-US" sz="700" b="1" dirty="0">
              <a:effectLst/>
              <a:latin typeface="Arial" panose="020B0604020202020204" pitchFamily="34" charset="0"/>
              <a:ea typeface="Batang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413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3890630"/>
          </a:xfrm>
        </p:spPr>
        <p:txBody>
          <a:bodyPr/>
          <a:lstStyle/>
          <a:p>
            <a:r>
              <a:rPr lang="en-US" dirty="0"/>
              <a:t>All CRs were approved</a:t>
            </a:r>
          </a:p>
          <a:p>
            <a:r>
              <a:rPr lang="en-US" dirty="0"/>
              <a:t>WI Shortened TTI and processing time for LTE: 0.5TU increase before Dec.</a:t>
            </a:r>
          </a:p>
          <a:p>
            <a:pPr lvl="1"/>
            <a:r>
              <a:rPr lang="en-US" dirty="0"/>
              <a:t>This WI has priority over high reliability WI</a:t>
            </a:r>
          </a:p>
          <a:p>
            <a:r>
              <a:rPr lang="en-US" dirty="0"/>
              <a:t>On Short TTI in V2X phase 2</a:t>
            </a:r>
          </a:p>
          <a:p>
            <a:pPr lvl="1"/>
            <a:r>
              <a:rPr lang="en-US" dirty="0"/>
              <a:t>Guidance from RAN to RAN1: short TTI work is deprioritized but not precluded, look into other means of latency reduction than short TTI, if no change in Dec. 17 the short TTI will be dropped</a:t>
            </a:r>
          </a:p>
          <a:p>
            <a:r>
              <a:rPr lang="en-US" dirty="0"/>
              <a:t>Further NB-</a:t>
            </a:r>
            <a:r>
              <a:rPr lang="en-US" dirty="0" err="1"/>
              <a:t>IoT</a:t>
            </a:r>
            <a:r>
              <a:rPr lang="en-US" dirty="0"/>
              <a:t> enhancements: updated WID (</a:t>
            </a:r>
            <a:r>
              <a:rPr lang="en-GB" b="1" dirty="0"/>
              <a:t>RP-172063)</a:t>
            </a:r>
            <a:r>
              <a:rPr lang="en-US" dirty="0"/>
              <a:t> with 0.5TU increase before Dec.</a:t>
            </a:r>
          </a:p>
          <a:p>
            <a:r>
              <a:rPr lang="en-US" dirty="0"/>
              <a:t>Enhancements for high capacity stationary wireless link and introduction of 1024 QAM for LTE DL: updated WID in</a:t>
            </a:r>
            <a:r>
              <a:rPr lang="en-US" b="1" dirty="0"/>
              <a:t> RP-171738</a:t>
            </a:r>
            <a:endParaRPr lang="en-US" dirty="0"/>
          </a:p>
          <a:p>
            <a:pPr lvl="1"/>
            <a:r>
              <a:rPr lang="en-US" dirty="0"/>
              <a:t>N</a:t>
            </a:r>
            <a:r>
              <a:rPr lang="en-GB" dirty="0" err="1"/>
              <a:t>ormative</a:t>
            </a:r>
            <a:r>
              <a:rPr lang="en-GB" dirty="0"/>
              <a:t> work for 1024QAM for DL channels starts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from RAN#77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dirty="0"/>
              <a:t>LTE</a:t>
            </a:r>
          </a:p>
        </p:txBody>
      </p:sp>
    </p:spTree>
    <p:extLst>
      <p:ext uri="{BB962C8B-B14F-4D97-AF65-F5344CB8AC3E}">
        <p14:creationId xmlns:p14="http://schemas.microsoft.com/office/powerpoint/2010/main" val="408111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1004" y="1925446"/>
            <a:ext cx="11430000" cy="4594015"/>
          </a:xfrm>
        </p:spPr>
        <p:txBody>
          <a:bodyPr/>
          <a:lstStyle/>
          <a:p>
            <a:r>
              <a:rPr lang="en-US" sz="2000" dirty="0"/>
              <a:t>NR load management endorsed in </a:t>
            </a:r>
            <a:r>
              <a:rPr lang="en-US" sz="2000" b="1" dirty="0"/>
              <a:t>RP-172114</a:t>
            </a:r>
          </a:p>
          <a:p>
            <a:r>
              <a:rPr lang="en-US" sz="2000" dirty="0"/>
              <a:t> NR Study Items led by RAN1 or RAN2 would remain on hold until December/2017</a:t>
            </a:r>
          </a:p>
          <a:p>
            <a:pPr lvl="1"/>
            <a:r>
              <a:rPr lang="en-US" sz="1800" dirty="0"/>
              <a:t>The overall TU allocation for these SIs are revised (as in </a:t>
            </a:r>
            <a:r>
              <a:rPr lang="en-US" sz="1800" b="1" dirty="0"/>
              <a:t>RP-172070</a:t>
            </a:r>
            <a:r>
              <a:rPr lang="en-US" sz="1800" dirty="0"/>
              <a:t>)</a:t>
            </a:r>
          </a:p>
          <a:p>
            <a:pPr lvl="1"/>
            <a:r>
              <a:rPr lang="en-US" sz="1600" dirty="0"/>
              <a:t>RAN1 impacts of the RAN3 SIs are on hold in Q4.</a:t>
            </a:r>
          </a:p>
          <a:p>
            <a:r>
              <a:rPr lang="en-US" sz="2000" dirty="0"/>
              <a:t>WGs should focus on basic and essential functionality first</a:t>
            </a:r>
          </a:p>
          <a:p>
            <a:pPr lvl="1"/>
            <a:r>
              <a:rPr lang="en-US" sz="1800" b="1" dirty="0"/>
              <a:t>Updated work plan of RAN1 and RAN4 NR endorsed in RP-172108</a:t>
            </a:r>
            <a:r>
              <a:rPr lang="en-US" sz="1800" dirty="0"/>
              <a:t>  </a:t>
            </a:r>
          </a:p>
          <a:p>
            <a:pPr lvl="2"/>
            <a:r>
              <a:rPr lang="en-US" sz="1600" dirty="0"/>
              <a:t>In Q4, WGs shall only focus on items that are “Aiming December 2017 completion” </a:t>
            </a:r>
          </a:p>
          <a:p>
            <a:pPr lvl="2"/>
            <a:r>
              <a:rPr lang="en-US" sz="1600" dirty="0"/>
              <a:t>Exact handling of items on the list of “Aiming completion beyond December 2017” will be re-discussed at RAN#78</a:t>
            </a:r>
          </a:p>
          <a:p>
            <a:pPr>
              <a:defRPr/>
            </a:pPr>
            <a:r>
              <a:rPr lang="en-US" altLang="en-US" sz="2000" dirty="0"/>
              <a:t>Single-transmission vs dual-transmission in UL for LTE-NR DC: endorsed in RP-172064 and RP-172085 Outlining basic principles for RAN4 and RAN2. LS sent in RP-172100 (RAN1 cc-</a:t>
            </a:r>
            <a:r>
              <a:rPr lang="en-US" altLang="en-US" sz="2000" dirty="0" err="1"/>
              <a:t>ed</a:t>
            </a:r>
            <a:r>
              <a:rPr lang="en-US" altLang="en-US" sz="2000" dirty="0"/>
              <a:t>)</a:t>
            </a:r>
          </a:p>
          <a:p>
            <a:pPr>
              <a:defRPr/>
            </a:pPr>
            <a:r>
              <a:rPr lang="en-US" altLang="en-US" sz="2000" dirty="0"/>
              <a:t> Uplink sharing endorsed in in </a:t>
            </a:r>
            <a:r>
              <a:rPr lang="en-US" altLang="en-US" sz="2000" b="1" dirty="0"/>
              <a:t>RP-172104</a:t>
            </a:r>
            <a:r>
              <a:rPr lang="en-US" altLang="en-US" sz="2000" dirty="0"/>
              <a:t>, describing definition and way forward</a:t>
            </a:r>
          </a:p>
          <a:p>
            <a:pPr>
              <a:defRPr/>
            </a:pPr>
            <a:r>
              <a:rPr lang="en-US" altLang="en-US" sz="2000" dirty="0"/>
              <a:t> UE category and peak data rates: LS in </a:t>
            </a:r>
            <a:r>
              <a:rPr lang="en-US" altLang="en-US" sz="2000" b="1" dirty="0"/>
              <a:t>RP-172113</a:t>
            </a:r>
            <a:r>
              <a:rPr lang="en-US" altLang="en-US" sz="2000" dirty="0"/>
              <a:t> sent to RAN1</a:t>
            </a:r>
          </a:p>
          <a:p>
            <a:pPr lvl="1">
              <a:defRPr/>
            </a:pPr>
            <a:r>
              <a:rPr lang="en-US" altLang="en-US" sz="1800" dirty="0"/>
              <a:t>Further discussion expected at RAN#78</a:t>
            </a:r>
            <a:endParaRPr lang="en-US" sz="1800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from RAN#77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dirty="0"/>
              <a:t>NR</a:t>
            </a:r>
          </a:p>
        </p:txBody>
      </p:sp>
    </p:spTree>
    <p:extLst>
      <p:ext uri="{BB962C8B-B14F-4D97-AF65-F5344CB8AC3E}">
        <p14:creationId xmlns:p14="http://schemas.microsoft.com/office/powerpoint/2010/main" val="4170208152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32329</TotalTime>
  <Words>329</Words>
  <Application>Microsoft Office PowerPoint</Application>
  <PresentationFormat>Custom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Batang</vt:lpstr>
      <vt:lpstr>MS Mincho</vt:lpstr>
      <vt:lpstr>Arial</vt:lpstr>
      <vt:lpstr>Calibre Regular</vt:lpstr>
      <vt:lpstr>Calibre Semibold</vt:lpstr>
      <vt:lpstr>Qualcomm Office Regular</vt:lpstr>
      <vt:lpstr>Qualcomm Regular</vt:lpstr>
      <vt:lpstr>Times</vt:lpstr>
      <vt:lpstr>Times New Roman</vt:lpstr>
      <vt:lpstr>Qualcomm_Template_Standard</vt:lpstr>
      <vt:lpstr>PowerPoint Presentation</vt:lpstr>
      <vt:lpstr>Highlights from RAN#77</vt:lpstr>
      <vt:lpstr>Highlights from RAN#77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Wanshi Chen</cp:lastModifiedBy>
  <cp:revision>1233</cp:revision>
  <cp:lastPrinted>2013-04-02T21:48:58Z</cp:lastPrinted>
  <dcterms:created xsi:type="dcterms:W3CDTF">2013-03-06T00:13:51Z</dcterms:created>
  <dcterms:modified xsi:type="dcterms:W3CDTF">2017-10-03T04:22:50Z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861483511</vt:i4>
  </property>
  <property fmtid="{D5CDD505-2E9C-101B-9397-08002B2CF9AE}" pid="3" name="_NewReviewCycle">
    <vt:lpwstr/>
  </property>
  <property fmtid="{D5CDD505-2E9C-101B-9397-08002B2CF9AE}" pid="4" name="_EmailSubject">
    <vt:lpwstr>Slides for China Trip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 Alvarino, Alberto</vt:lpwstr>
  </property>
  <property fmtid="{D5CDD505-2E9C-101B-9397-08002B2CF9AE}" pid="7" name="_PreviousAdHocReviewCycleID">
    <vt:i4>-1620110446</vt:i4>
  </property>
</Properties>
</file>