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</p:sldMasterIdLst>
  <p:sldIdLst>
    <p:sldId id="256" r:id="rId2"/>
    <p:sldId id="268" r:id="rId3"/>
    <p:sldId id="270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839" autoAdjust="0"/>
    <p:restoredTop sz="94641" autoAdjust="0"/>
  </p:normalViewPr>
  <p:slideViewPr>
    <p:cSldViewPr>
      <p:cViewPr varScale="1">
        <p:scale>
          <a:sx n="70" d="100"/>
          <a:sy n="70" d="100"/>
        </p:scale>
        <p:origin x="1158" y="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2017/8/25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2017/8/25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2017/8/25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2017/8/25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2017/8/25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2017/8/25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2017/8/25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2017/8/25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2017/8/25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2017/8/25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2017/8/25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746DBE-BEAB-45F9-A286-6B6498DA0390}" type="datetimeFigureOut">
              <a:rPr lang="zh-CN" altLang="en-US" smtClean="0"/>
              <a:pPr/>
              <a:t>2017/8/25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WF on Non-Codebook based UL Transmission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2279104"/>
          </a:xfrm>
        </p:spPr>
        <p:txBody>
          <a:bodyPr>
            <a:normAutofit fontScale="85000" lnSpcReduction="20000"/>
          </a:bodyPr>
          <a:lstStyle/>
          <a:p>
            <a:r>
              <a:rPr lang="en-US" altLang="zh-CN" dirty="0" smtClean="0">
                <a:solidFill>
                  <a:schemeClr val="tx1"/>
                </a:solidFill>
              </a:rPr>
              <a:t>Huawei, HiSilicon</a:t>
            </a:r>
            <a:r>
              <a:rPr lang="en-US" altLang="zh-CN" dirty="0">
                <a:solidFill>
                  <a:schemeClr val="tx1"/>
                </a:solidFill>
              </a:rPr>
              <a:t>, </a:t>
            </a:r>
            <a:r>
              <a:rPr lang="en-US" altLang="zh-CN" dirty="0" smtClean="0">
                <a:solidFill>
                  <a:schemeClr val="tx1"/>
                </a:solidFill>
              </a:rPr>
              <a:t>DOCOMO, Ericsson, </a:t>
            </a:r>
            <a:r>
              <a:rPr lang="en-US" altLang="zh-CN" dirty="0" err="1" smtClean="0">
                <a:solidFill>
                  <a:schemeClr val="tx1"/>
                </a:solidFill>
              </a:rPr>
              <a:t>InterDigital</a:t>
            </a:r>
            <a:r>
              <a:rPr lang="en-US" altLang="zh-CN" dirty="0" smtClean="0">
                <a:solidFill>
                  <a:schemeClr val="tx1"/>
                </a:solidFill>
              </a:rPr>
              <a:t>, LGE, Sharp, China Telecom, ZTE, </a:t>
            </a:r>
            <a:r>
              <a:rPr lang="en-US" altLang="zh-CN" dirty="0" err="1" smtClean="0">
                <a:solidFill>
                  <a:schemeClr val="tx1"/>
                </a:solidFill>
              </a:rPr>
              <a:t>Sanechips</a:t>
            </a:r>
            <a:r>
              <a:rPr lang="en-US" altLang="zh-CN" dirty="0" smtClean="0">
                <a:solidFill>
                  <a:schemeClr val="tx1"/>
                </a:solidFill>
              </a:rPr>
              <a:t>, Nokia, NSB, AT&amp;T, China Unicom, </a:t>
            </a:r>
            <a:r>
              <a:rPr lang="en-US" altLang="zh-CN" dirty="0" err="1" smtClean="0">
                <a:solidFill>
                  <a:schemeClr val="tx1"/>
                </a:solidFill>
              </a:rPr>
              <a:t>Spreadtrum</a:t>
            </a:r>
            <a:r>
              <a:rPr lang="en-US" altLang="zh-CN" dirty="0" smtClean="0">
                <a:solidFill>
                  <a:schemeClr val="tx1"/>
                </a:solidFill>
              </a:rPr>
              <a:t>, </a:t>
            </a:r>
            <a:r>
              <a:rPr lang="en-US" dirty="0" smtClean="0">
                <a:solidFill>
                  <a:schemeClr val="tx1"/>
                </a:solidFill>
              </a:rPr>
              <a:t>Fujitsu, </a:t>
            </a:r>
            <a:r>
              <a:rPr lang="en-US" dirty="0" err="1" smtClean="0">
                <a:solidFill>
                  <a:schemeClr val="tx1"/>
                </a:solidFill>
              </a:rPr>
              <a:t>CeWiT</a:t>
            </a:r>
            <a:r>
              <a:rPr lang="en-US" dirty="0" smtClean="0">
                <a:solidFill>
                  <a:schemeClr val="tx1"/>
                </a:solidFill>
              </a:rPr>
              <a:t>, Intel, IITM, Mitsubishi,</a:t>
            </a:r>
            <a:r>
              <a:rPr lang="en-US" dirty="0" smtClean="0"/>
              <a:t> </a:t>
            </a:r>
            <a:r>
              <a:rPr lang="en-US" altLang="zh-CN" dirty="0" err="1" smtClean="0">
                <a:solidFill>
                  <a:schemeClr val="tx1"/>
                </a:solidFill>
              </a:rPr>
              <a:t>MediaTek</a:t>
            </a:r>
            <a:r>
              <a:rPr lang="en-US" altLang="zh-CN" dirty="0" smtClean="0">
                <a:solidFill>
                  <a:schemeClr val="tx1"/>
                </a:solidFill>
              </a:rPr>
              <a:t>, Lenovo, </a:t>
            </a:r>
            <a:r>
              <a:rPr lang="en-US" altLang="zh-CN" dirty="0" smtClean="0">
                <a:solidFill>
                  <a:schemeClr val="tx1"/>
                </a:solidFill>
              </a:rPr>
              <a:t>IITH, </a:t>
            </a:r>
            <a:r>
              <a:rPr lang="en-US" dirty="0" err="1" smtClean="0">
                <a:solidFill>
                  <a:schemeClr val="tx1"/>
                </a:solidFill>
              </a:rPr>
              <a:t>Tejas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smtClean="0">
                <a:solidFill>
                  <a:schemeClr val="tx1"/>
                </a:solidFill>
              </a:rPr>
              <a:t>Networks, CATT, VDF, </a:t>
            </a:r>
            <a:r>
              <a:rPr lang="en-US" dirty="0" smtClean="0">
                <a:solidFill>
                  <a:schemeClr val="tx1"/>
                </a:solidFill>
              </a:rPr>
              <a:t>Samsung</a:t>
            </a:r>
            <a:endParaRPr lang="zh-CN" altLang="en-US" dirty="0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07242" y="44624"/>
            <a:ext cx="8929254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  <a:defRPr/>
            </a:pPr>
            <a:r>
              <a:rPr lang="en-US" altLang="ko-KR" sz="1800" dirty="0">
                <a:latin typeface="+mn-lt"/>
              </a:rPr>
              <a:t>3GPP TSG RAN WG1 </a:t>
            </a:r>
            <a:r>
              <a:rPr lang="en-US" altLang="ko-KR" sz="1800" dirty="0" smtClean="0">
                <a:latin typeface="+mn-lt"/>
              </a:rPr>
              <a:t>NR Ad Hoc Meeting</a:t>
            </a:r>
            <a:r>
              <a:rPr lang="en-GB" altLang="ko-KR" sz="1800" dirty="0">
                <a:latin typeface="+mn-lt"/>
              </a:rPr>
              <a:t>				</a:t>
            </a:r>
            <a:r>
              <a:rPr lang="en-GB" altLang="ko-KR" sz="1800" dirty="0" smtClean="0">
                <a:latin typeface="+mn-lt"/>
              </a:rPr>
              <a:t> </a:t>
            </a:r>
            <a:r>
              <a:rPr lang="en-US" altLang="zh-CN" sz="1800" dirty="0" smtClean="0"/>
              <a:t> </a:t>
            </a:r>
            <a:r>
              <a:rPr lang="en-US" altLang="zh-CN" sz="1800" dirty="0"/>
              <a:t>R1-1715235</a:t>
            </a:r>
            <a:r>
              <a:rPr lang="en-US" altLang="zh-CN" sz="1800" dirty="0" smtClean="0">
                <a:latin typeface="+mn-lt"/>
              </a:rPr>
              <a:t> </a:t>
            </a:r>
            <a:endParaRPr lang="en-US" altLang="ru-RU" sz="1800" dirty="0" smtClean="0">
              <a:latin typeface="+mn-lt"/>
            </a:endParaRPr>
          </a:p>
          <a:p>
            <a:pPr>
              <a:spcBef>
                <a:spcPct val="0"/>
              </a:spcBef>
              <a:buFontTx/>
              <a:buNone/>
              <a:defRPr/>
            </a:pPr>
            <a:r>
              <a:rPr lang="en-US" altLang="zh-CN" sz="1800" dirty="0">
                <a:latin typeface="+mn-lt"/>
              </a:rPr>
              <a:t>Prague, </a:t>
            </a:r>
            <a:r>
              <a:rPr lang="de-DE" altLang="zh-CN" sz="1800" dirty="0">
                <a:latin typeface="+mn-lt"/>
              </a:rPr>
              <a:t>Czech </a:t>
            </a:r>
            <a:r>
              <a:rPr lang="en-US" altLang="zh-CN" sz="1800" dirty="0">
                <a:latin typeface="+mn-lt"/>
              </a:rPr>
              <a:t>Republic</a:t>
            </a:r>
            <a:r>
              <a:rPr lang="de-DE" altLang="zh-CN" sz="1800" dirty="0">
                <a:latin typeface="+mn-lt"/>
              </a:rPr>
              <a:t>, </a:t>
            </a:r>
            <a:r>
              <a:rPr lang="en-US" altLang="zh-CN" sz="1800" dirty="0">
                <a:latin typeface="+mn-lt"/>
              </a:rPr>
              <a:t>21 – 25 August 2017 </a:t>
            </a:r>
          </a:p>
          <a:p>
            <a:pPr>
              <a:spcBef>
                <a:spcPct val="0"/>
              </a:spcBef>
              <a:buFontTx/>
              <a:buNone/>
              <a:defRPr/>
            </a:pPr>
            <a:r>
              <a:rPr lang="en-US" altLang="ko-KR" sz="1800" dirty="0" smtClean="0">
                <a:latin typeface="+mn-lt"/>
              </a:rPr>
              <a:t>Agenda item – 6.1.2.1.3</a:t>
            </a:r>
            <a:endParaRPr lang="ko-KR" altLang="ko-KR" sz="1800" dirty="0" smtClean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Backgroud</a:t>
            </a:r>
            <a:endParaRPr lang="ru-R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052736"/>
            <a:ext cx="7791400" cy="4752528"/>
          </a:xfrm>
        </p:spPr>
        <p:txBody>
          <a:bodyPr>
            <a:normAutofit/>
          </a:bodyPr>
          <a:lstStyle/>
          <a:p>
            <a:pPr lvl="0"/>
            <a:endParaRPr lang="en-US" altLang="zh-CN" sz="2200" dirty="0" smtClean="0"/>
          </a:p>
          <a:p>
            <a:pPr marL="0" indent="0">
              <a:buNone/>
            </a:pPr>
            <a:r>
              <a:rPr lang="en-US" altLang="zh-CN" sz="2200" dirty="0" smtClean="0"/>
              <a:t>In last meeting, there are following agreements:</a:t>
            </a:r>
            <a:r>
              <a:rPr lang="en-GB" altLang="zh-CN" sz="2200" dirty="0" smtClean="0"/>
              <a:t>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B15C4B-1AD3-4FC8-911F-95EBFD279D03}" type="slidenum">
              <a:rPr lang="en-US" altLang="en-US" smtClean="0"/>
              <a:pPr>
                <a:defRPr/>
              </a:pPr>
              <a:t>2</a:t>
            </a:fld>
            <a:endParaRPr lang="en-US" altLang="en-US"/>
          </a:p>
        </p:txBody>
      </p:sp>
      <p:sp>
        <p:nvSpPr>
          <p:cNvPr id="5" name="矩形 4"/>
          <p:cNvSpPr/>
          <p:nvPr/>
        </p:nvSpPr>
        <p:spPr>
          <a:xfrm>
            <a:off x="971600" y="2169719"/>
            <a:ext cx="696652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14400" indent="-914400">
              <a:spcAft>
                <a:spcPts val="0"/>
              </a:spcAft>
            </a:pPr>
            <a:r>
              <a:rPr lang="en-GB" altLang="zh-CN" sz="1600" dirty="0">
                <a:highlight>
                  <a:srgbClr val="00FF00"/>
                </a:highlight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Agreements</a:t>
            </a:r>
            <a:r>
              <a:rPr lang="en-GB" altLang="zh-CN" sz="160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:</a:t>
            </a:r>
            <a:endParaRPr lang="zh-CN" altLang="zh-CN" sz="16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342900" lvl="0" indent="-342900"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US" altLang="zh-CN" sz="160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For PUSCH </a:t>
            </a:r>
            <a:r>
              <a:rPr lang="en-US" altLang="zh-CN" sz="1600" dirty="0" err="1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precoder</a:t>
            </a:r>
            <a:r>
              <a:rPr lang="en-US" altLang="zh-CN" sz="160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 determination in non-codebook-based UL MIMO, support at least one of the followings: </a:t>
            </a:r>
            <a:endParaRPr lang="zh-CN" altLang="zh-CN" sz="16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742950" lvl="1" indent="-285750">
              <a:spcAft>
                <a:spcPts val="0"/>
              </a:spcAft>
              <a:buFont typeface="Arial" panose="020B0604020202020204" pitchFamily="34" charset="0"/>
              <a:buChar char="–"/>
              <a:tabLst>
                <a:tab pos="914400" algn="l"/>
              </a:tabLst>
            </a:pPr>
            <a:r>
              <a:rPr lang="en-GB" altLang="zh-CN" sz="160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Alt.1: Signalling of SRI(s) only, without TPMI indication in the UL grant</a:t>
            </a:r>
            <a:endParaRPr lang="zh-CN" altLang="zh-CN" sz="16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742950" lvl="1" indent="-285750">
              <a:spcAft>
                <a:spcPts val="0"/>
              </a:spcAft>
              <a:buFont typeface="Arial" panose="020B0604020202020204" pitchFamily="34" charset="0"/>
              <a:buChar char="–"/>
              <a:tabLst>
                <a:tab pos="914400" algn="l"/>
              </a:tabLst>
            </a:pPr>
            <a:r>
              <a:rPr lang="en-GB" altLang="zh-CN" sz="160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Alt.2: Signalling of TRI only, without TPMI indication in the UL grant</a:t>
            </a:r>
            <a:endParaRPr lang="zh-CN" altLang="zh-CN" sz="16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742950" lvl="1" indent="-285750">
              <a:spcAft>
                <a:spcPts val="0"/>
              </a:spcAft>
              <a:buFont typeface="Arial" panose="020B0604020202020204" pitchFamily="34" charset="0"/>
              <a:buChar char="–"/>
              <a:tabLst>
                <a:tab pos="914400" algn="l"/>
              </a:tabLst>
            </a:pPr>
            <a:r>
              <a:rPr lang="en-GB" altLang="zh-CN" sz="160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Alt.3: Signalling of TRI and a single SRI, without TPMI indication in the UL grant</a:t>
            </a:r>
            <a:endParaRPr lang="zh-CN" altLang="zh-CN" sz="16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742950" lvl="1" indent="-285750">
              <a:spcAft>
                <a:spcPts val="0"/>
              </a:spcAft>
              <a:buFont typeface="Arial" panose="020B0604020202020204" pitchFamily="34" charset="0"/>
              <a:buChar char="–"/>
              <a:tabLst>
                <a:tab pos="914400" algn="l"/>
              </a:tabLst>
            </a:pPr>
            <a:r>
              <a:rPr lang="en-GB" altLang="zh-CN" sz="160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Alt. 4: signalling of a single TRI, a single CRI without TPMI indication in the UL grant</a:t>
            </a:r>
            <a:endParaRPr lang="zh-CN" altLang="zh-CN" sz="16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742950" lvl="1" indent="-285750">
              <a:spcAft>
                <a:spcPts val="0"/>
              </a:spcAft>
              <a:buFont typeface="Arial" panose="020B0604020202020204" pitchFamily="34" charset="0"/>
              <a:buChar char="–"/>
              <a:tabLst>
                <a:tab pos="914400" algn="l"/>
              </a:tabLst>
            </a:pPr>
            <a:r>
              <a:rPr lang="en-GB" altLang="zh-CN" sz="160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To down-select in the next meeting considering single- vs. multi-panel (companies are encouraged to perform more evaluations)</a:t>
            </a:r>
            <a:endParaRPr lang="zh-CN" altLang="zh-CN" sz="16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742950" lvl="1" indent="-285750">
              <a:spcAft>
                <a:spcPts val="0"/>
              </a:spcAft>
              <a:buFont typeface="Arial" panose="020B0604020202020204" pitchFamily="34" charset="0"/>
              <a:buChar char="–"/>
              <a:tabLst>
                <a:tab pos="914400" algn="l"/>
              </a:tabLst>
            </a:pPr>
            <a:r>
              <a:rPr lang="en-GB" altLang="zh-CN" sz="160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Note: this may depend UE’s capability in terms of calibration</a:t>
            </a:r>
            <a:endParaRPr lang="zh-CN" altLang="zh-CN" sz="1600" dirty="0">
              <a:effectLst/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6742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42900" lvl="1" indent="-342900">
              <a:buFont typeface="Arial" pitchFamily="34" charset="0"/>
              <a:buChar char="•"/>
            </a:pPr>
            <a:r>
              <a:rPr lang="en-US" altLang="zh-CN" dirty="0"/>
              <a:t>For PUSCH </a:t>
            </a:r>
            <a:r>
              <a:rPr lang="en-US" altLang="zh-CN" dirty="0" err="1"/>
              <a:t>precoder</a:t>
            </a:r>
            <a:r>
              <a:rPr lang="en-US" altLang="zh-CN" dirty="0"/>
              <a:t> determination in non-codebook-based UL MIMO, </a:t>
            </a:r>
            <a:r>
              <a:rPr lang="en-US" altLang="zh-CN" dirty="0" smtClean="0"/>
              <a:t>support Alt.1, (i.e., at least SRI(s) </a:t>
            </a:r>
            <a:r>
              <a:rPr lang="en-US" altLang="zh-CN" dirty="0"/>
              <a:t>only </a:t>
            </a:r>
            <a:r>
              <a:rPr lang="en-GB" altLang="zh-CN" dirty="0"/>
              <a:t>without TPMI indication in the UL </a:t>
            </a:r>
            <a:r>
              <a:rPr lang="en-GB" altLang="zh-CN" dirty="0" smtClean="0"/>
              <a:t>grant</a:t>
            </a:r>
            <a:r>
              <a:rPr lang="en-US" altLang="zh-CN" dirty="0" smtClean="0"/>
              <a:t>) for wideband indication.</a:t>
            </a:r>
          </a:p>
          <a:p>
            <a:pPr marL="742950" lvl="2" indent="-342900"/>
            <a:r>
              <a:rPr lang="en-US" altLang="zh-CN" dirty="0" smtClean="0"/>
              <a:t>Note: The </a:t>
            </a:r>
            <a:r>
              <a:rPr lang="en-US" altLang="zh-CN" dirty="0" err="1" smtClean="0"/>
              <a:t>gNB</a:t>
            </a:r>
            <a:r>
              <a:rPr lang="en-US" altLang="zh-CN" dirty="0" smtClean="0"/>
              <a:t> should only signal SRI(s) such that the UL </a:t>
            </a:r>
            <a:r>
              <a:rPr lang="en-US" altLang="zh-CN" dirty="0" err="1" smtClean="0"/>
              <a:t>precoding</a:t>
            </a:r>
            <a:r>
              <a:rPr lang="en-US" altLang="zh-CN" dirty="0" smtClean="0"/>
              <a:t> transmission inferred from the signaled SRI(s) can be simultaneously conducted by the UE. </a:t>
            </a:r>
            <a:endParaRPr lang="en-US" dirty="0" smtClean="0"/>
          </a:p>
          <a:p>
            <a:pPr lvl="2"/>
            <a:r>
              <a:rPr lang="en-US" dirty="0" smtClean="0"/>
              <a:t>FFS details</a:t>
            </a:r>
            <a:endParaRPr lang="en-US" dirty="0" smtClean="0"/>
          </a:p>
          <a:p>
            <a:pPr marL="742950" lvl="2" indent="-342900"/>
            <a:r>
              <a:rPr lang="en-US" altLang="zh-CN" dirty="0" smtClean="0"/>
              <a:t>FFS: If sub-band indication is supported, down-select Alt. 1-3 for it</a:t>
            </a:r>
          </a:p>
        </p:txBody>
      </p:sp>
    </p:spTree>
    <p:extLst>
      <p:ext uri="{BB962C8B-B14F-4D97-AF65-F5344CB8AC3E}">
        <p14:creationId xmlns:p14="http://schemas.microsoft.com/office/powerpoint/2010/main" val="1775601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7943</TotalTime>
  <Words>275</Words>
  <Application>Microsoft Office PowerPoint</Application>
  <PresentationFormat>全屏显示(4:3)</PresentationFormat>
  <Paragraphs>22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3" baseType="lpstr">
      <vt:lpstr>Batang</vt:lpstr>
      <vt:lpstr>맑은 고딕</vt:lpstr>
      <vt:lpstr>MS Mincho</vt:lpstr>
      <vt:lpstr>宋体</vt:lpstr>
      <vt:lpstr>Arial</vt:lpstr>
      <vt:lpstr>Calibri</vt:lpstr>
      <vt:lpstr>Symbol</vt:lpstr>
      <vt:lpstr>Times</vt:lpstr>
      <vt:lpstr>Times New Roman</vt:lpstr>
      <vt:lpstr>Office 主题</vt:lpstr>
      <vt:lpstr>WF on Non-Codebook based UL Transmission</vt:lpstr>
      <vt:lpstr>Backgroud</vt:lpstr>
      <vt:lpstr>Proposals</vt:lpstr>
    </vt:vector>
  </TitlesOfParts>
  <Company>Huawei Technologies Co.,Ltd.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quantized CSI reporting in Advanced CSI</dc:title>
  <dc:creator>张瑞齐</dc:creator>
  <cp:lastModifiedBy>Zhangleiming (Roger)</cp:lastModifiedBy>
  <cp:revision>185</cp:revision>
  <dcterms:created xsi:type="dcterms:W3CDTF">2016-11-10T12:10:39Z</dcterms:created>
  <dcterms:modified xsi:type="dcterms:W3CDTF">2017-08-24T18:45:47Z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(3)8qSMh8fQixjVwgJwX4Jnw5bvrhwuKDZPVo4ZZ1EkgCMvPtrLbin49fKZg9xWi1kjuX49gpbG
d/hzYKjhowxDWKxHOKmYrvKH7Yc0SksLf1EBixXIcUwwRTf5AxHmfAt/je5nRalqyC8EUmQX
kqxbTpEGYRz/w3MFcXjdzZFmIMP2F4OO3PjKgoD4V1W1Gjc6UdgBdkLZua2j99TL5qb9ui1Y
1xz47I6FEzT10RlJj8</vt:lpwstr>
  </property>
  <property fmtid="{D5CDD505-2E9C-101B-9397-08002B2CF9AE}" pid="3" name="_2015_ms_pID_7253431">
    <vt:lpwstr>n/9ayy18xrD8uSQyKn7N7UdT+RMyiEaX5AfLwHK2VhqOZrbeIyEPp2
8XsUd+S9y19L7jMiWCYc3CzXpwTQ7xPel3fCAoNySLpbE5MKl9YRZlIN8tBzzYMV7rNEzMQC
61LgX9yRG7q4btunN1wrNVOvwWHQdffkqaIDQglWiya2U6HcS9yLbHO+I0Ndi+GFaU0t3G1f
9qF71+NJkJWVWppAJil0JjUoKh81uxZG8oXC</vt:lpwstr>
  </property>
  <property fmtid="{D5CDD505-2E9C-101B-9397-08002B2CF9AE}" pid="4" name="_2015_ms_pID_7253432">
    <vt:lpwstr>aA==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1503298061</vt:lpwstr>
  </property>
</Properties>
</file>