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</p:sldMasterIdLst>
  <p:notesMasterIdLst>
    <p:notesMasterId r:id="rId6"/>
  </p:notesMasterIdLst>
  <p:sldIdLst>
    <p:sldId id="256" r:id="rId2"/>
    <p:sldId id="265" r:id="rId3"/>
    <p:sldId id="266" r:id="rId4"/>
    <p:sldId id="263" r:id="rId5"/>
  </p:sldIdLst>
  <p:sldSz cx="9145588" cy="6859588"/>
  <p:notesSz cx="6858000" cy="9144000"/>
  <p:defaultTextStyle>
    <a:defPPr>
      <a:defRPr lang="zh-CN"/>
    </a:defPPr>
    <a:lvl1pPr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609600" indent="-1524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1219200" indent="-3048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828800" indent="-4572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2438400" indent="-6096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76">
          <p15:clr>
            <a:srgbClr val="A4A3A4"/>
          </p15:clr>
        </p15:guide>
        <p15:guide id="2" orient="horz" pos="104">
          <p15:clr>
            <a:srgbClr val="A4A3A4"/>
          </p15:clr>
        </p15:guide>
        <p15:guide id="3" orient="horz" pos="3976">
          <p15:clr>
            <a:srgbClr val="A4A3A4"/>
          </p15:clr>
        </p15:guide>
        <p15:guide id="4" orient="horz" pos="981" userDrawn="1">
          <p15:clr>
            <a:srgbClr val="A4A3A4"/>
          </p15:clr>
        </p15:guide>
        <p15:guide id="5" pos="275">
          <p15:clr>
            <a:srgbClr val="A4A3A4"/>
          </p15:clr>
        </p15:guide>
        <p15:guide id="6" pos="550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qinyi (A)" initials="q(" lastIdx="1" clrIdx="0">
    <p:extLst>
      <p:ext uri="{19B8F6BF-5375-455C-9EA6-DF929625EA0E}">
        <p15:presenceInfo xmlns:p15="http://schemas.microsoft.com/office/powerpoint/2012/main" userId="S-1-5-21-147214757-305610072-1517763936-32986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718" autoAdjust="0"/>
  </p:normalViewPr>
  <p:slideViewPr>
    <p:cSldViewPr snapToObjects="1">
      <p:cViewPr varScale="1">
        <p:scale>
          <a:sx n="113" d="100"/>
          <a:sy n="113" d="100"/>
        </p:scale>
        <p:origin x="1452" y="96"/>
      </p:cViewPr>
      <p:guideLst>
        <p:guide orient="horz" pos="776"/>
        <p:guide orient="horz" pos="104"/>
        <p:guide orient="horz" pos="3976"/>
        <p:guide orient="horz" pos="981"/>
        <p:guide pos="275"/>
        <p:guide pos="5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50724F7-F449-4CFF-8B1F-25B693948BB0}" type="datetimeFigureOut">
              <a:rPr lang="en-US"/>
              <a:pPr>
                <a:defRPr/>
              </a:pPr>
              <a:t>8/24/2017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59A9553-4EAB-4E18-B984-2B6282F5BC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7859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269554"/>
            <a:ext cx="8640209" cy="1440160"/>
          </a:xfrm>
          <a:prstGeom prst="rect">
            <a:avLst/>
          </a:prstGeom>
        </p:spPr>
        <p:txBody>
          <a:bodyPr anchor="ctr" anchorCtr="0"/>
          <a:lstStyle>
            <a:lvl1pPr algn="ctr" fontAlgn="ctr">
              <a:defRPr sz="3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252137" y="2925738"/>
            <a:ext cx="8640762" cy="649288"/>
          </a:xfrm>
          <a:prstGeom prst="rect">
            <a:avLst/>
          </a:prstGeom>
        </p:spPr>
        <p:txBody>
          <a:bodyPr anchor="ctr"/>
          <a:lstStyle>
            <a:lvl1pPr marL="0" indent="0" algn="ctr" fontAlgn="ctr">
              <a:spcBef>
                <a:spcPts val="0"/>
              </a:spcBef>
              <a:buNone/>
              <a:defRPr sz="1800" baseline="0"/>
            </a:lvl1pPr>
            <a:lvl2pPr marL="271426" indent="0">
              <a:buNone/>
              <a:defRPr/>
            </a:lvl2pPr>
            <a:lvl3pPr marL="535710" indent="0">
              <a:buNone/>
              <a:defRPr/>
            </a:lvl3pPr>
            <a:lvl4pPr marL="807136" indent="0">
              <a:buNone/>
              <a:defRPr/>
            </a:lvl4pPr>
            <a:lvl5pPr marL="1078562" indent="0"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0" name="表格占位符 19"/>
          <p:cNvSpPr>
            <a:spLocks noGrp="1"/>
          </p:cNvSpPr>
          <p:nvPr>
            <p:ph type="tbl" sz="quarter" idx="11"/>
          </p:nvPr>
        </p:nvSpPr>
        <p:spPr>
          <a:xfrm>
            <a:off x="252137" y="314383"/>
            <a:ext cx="8640485" cy="56477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823520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89433"/>
            <a:ext cx="8640209" cy="648073"/>
          </a:xfrm>
          <a:prstGeom prst="rect">
            <a:avLst/>
          </a:prstGeom>
        </p:spPr>
        <p:txBody>
          <a:bodyPr anchor="ctr" anchorCtr="0"/>
          <a:lstStyle>
            <a:lvl1pPr algn="ctr">
              <a:defRPr sz="2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52391" y="981075"/>
            <a:ext cx="8640508" cy="5257800"/>
          </a:xfrm>
          <a:prstGeom prst="rect">
            <a:avLst/>
          </a:prstGeom>
        </p:spPr>
        <p:txBody>
          <a:bodyPr/>
          <a:lstStyle>
            <a:lvl1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172450" y="6357938"/>
            <a:ext cx="720725" cy="365125"/>
          </a:xfrm>
          <a:prstGeom prst="rect">
            <a:avLst/>
          </a:prstGeom>
        </p:spPr>
        <p:txBody>
          <a:bodyPr anchor="ctr" anchorCtr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E6F92DE-F565-4A0B-9DA6-F9FE5ADC95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23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</p:sldLayoutIdLst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269875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53498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806450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77913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34143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6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99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922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6459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9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2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5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8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1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4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 algn="ctr" fontAlgn="ctr"/>
            <a:r>
              <a:rPr lang="fr-FR" altLang="zh-CN" sz="3200" smtClean="0"/>
              <a:t>WF on RBs for mapping PTRS for CP-OFDM</a:t>
            </a:r>
            <a:endParaRPr lang="zh-CN" altLang="en-US" sz="32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z="2000" dirty="0"/>
              <a:t>Huawei, </a:t>
            </a:r>
            <a:r>
              <a:rPr lang="en-US" altLang="zh-CN" sz="2000" dirty="0" smtClean="0"/>
              <a:t>HiSilicon</a:t>
            </a:r>
            <a:r>
              <a:rPr lang="en-US" altLang="zh-CN" sz="2000" dirty="0" smtClean="0"/>
              <a:t>, Ericsson, </a:t>
            </a:r>
            <a:r>
              <a:rPr lang="en-US" altLang="zh-CN" sz="2000" dirty="0" smtClean="0"/>
              <a:t>[…]</a:t>
            </a:r>
            <a:endParaRPr lang="zh-CN" altLang="zh-CN" sz="2000" dirty="0"/>
          </a:p>
        </p:txBody>
      </p:sp>
      <p:graphicFrame>
        <p:nvGraphicFramePr>
          <p:cNvPr id="5" name="表格占位符 4"/>
          <p:cNvGraphicFramePr>
            <a:graphicFrameLocks noGrp="1"/>
          </p:cNvGraphicFramePr>
          <p:nvPr>
            <p:ph type="tbl" sz="quarter" idx="11"/>
            <p:extLst>
              <p:ext uri="{D42A27DB-BD31-4B8C-83A1-F6EECF244321}">
                <p14:modId xmlns:p14="http://schemas.microsoft.com/office/powerpoint/2010/main" val="2674571967"/>
              </p:ext>
            </p:extLst>
          </p:nvPr>
        </p:nvGraphicFramePr>
        <p:xfrm>
          <a:off x="252413" y="314325"/>
          <a:ext cx="8640762" cy="741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04857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9218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3GPP TSG RAN WG1 Meeting #90</a:t>
                      </a:r>
                      <a:endParaRPr lang="en-US" altLang="zh-CN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>
                          <a:solidFill>
                            <a:srgbClr val="FF0000"/>
                          </a:solidFill>
                        </a:rPr>
                        <a:t>R1-17xxxxx</a:t>
                      </a:r>
                      <a:endParaRPr lang="zh-CN" alt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Prague, Czech Republic, 21-25 August 2017</a:t>
                      </a:r>
                      <a:endParaRPr lang="en-US" altLang="zh-CN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Agenda Item: 6.1.2.3.4</a:t>
                      </a:r>
                      <a:endParaRPr lang="en-US" altLang="zh-CN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838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sz="1800" dirty="0" smtClean="0"/>
              <a:t>Proposal in </a:t>
            </a:r>
            <a:r>
              <a:rPr lang="en-US" altLang="zh-CN" sz="1800" dirty="0"/>
              <a:t>R1-1711895</a:t>
            </a:r>
            <a:endParaRPr lang="zh-CN" altLang="en-US" sz="1800" dirty="0"/>
          </a:p>
          <a:p>
            <a:pPr lvl="1"/>
            <a:r>
              <a:rPr lang="en-US" altLang="zh-CN" sz="1800" dirty="0">
                <a:solidFill>
                  <a:srgbClr val="FF0000"/>
                </a:solidFill>
              </a:rPr>
              <a:t>For non-consecutive scheduling, RB(s) is/are selected for mapping PTRS based on relative index among the scheduled RBs</a:t>
            </a:r>
          </a:p>
          <a:p>
            <a:endParaRPr lang="en-US" altLang="zh-CN" sz="1800" dirty="0" smtClean="0"/>
          </a:p>
          <a:p>
            <a:r>
              <a:rPr lang="en-US" altLang="zh-CN" sz="1800" dirty="0" smtClean="0"/>
              <a:t>Agreements in RAN1#AH1706</a:t>
            </a:r>
          </a:p>
          <a:p>
            <a:pPr lvl="1"/>
            <a:r>
              <a:rPr lang="en-US" altLang="zh-CN" sz="1800" dirty="0" smtClean="0">
                <a:solidFill>
                  <a:srgbClr val="FF0000"/>
                </a:solidFill>
              </a:rPr>
              <a:t>For </a:t>
            </a:r>
            <a:r>
              <a:rPr lang="en-US" altLang="zh-CN" sz="1800" dirty="0">
                <a:solidFill>
                  <a:srgbClr val="FF0000"/>
                </a:solidFill>
              </a:rPr>
              <a:t>PTRS for CP-OFDM, study further how to handle mapping PTRS in case of non-consecutive scheduling</a:t>
            </a:r>
          </a:p>
          <a:p>
            <a:pPr lvl="2"/>
            <a:r>
              <a:rPr lang="en-US" altLang="zh-CN" sz="1800" dirty="0" smtClean="0"/>
              <a:t>Alt </a:t>
            </a:r>
            <a:r>
              <a:rPr lang="en-US" altLang="zh-CN" sz="1800" dirty="0"/>
              <a:t>1: based on PRBs</a:t>
            </a:r>
          </a:p>
          <a:p>
            <a:pPr lvl="2"/>
            <a:r>
              <a:rPr lang="en-US" altLang="zh-CN" sz="1800" dirty="0" smtClean="0"/>
              <a:t>Alt </a:t>
            </a:r>
            <a:r>
              <a:rPr lang="en-US" altLang="zh-CN" sz="1800" dirty="0"/>
              <a:t>2: based on VRBs </a:t>
            </a:r>
          </a:p>
          <a:p>
            <a:pPr lvl="2"/>
            <a:r>
              <a:rPr lang="en-US" altLang="zh-CN" sz="1800" dirty="0" smtClean="0"/>
              <a:t>Other </a:t>
            </a:r>
            <a:r>
              <a:rPr lang="en-US" altLang="zh-CN" sz="1800" dirty="0"/>
              <a:t>alternatives are not precluded</a:t>
            </a:r>
          </a:p>
          <a:p>
            <a:pPr lvl="2"/>
            <a:r>
              <a:rPr lang="en-US" altLang="zh-CN" sz="1800" dirty="0" smtClean="0"/>
              <a:t>Note</a:t>
            </a:r>
            <a:r>
              <a:rPr lang="en-US" altLang="zh-CN" sz="1800" dirty="0"/>
              <a:t>: consecutive scheduling can be considered as a special case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1919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 smtClean="0"/>
              <a:t>Illustration from R1-1712241</a:t>
            </a:r>
          </a:p>
          <a:p>
            <a:pPr lvl="1"/>
            <a:r>
              <a:rPr lang="en-US" altLang="zh-CN" dirty="0" smtClean="0"/>
              <a:t>If </a:t>
            </a:r>
            <a:r>
              <a:rPr lang="en-US" altLang="zh-CN" dirty="0"/>
              <a:t>the RBs for mapping PTRS are selected based on the </a:t>
            </a:r>
            <a:r>
              <a:rPr lang="en-US" altLang="zh-CN" dirty="0">
                <a:solidFill>
                  <a:srgbClr val="FF0000"/>
                </a:solidFill>
              </a:rPr>
              <a:t>absolute index</a:t>
            </a:r>
            <a:r>
              <a:rPr lang="en-US" altLang="zh-CN" dirty="0"/>
              <a:t>, we will be at the risk of </a:t>
            </a:r>
            <a:r>
              <a:rPr lang="en-US" altLang="zh-CN" dirty="0">
                <a:solidFill>
                  <a:srgbClr val="FF0000"/>
                </a:solidFill>
              </a:rPr>
              <a:t>mapping PTRS to RBs which are not allocated to this UE and even higher overhead than the desired one</a:t>
            </a:r>
            <a:r>
              <a:rPr lang="en-US" altLang="zh-CN" dirty="0"/>
              <a:t>. In addition, if the PTRS on RBs non-allocated to this UE are </a:t>
            </a:r>
            <a:r>
              <a:rPr lang="en-US" altLang="zh-CN" dirty="0">
                <a:solidFill>
                  <a:srgbClr val="FF0000"/>
                </a:solidFill>
              </a:rPr>
              <a:t>simply not mapped, in extreme cases, we may end up with no or much less PTRS in frequency domain</a:t>
            </a:r>
            <a:r>
              <a:rPr lang="en-US" altLang="zh-CN" dirty="0"/>
              <a:t>, leading to reduced accuracy of phase </a:t>
            </a:r>
            <a:r>
              <a:rPr lang="en-US" altLang="zh-CN" dirty="0" smtClean="0"/>
              <a:t>tracking</a:t>
            </a:r>
          </a:p>
          <a:p>
            <a:pPr lvl="1"/>
            <a:r>
              <a:rPr lang="en-US" altLang="zh-CN" dirty="0" smtClean="0"/>
              <a:t>Propose to </a:t>
            </a:r>
            <a:r>
              <a:rPr lang="en-US" altLang="zh-CN" dirty="0"/>
              <a:t>select RBs for mapping PTRS based on </a:t>
            </a:r>
            <a:r>
              <a:rPr lang="en-US" altLang="zh-CN" dirty="0">
                <a:solidFill>
                  <a:srgbClr val="FF0000"/>
                </a:solidFill>
              </a:rPr>
              <a:t>relative index among the allocated RBs</a:t>
            </a:r>
            <a:r>
              <a:rPr lang="en-US" altLang="zh-CN" dirty="0"/>
              <a:t>. Such a translation (from absolute to relative index) can ensure </a:t>
            </a:r>
            <a:r>
              <a:rPr lang="en-US" altLang="zh-CN" dirty="0">
                <a:solidFill>
                  <a:srgbClr val="FF0000"/>
                </a:solidFill>
              </a:rPr>
              <a:t>PTRS not mapped to non-allocated RBs, keep the desired overhead, and more importantly provide uniformly distributed PTRS within the allocated RBs</a:t>
            </a:r>
            <a:r>
              <a:rPr lang="en-US" altLang="zh-CN" dirty="0"/>
              <a:t> for better robustness against frequency-selective fading.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0926" y="3609975"/>
            <a:ext cx="5174156" cy="2456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7100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sz="2400" dirty="0"/>
              <a:t>For non-consecutive scheduling, </a:t>
            </a:r>
            <a:r>
              <a:rPr lang="en-US" altLang="zh-CN" sz="2400" dirty="0" smtClean="0"/>
              <a:t>PTRS is mapped to every nth RB among the scheduled RBs only</a:t>
            </a:r>
          </a:p>
          <a:p>
            <a:pPr lvl="1"/>
            <a:r>
              <a:rPr lang="en-US" altLang="zh-CN" sz="2400" dirty="0" smtClean="0"/>
              <a:t>The value of n is determined using the same configured/predefined table as for contiguous resource allocation </a:t>
            </a:r>
          </a:p>
          <a:p>
            <a:pPr lvl="2"/>
            <a:r>
              <a:rPr lang="en-US" altLang="zh-CN" sz="2400" dirty="0"/>
              <a:t>T</a:t>
            </a:r>
            <a:r>
              <a:rPr lang="en-US" altLang="zh-CN" sz="2400" dirty="0" smtClean="0"/>
              <a:t>he number of scheduled RBs (N</a:t>
            </a:r>
            <a:r>
              <a:rPr lang="en-US" altLang="zh-CN" sz="2400" baseline="-25000" dirty="0" smtClean="0"/>
              <a:t>RB</a:t>
            </a:r>
            <a:r>
              <a:rPr lang="en-US" altLang="zh-CN" sz="2400" dirty="0" smtClean="0"/>
              <a:t>) in the table is interpreted as the actual number of scheduled RBs</a:t>
            </a:r>
          </a:p>
          <a:p>
            <a:pPr lvl="1"/>
            <a:r>
              <a:rPr lang="en-US" altLang="zh-CN" sz="2400" dirty="0" smtClean="0"/>
              <a:t>FFS on RB location offset in steps of one RB</a:t>
            </a:r>
            <a:endParaRPr lang="en-US" altLang="zh-CN" sz="2400" dirty="0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4"/>
          </p:nvPr>
        </p:nvSpPr>
        <p:spPr>
          <a:xfrm>
            <a:off x="8172174" y="6382122"/>
            <a:ext cx="720725" cy="365125"/>
          </a:xfrm>
        </p:spPr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6782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ckgroun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ew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6384</TotalTime>
  <Words>317</Words>
  <Application>Microsoft Office PowerPoint</Application>
  <PresentationFormat>自定义</PresentationFormat>
  <Paragraphs>28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宋体</vt:lpstr>
      <vt:lpstr>Arial</vt:lpstr>
      <vt:lpstr>Calibri</vt:lpstr>
      <vt:lpstr>Times New Roman</vt:lpstr>
      <vt:lpstr>Background</vt:lpstr>
      <vt:lpstr>WF on RBs for mapping PTRS for CP-OFDM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 Zhang</dc:creator>
  <cp:lastModifiedBy>Xi Zhang</cp:lastModifiedBy>
  <cp:revision>743</cp:revision>
  <dcterms:created xsi:type="dcterms:W3CDTF">2014-09-24T01:01:53Z</dcterms:created>
  <dcterms:modified xsi:type="dcterms:W3CDTF">2017-08-24T09:28:10Z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(3)dhdLooZLmQ9rmd5KZi0POlPavsZcW/EB7I9c84T1kT4ZgqwaglkqTDWdcFl8jm7AMHbWM6kj
JNjJivSeHYmnaLEIh7McGlbDvPd97KI7ZvcpRv21FHINezly/ctD5EB4T3VkN1/BIfxGqG4D
uEFMfVM5HUDOTuQuWS3Rg7+9jX9tzKT4zWfm+wIfPuzzSOefpiAKw6+zDVmq3vy5OXdXXbyg
lfwtPswncX8UFJXxEa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GPzo8pczynSOqFqrdQ6QeQ+97/HP9mw8/vnWDT2xY6gJmTBT0RYeCR
ve/eVaSU4OqIKtq+dsSUkR/A3R6cY10Y4CSPz2xWw5iYrY5uQ1S7FCOwEIkhI//zY7Z/0WXl
qI8XqJOlJrmsSHpnyqh+BeKmh72XxWxR62sTJ/nqyAvxTWlT+Wziyd3/6tEqm+/mDBf/j/ls
jcxMzE1khAh2wqqz7N5MHFaYY34AGbTd9aOU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FQ==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1503565663</vt:lpwstr>
  </property>
</Properties>
</file>