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3" r:id="rId3"/>
    <p:sldId id="285" r:id="rId4"/>
    <p:sldId id="286" r:id="rId5"/>
    <p:sldId id="287"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87" autoAdjust="0"/>
    <p:restoredTop sz="94434" autoAdjust="0"/>
  </p:normalViewPr>
  <p:slideViewPr>
    <p:cSldViewPr>
      <p:cViewPr varScale="1">
        <p:scale>
          <a:sx n="75" d="100"/>
          <a:sy n="75" d="100"/>
        </p:scale>
        <p:origin x="-13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2017/8/24</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2017/8/24</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2017/8/24</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2017/8/24</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2017/8/24</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uplink operation with SUL for LTE-NR UL Coexistence</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smtClean="0">
                <a:solidFill>
                  <a:schemeClr val="tx1"/>
                </a:solidFill>
                <a:latin typeface="Times New Roman" panose="02020603050405020304" pitchFamily="18" charset="0"/>
                <a:cs typeface="Times New Roman" panose="02020603050405020304" pitchFamily="18" charset="0"/>
              </a:rPr>
              <a:t>China Telecom, Deutsche Telekom </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1715189</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a:t>Prague,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i="1"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i="1" dirty="0" err="1">
                <a:latin typeface="Times New Roman" panose="02020603050405020304" pitchFamily="18" charset="0"/>
                <a:cs typeface="Times New Roman" panose="02020603050405020304" pitchFamily="18" charset="0"/>
              </a:rPr>
              <a:t>Ghz</a:t>
            </a:r>
            <a:r>
              <a:rPr lang="en-GB" altLang="zh-CN" sz="2000" i="1" dirty="0">
                <a:latin typeface="Times New Roman" panose="02020603050405020304" pitchFamily="18" charset="0"/>
                <a:cs typeface="Times New Roman" panose="02020603050405020304" pitchFamily="18" charset="0"/>
              </a:rPr>
              <a:t>).</a:t>
            </a:r>
            <a:endParaRPr lang="zh-CN" altLang="zh-CN" sz="2000" i="1"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i="1"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914400" marR="0" indent="-914400">
              <a:spcBef>
                <a:spcPts val="0"/>
              </a:spcBef>
              <a:spcAft>
                <a:spcPts val="0"/>
              </a:spcAft>
              <a:buNone/>
            </a:pPr>
            <a:r>
              <a:rPr lang="en-US" sz="2400" u="sng" dirty="0" smtClean="0">
                <a:highlight>
                  <a:srgbClr val="00FF00"/>
                </a:highlight>
                <a:latin typeface="Times"/>
                <a:ea typeface="MS Mincho"/>
                <a:cs typeface="Times New Roman"/>
              </a:rPr>
              <a:t>Agreements:</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GB" sz="2400" i="1" dirty="0" smtClean="0">
                <a:latin typeface="Times"/>
                <a:ea typeface="MS Mincho"/>
                <a:cs typeface="Times New Roman"/>
              </a:rPr>
              <a:t>For NR standalone operation for a UE, </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MS Mincho"/>
                <a:cs typeface="Times New Roman"/>
              </a:rPr>
              <a:t>NR supports that the UE is </a:t>
            </a:r>
            <a:r>
              <a:rPr lang="en-GB" sz="2000" i="1" dirty="0" smtClean="0">
                <a:latin typeface="Times"/>
                <a:ea typeface="MS Mincho"/>
                <a:cs typeface="Times New Roman"/>
              </a:rPr>
              <a:t>allowed to transmit on UL carriers on different frequency ranges but the UE has the capability to only transmit on one of the carriers at a given time in the following case:</a:t>
            </a:r>
            <a:endParaRPr lang="en-US" sz="2000" i="1" dirty="0" smtClean="0">
              <a:latin typeface="Times"/>
              <a:ea typeface="Batang"/>
              <a:cs typeface="Times New Roman"/>
            </a:endParaRPr>
          </a:p>
          <a:p>
            <a:pPr lvl="2">
              <a:spcBef>
                <a:spcPts val="0"/>
              </a:spcBef>
              <a:spcAft>
                <a:spcPts val="0"/>
              </a:spcAft>
              <a:buFont typeface="Arial"/>
              <a:buChar char="•"/>
              <a:tabLst>
                <a:tab pos="1371600" algn="l"/>
              </a:tabLst>
            </a:pPr>
            <a:r>
              <a:rPr lang="en-US" sz="1800" i="1" dirty="0" smtClean="0">
                <a:latin typeface="Times"/>
                <a:ea typeface="MS Mincho"/>
                <a:cs typeface="Times New Roman"/>
              </a:rPr>
              <a:t>case of SRS carrier switching with at least one of the frequency ranges agreed for LTE-NR UL sharing by RAN4 </a:t>
            </a:r>
            <a:r>
              <a:rPr lang="en-GB" sz="1800" i="1" dirty="0" smtClean="0">
                <a:latin typeface="Times"/>
                <a:ea typeface="MS Mincho"/>
                <a:cs typeface="Times New Roman"/>
              </a:rPr>
              <a:t>(e.g. refer to R4-1704411</a:t>
            </a:r>
            <a:r>
              <a:rPr lang="en-US" sz="1800" i="1" dirty="0" smtClean="0">
                <a:latin typeface="Times"/>
                <a:ea typeface="MS Mincho"/>
                <a:cs typeface="Times New Roman"/>
              </a:rPr>
              <a:t>)</a:t>
            </a:r>
            <a:endParaRPr lang="en-US" sz="18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533400" marR="0" indent="-533400" algn="just">
              <a:spcBef>
                <a:spcPts val="0"/>
              </a:spcBef>
              <a:spcAft>
                <a:spcPts val="600"/>
              </a:spcAft>
              <a:buNone/>
            </a:pPr>
            <a:r>
              <a:rPr lang="en-GB" sz="2400" dirty="0" smtClean="0">
                <a:highlight>
                  <a:srgbClr val="00FF00"/>
                </a:highlight>
                <a:latin typeface="Times"/>
                <a:ea typeface="Times New Roman"/>
                <a:cs typeface="Times New Roman"/>
              </a:rPr>
              <a:t>Agreements</a:t>
            </a:r>
            <a:r>
              <a:rPr lang="en-GB" sz="2400" dirty="0" smtClean="0">
                <a:latin typeface="Times"/>
                <a:ea typeface="Times New Roman"/>
                <a:cs typeface="Times New Roman"/>
              </a:rPr>
              <a:t>:</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US" sz="2400" i="1" dirty="0" smtClean="0">
                <a:latin typeface="Times"/>
                <a:ea typeface="Batang"/>
                <a:cs typeface="Times New Roman"/>
              </a:rPr>
              <a:t>Support the following solution to single UL transmission where NW synchronization between </a:t>
            </a:r>
            <a:r>
              <a:rPr lang="en-US" sz="2400" i="1" dirty="0" err="1" smtClean="0">
                <a:latin typeface="Times"/>
                <a:ea typeface="Batang"/>
                <a:cs typeface="Times New Roman"/>
              </a:rPr>
              <a:t>eNodeB</a:t>
            </a:r>
            <a:r>
              <a:rPr lang="en-US" sz="2400" i="1" dirty="0" smtClean="0">
                <a:latin typeface="Times"/>
                <a:ea typeface="Batang"/>
                <a:cs typeface="Times New Roman"/>
              </a:rPr>
              <a:t> and </a:t>
            </a:r>
            <a:r>
              <a:rPr lang="en-US" sz="2400" i="1" dirty="0" err="1" smtClean="0">
                <a:latin typeface="Times"/>
                <a:ea typeface="Batang"/>
                <a:cs typeface="Times New Roman"/>
              </a:rPr>
              <a:t>gNodeB</a:t>
            </a:r>
            <a:r>
              <a:rPr lang="en-US" sz="2400" i="1" dirty="0" smtClean="0">
                <a:latin typeface="Times"/>
                <a:ea typeface="Batang"/>
                <a:cs typeface="Times New Roman"/>
              </a:rPr>
              <a:t> is assumed </a:t>
            </a:r>
            <a:r>
              <a:rPr lang="en-GB" sz="2400" i="1" dirty="0" smtClean="0">
                <a:latin typeface="Times"/>
                <a:ea typeface="Batang"/>
                <a:cs typeface="Times New Roman"/>
              </a:rPr>
              <a:t>(where there is at least one LTE carrier and at least one NR carrier of a different carrier frequency)</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Batang"/>
                <a:cs typeface="Times New Roman"/>
              </a:rPr>
              <a:t>When UE is </a:t>
            </a:r>
            <a:r>
              <a:rPr lang="en-GB" sz="2000" i="1" dirty="0" smtClean="0">
                <a:latin typeface="Times"/>
                <a:ea typeface="Batang"/>
                <a:cs typeface="Times New Roman"/>
              </a:rPr>
              <a:t>activated with multiple UL carriers on different frequencies,</a:t>
            </a:r>
            <a:r>
              <a:rPr lang="en-US" sz="2000" i="1" dirty="0" smtClean="0">
                <a:latin typeface="Times"/>
                <a:ea typeface="Batang"/>
                <a:cs typeface="Times New Roman"/>
              </a:rPr>
              <a:t> time-switching of LTE UL carrier and NR UL carrier is used</a:t>
            </a:r>
          </a:p>
          <a:p>
            <a:pPr lvl="2">
              <a:spcBef>
                <a:spcPts val="0"/>
              </a:spcBef>
              <a:spcAft>
                <a:spcPts val="0"/>
              </a:spcAft>
              <a:buFont typeface="Arial"/>
              <a:buChar char="•"/>
              <a:tabLst>
                <a:tab pos="1371600" algn="l"/>
              </a:tabLst>
            </a:pPr>
            <a:r>
              <a:rPr lang="en-US" sz="1800" i="1" dirty="0" smtClean="0">
                <a:latin typeface="Times"/>
                <a:ea typeface="Batang"/>
                <a:cs typeface="Times New Roman"/>
              </a:rPr>
              <a:t>UL transmission timing pattern of LTE carrier and NR carrier is semi-statically shared between </a:t>
            </a:r>
            <a:r>
              <a:rPr lang="en-US" sz="1800" i="1" dirty="0" err="1" smtClean="0">
                <a:latin typeface="Times"/>
                <a:ea typeface="Batang"/>
                <a:cs typeface="Times New Roman"/>
              </a:rPr>
              <a:t>eNodeB</a:t>
            </a:r>
            <a:r>
              <a:rPr lang="en-US" sz="1800" i="1" dirty="0" smtClean="0">
                <a:latin typeface="Times"/>
                <a:ea typeface="Batang"/>
                <a:cs typeface="Times New Roman"/>
              </a:rPr>
              <a:t> and </a:t>
            </a:r>
            <a:r>
              <a:rPr lang="en-US" sz="1800" i="1" dirty="0" err="1" smtClean="0">
                <a:latin typeface="Times"/>
                <a:ea typeface="Batang"/>
                <a:cs typeface="Times New Roman"/>
              </a:rPr>
              <a:t>gNodeB</a:t>
            </a:r>
            <a:r>
              <a:rPr lang="en-US" sz="1800" i="1" dirty="0" smtClean="0">
                <a:latin typeface="Times"/>
                <a:ea typeface="Batang"/>
                <a:cs typeface="Times New Roman"/>
              </a:rPr>
              <a:t> </a:t>
            </a:r>
          </a:p>
          <a:p>
            <a:pPr lvl="2">
              <a:spcBef>
                <a:spcPts val="0"/>
              </a:spcBef>
              <a:spcAft>
                <a:spcPts val="0"/>
              </a:spcAft>
              <a:buFont typeface="Arial"/>
              <a:buChar char="•"/>
              <a:tabLst>
                <a:tab pos="1371600" algn="l"/>
              </a:tabLst>
            </a:pPr>
            <a:r>
              <a:rPr lang="en-US" sz="1800" i="1" dirty="0" smtClean="0">
                <a:latin typeface="Times"/>
                <a:ea typeface="Batang"/>
                <a:cs typeface="Times New Roman"/>
              </a:rPr>
              <a:t>FFS: Signaling to UE of UL transmission timing pattern</a:t>
            </a:r>
          </a:p>
          <a:p>
            <a:pPr lvl="1">
              <a:spcBef>
                <a:spcPts val="0"/>
              </a:spcBef>
              <a:spcAft>
                <a:spcPts val="0"/>
              </a:spcAft>
              <a:buNone/>
              <a:tabLst>
                <a:tab pos="914400" algn="l"/>
              </a:tabLst>
            </a:pPr>
            <a:r>
              <a:rPr lang="en-US" sz="2000" i="1" dirty="0" smtClean="0">
                <a:latin typeface="Times"/>
                <a:ea typeface="Batang"/>
                <a:cs typeface="Times New Roman"/>
              </a:rPr>
              <a:t>…..</a:t>
            </a:r>
          </a:p>
          <a:p>
            <a:pPr lvl="1">
              <a:spcBef>
                <a:spcPts val="0"/>
              </a:spcBef>
              <a:spcAft>
                <a:spcPts val="0"/>
              </a:spcAft>
              <a:buFont typeface="Arial"/>
              <a:buChar char="–"/>
              <a:tabLst>
                <a:tab pos="914400" algn="l"/>
              </a:tabLst>
            </a:pPr>
            <a:r>
              <a:rPr lang="en-US" sz="2000" i="1" dirty="0" smtClean="0">
                <a:latin typeface="Times"/>
                <a:ea typeface="Batang"/>
                <a:cs typeface="Times New Roman"/>
              </a:rPr>
              <a:t>Other solutions are not precluded</a:t>
            </a:r>
            <a:endParaRPr lang="en-US" sz="20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066800"/>
            <a:ext cx="8229600" cy="5486400"/>
          </a:xfrm>
        </p:spPr>
        <p:txBody>
          <a:bodyPr/>
          <a:lstStyle/>
          <a:p>
            <a:pPr lvl="0"/>
            <a:r>
              <a:rPr lang="en-US" sz="2400" dirty="0"/>
              <a:t>When the UE is </a:t>
            </a:r>
            <a:r>
              <a:rPr lang="en-GB" sz="2400" dirty="0"/>
              <a:t>configured with multiple UL carriers </a:t>
            </a:r>
            <a:r>
              <a:rPr lang="en-GB" sz="2400" dirty="0" smtClean="0"/>
              <a:t>(including one SUL carrier) on </a:t>
            </a:r>
            <a:r>
              <a:rPr lang="en-GB" sz="2400" dirty="0"/>
              <a:t>different frequencies </a:t>
            </a:r>
            <a:r>
              <a:rPr lang="en-GB" sz="2400" dirty="0" smtClean="0"/>
              <a:t>but </a:t>
            </a:r>
            <a:r>
              <a:rPr lang="en-GB" sz="2400" dirty="0"/>
              <a:t>the UE operates on only one of the carriers at a given </a:t>
            </a:r>
            <a:r>
              <a:rPr lang="en-GB" sz="2400" dirty="0" smtClean="0"/>
              <a:t>time</a:t>
            </a:r>
            <a:endParaRPr lang="en-US" sz="2400" dirty="0"/>
          </a:p>
          <a:p>
            <a:pPr lvl="1"/>
            <a:r>
              <a:rPr lang="en-US" sz="2000" i="1" dirty="0" smtClean="0"/>
              <a:t>For each UL carrier, the UE can be configured with a time-domain pattern of UL resources; and the UE is not allowed to transmit outside those UL resources on the UL carrier. </a:t>
            </a:r>
            <a:endParaRPr lang="en-US" sz="1400" dirty="0" smtClean="0"/>
          </a:p>
          <a:p>
            <a:pPr lvl="2"/>
            <a:r>
              <a:rPr lang="en-US" sz="1800" i="1" dirty="0" smtClean="0"/>
              <a:t>FFS the frequency-domain granularity for those resources </a:t>
            </a:r>
            <a:endParaRPr lang="en-US" sz="1600" dirty="0" smtClean="0"/>
          </a:p>
          <a:p>
            <a:pPr lvl="2"/>
            <a:r>
              <a:rPr lang="en-US" sz="1800" i="1" dirty="0" smtClean="0"/>
              <a:t>FFS whether those resources are configured/reconfigured by RRC and/or MAC CE</a:t>
            </a:r>
            <a:endParaRPr lang="en-US" sz="1600" dirty="0" smtClean="0"/>
          </a:p>
          <a:p>
            <a:pPr lvl="1"/>
            <a:r>
              <a:rPr lang="en-US" sz="2000" i="1" dirty="0" smtClean="0"/>
              <a:t>T</a:t>
            </a:r>
            <a:r>
              <a:rPr lang="en-US" sz="2000" i="1" smtClean="0"/>
              <a:t>hose </a:t>
            </a:r>
            <a:r>
              <a:rPr lang="en-US" sz="2000" i="1" dirty="0" smtClean="0"/>
              <a:t>resource patterns can prevent UE from simultaneous UL transmission on UL carriers and allow the switching moment of UL carriers to be known by UE in </a:t>
            </a:r>
            <a:r>
              <a:rPr lang="en-US" sz="2000" i="1" smtClean="0"/>
              <a:t>advance.</a:t>
            </a:r>
            <a:endParaRPr lang="en-US" altLang="zh-CN" sz="1600" i="1" dirty="0" smtClean="0"/>
          </a:p>
          <a:p>
            <a:r>
              <a:rPr lang="en-US" altLang="zh-CN" sz="2400" i="1" dirty="0" smtClean="0"/>
              <a:t>Sent an LS accommodating above agreement to RAN2 </a:t>
            </a:r>
          </a:p>
        </p:txBody>
      </p:sp>
    </p:spTree>
    <p:extLst>
      <p:ext uri="{BB962C8B-B14F-4D97-AF65-F5344CB8AC3E}">
        <p14:creationId xmlns="" xmlns:p14="http://schemas.microsoft.com/office/powerpoint/2010/main" val="2493400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24964</TotalTime>
  <Words>456</Words>
  <Application>Microsoft Office PowerPoint</Application>
  <PresentationFormat>On-screen Show (4:3)</PresentationFormat>
  <Paragraphs>34</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uplink operation with SUL for LTE-NR UL Coexistence</vt:lpstr>
      <vt:lpstr>Background</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867</cp:revision>
  <dcterms:created xsi:type="dcterms:W3CDTF">2010-05-12T23:28:36Z</dcterms:created>
  <dcterms:modified xsi:type="dcterms:W3CDTF">2017-08-24T12:54:03Z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(3)FYl1txQvw2v7P/lWD3krta7/DCV6if1x9GJ2w9CFheZj+0XDPVSnv2XGObsaLAxgd3TqxrRq
dUkK4P37U2zGC8U5ILsNEU/HVNAduGCOObF4/xPpE3CB1g7xqCMgdKcFXBhjKHyK1XSK4erg
mnPBhyD0m3TuE15zyTiPkiKanQQNLkBKP/6+rMenD6MssELEYU2zBeyWAuA3g0eWXiuSSPGs
BU9Lsg0OX04EKIZRCZ</vt:lpwstr>
  </property>
  <property fmtid="{D5CDD505-2E9C-101B-9397-08002B2CF9AE}" pid="17" name="_2015_ms_pID_725343_00">
    <vt:lpwstr>_2015_ms_pID_725343</vt:lpwstr>
  </property>
  <property fmtid="{D5CDD505-2E9C-101B-9397-08002B2CF9AE}" pid="18" name="_2015_ms_pID_7253431">
    <vt:lpwstr>/lKmWqf7pT+XTBK4fMsdI465JJ2aNk1/CtKuAWtaYfY+05FovcAnPF
ceLTAOGQeIugeeTwGX+yH+XQ79cXPDaHxwKbvtwlPH3l9kDntt9Wm/wxXR1qcHqqj0vJlweT
JDrm06dVc4A1FX1a/apxkiyvPnha2WTK4vK8adJ3RwamOlgUdPzg/63rqw0PZu5oYWZXpYNJ
xet+hl3YPU9HcLdCMpHQXGEDho2VnOTCij2j</vt:lpwstr>
  </property>
  <property fmtid="{D5CDD505-2E9C-101B-9397-08002B2CF9AE}" pid="19" name="_2015_ms_pID_7253431_00">
    <vt:lpwstr>_2015_ms_pID_7253431</vt:lpwstr>
  </property>
  <property fmtid="{D5CDD505-2E9C-101B-9397-08002B2CF9AE}" pid="20" name="_2015_ms_pID_7253432">
    <vt:lpwstr>JANyPHUIYbPit8BKAbnPmTFtb5kJn7mgXMFB
O4i/Wk2P13ARBgiMPT2ly0/wZ2TkJpQUyr6kadHiZ0TJquYOQCI=</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1503577348</vt:lpwstr>
  </property>
</Properties>
</file>