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0.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61" r:id="rId10"/>
    <p:sldMasterId id="2147483873" r:id="rId11"/>
  </p:sldMasterIdLst>
  <p:notesMasterIdLst>
    <p:notesMasterId r:id="rId15"/>
  </p:notesMasterIdLst>
  <p:handoutMasterIdLst>
    <p:handoutMasterId r:id="rId16"/>
  </p:handoutMasterIdLst>
  <p:sldIdLst>
    <p:sldId id="264" r:id="rId12"/>
    <p:sldId id="266" r:id="rId13"/>
    <p:sldId id="277" r:id="rId14"/>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userDrawn="1">
          <p15:clr>
            <a:srgbClr val="A4A3A4"/>
          </p15:clr>
        </p15:guide>
        <p15:guide id="2" orient="horz" pos="618" userDrawn="1">
          <p15:clr>
            <a:srgbClr val="A4A3A4"/>
          </p15:clr>
        </p15:guide>
        <p15:guide id="3" orient="horz" pos="845" userDrawn="1">
          <p15:clr>
            <a:srgbClr val="A4A3A4"/>
          </p15:clr>
        </p15:guide>
        <p15:guide id="4" orient="horz" pos="2840" userDrawn="1">
          <p15:clr>
            <a:srgbClr val="A4A3A4"/>
          </p15:clr>
        </p15:guide>
        <p15:guide id="5" orient="horz" pos="4020" userDrawn="1">
          <p15:clr>
            <a:srgbClr val="A4A3A4"/>
          </p15:clr>
        </p15:guide>
        <p15:guide id="6" pos="7045" userDrawn="1">
          <p15:clr>
            <a:srgbClr val="A4A3A4"/>
          </p15:clr>
        </p15:guide>
        <p15:guide id="7" pos="63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peng (Peter, Shanghai)" initials="Z(S" lastIdx="1" clrIdx="0">
    <p:extLst>
      <p:ext uri="{19B8F6BF-5375-455C-9EA6-DF929625EA0E}">
        <p15:presenceInfo xmlns:p15="http://schemas.microsoft.com/office/powerpoint/2012/main" userId="S-1-5-21-147214757-305610072-1517763936-123829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94" d="100"/>
          <a:sy n="94" d="100"/>
        </p:scale>
        <p:origin x="619" y="82"/>
      </p:cViewPr>
      <p:guideLst>
        <p:guide orient="horz" pos="436"/>
        <p:guide orient="horz" pos="618"/>
        <p:guide orient="horz" pos="845"/>
        <p:guide orient="horz" pos="2840"/>
        <p:guide orient="horz" pos="4020"/>
        <p:guide pos="7045"/>
        <p:guide pos="635"/>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2017/8/23</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8/23/2017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val="653937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val="3287690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175085"/>
            <a:ext cx="7488767" cy="586957"/>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1007533" y="3068639"/>
            <a:ext cx="8534400" cy="461665"/>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977682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20038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3828223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369289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7951043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146815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97828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902182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2818608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1938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636839"/>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4774869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2273280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377232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882027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73839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5528281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4933962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5495030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7978343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347608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07534" y="325439"/>
            <a:ext cx="10176933"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1007534" y="1628776"/>
            <a:ext cx="10176933"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15144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040013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1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12433301" y="3503614"/>
            <a:ext cx="1225551" cy="3224213"/>
            <a:chOff x="5839" y="2251"/>
            <a:chExt cx="579" cy="2031"/>
          </a:xfrm>
        </p:grpSpPr>
        <p:sp>
          <p:nvSpPr>
            <p:cNvPr id="1038" name="Rectangle 78"/>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12335934" y="1333500"/>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12335934" y="1"/>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12192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9639300" y="4011613"/>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1007534" y="2174292"/>
            <a:ext cx="7488767"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1007533" y="3068638"/>
            <a:ext cx="710565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Tree>
    <p:extLst>
      <p:ext uri="{BB962C8B-B14F-4D97-AF65-F5344CB8AC3E}">
        <p14:creationId xmlns:p14="http://schemas.microsoft.com/office/powerpoint/2010/main" val="3988106906"/>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Lst>
  <p:transition>
    <p:fade thruBlk="1"/>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
        <p:nvSpPr>
          <p:cNvPr id="7" name="Rectangle 21"/>
          <p:cNvSpPr>
            <a:spLocks noChangeArrowheads="1"/>
          </p:cNvSpPr>
          <p:nvPr userDrawn="1"/>
        </p:nvSpPr>
        <p:spPr bwMode="auto">
          <a:xfrm>
            <a:off x="5047622" y="6465937"/>
            <a:ext cx="1423420"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 name="Rectangle 5"/>
          <p:cNvSpPr>
            <a:spLocks noChangeArrowheads="1"/>
          </p:cNvSpPr>
          <p:nvPr userDrawn="1"/>
        </p:nvSpPr>
        <p:spPr bwMode="auto">
          <a:xfrm>
            <a:off x="8461165" y="6489701"/>
            <a:ext cx="240453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extLst>
      <p:ext uri="{BB962C8B-B14F-4D97-AF65-F5344CB8AC3E}">
        <p14:creationId xmlns:p14="http://schemas.microsoft.com/office/powerpoint/2010/main" val="3965382124"/>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Lst>
  <p:transition>
    <p:fade thruBlk="1"/>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12192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1007534" y="2636839"/>
            <a:ext cx="739775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12433301" y="3511550"/>
            <a:ext cx="1225551" cy="3224212"/>
            <a:chOff x="5839" y="2251"/>
            <a:chExt cx="579" cy="2031"/>
          </a:xfrm>
        </p:grpSpPr>
        <p:sp>
          <p:nvSpPr>
            <p:cNvPr id="2061" name="Rectangle 23"/>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1007534" y="6230938"/>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9639300" y="4019551"/>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1007534" y="4508501"/>
            <a:ext cx="7397751"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12433301" y="3511550"/>
            <a:ext cx="1225551" cy="3224212"/>
            <a:chOff x="5839" y="2251"/>
            <a:chExt cx="579" cy="2031"/>
          </a:xfrm>
        </p:grpSpPr>
        <p:sp>
          <p:nvSpPr>
            <p:cNvPr id="5134" name="Rectangle 86"/>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12433301" y="3511550"/>
            <a:ext cx="1225551" cy="3224212"/>
            <a:chOff x="5839" y="2251"/>
            <a:chExt cx="579" cy="2031"/>
          </a:xfrm>
        </p:grpSpPr>
        <p:sp>
          <p:nvSpPr>
            <p:cNvPr id="6158" name="Rectangle 150"/>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12433301" y="3511550"/>
            <a:ext cx="1225551" cy="3224212"/>
            <a:chOff x="5839" y="2251"/>
            <a:chExt cx="579" cy="2031"/>
          </a:xfrm>
        </p:grpSpPr>
        <p:sp>
          <p:nvSpPr>
            <p:cNvPr id="7182" name="Rectangle 149"/>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12433301" y="3511550"/>
            <a:ext cx="1225551" cy="3224212"/>
            <a:chOff x="5839" y="2251"/>
            <a:chExt cx="579" cy="2031"/>
          </a:xfrm>
        </p:grpSpPr>
        <p:sp>
          <p:nvSpPr>
            <p:cNvPr id="8206" name="Rectangle 84"/>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3232031"/>
            <a:ext cx="12192000" cy="393938"/>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12433301" y="3511550"/>
            <a:ext cx="1225551" cy="3224212"/>
            <a:chOff x="5839" y="2251"/>
            <a:chExt cx="579" cy="2031"/>
          </a:xfrm>
        </p:grpSpPr>
        <p:sp>
          <p:nvSpPr>
            <p:cNvPr id="9225" name="Rectangle 15"/>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9"/>
            <a:ext cx="12200467"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1007534" y="6451600"/>
            <a:ext cx="2532337" cy="184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11834" y="6386514"/>
            <a:ext cx="1748367"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12433301" y="3511550"/>
            <a:ext cx="1225551"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5047622" y="6465937"/>
            <a:ext cx="162366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8461165" y="6489701"/>
            <a:ext cx="240453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4"/>
            <a:ext cx="12192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12433301" y="3511550"/>
            <a:ext cx="1225551" cy="3224212"/>
            <a:chOff x="5839" y="2251"/>
            <a:chExt cx="579" cy="2031"/>
          </a:xfrm>
        </p:grpSpPr>
        <p:sp>
          <p:nvSpPr>
            <p:cNvPr id="11273" name="Rectangle 12"/>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1007534" y="4508501"/>
            <a:ext cx="10176933"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4742159" y="2668589"/>
            <a:ext cx="2707682"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4844750" y="3429000"/>
            <a:ext cx="2502498"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1991544" y="1844824"/>
            <a:ext cx="8382000" cy="1828800"/>
          </a:xfrm>
        </p:spPr>
        <p:txBody>
          <a:bodyPr>
            <a:normAutofit/>
          </a:bodyPr>
          <a:lstStyle/>
          <a:p>
            <a:r>
              <a:rPr lang="en-US" altLang="zh-CN" dirty="0" smtClean="0"/>
              <a:t>WF on preemption indication</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1905000" y="4495800"/>
            <a:ext cx="8382000" cy="2057400"/>
          </a:xfrm>
        </p:spPr>
        <p:txBody>
          <a:bodyPr/>
          <a:lstStyle/>
          <a:p>
            <a:r>
              <a:rPr lang="en-US" altLang="zh-CN" sz="2400" dirty="0" smtClean="0">
                <a:latin typeface="Times New Roman" pitchFamily="18" charset="0"/>
                <a:cs typeface="Times New Roman" pitchFamily="18" charset="0"/>
              </a:rPr>
              <a:t>Huawei, </a:t>
            </a:r>
            <a:r>
              <a:rPr lang="en-US" altLang="zh-CN" sz="2400" dirty="0" err="1" smtClean="0">
                <a:latin typeface="Times New Roman" pitchFamily="18" charset="0"/>
                <a:cs typeface="Times New Roman" pitchFamily="18" charset="0"/>
              </a:rPr>
              <a:t>HiSilicon</a:t>
            </a:r>
            <a:r>
              <a:rPr lang="en-US" altLang="zh-CN" dirty="0" smtClean="0">
                <a:latin typeface="Times New Roman" pitchFamily="18" charset="0"/>
                <a:cs typeface="Times New Roman" pitchFamily="18" charset="0"/>
              </a:rPr>
              <a:t>, </a:t>
            </a:r>
            <a:r>
              <a:rPr lang="en-US" altLang="zh-CN" dirty="0" smtClean="0">
                <a:latin typeface="Times New Roman" pitchFamily="18" charset="0"/>
                <a:cs typeface="Times New Roman" pitchFamily="18" charset="0"/>
              </a:rPr>
              <a:t>Sony, Panasonic, </a:t>
            </a:r>
            <a:r>
              <a:rPr lang="en-US" altLang="zh-CN" dirty="0" err="1" smtClean="0">
                <a:latin typeface="Times New Roman" pitchFamily="18" charset="0"/>
                <a:cs typeface="Times New Roman" pitchFamily="18" charset="0"/>
              </a:rPr>
              <a:t>MediaTek</a:t>
            </a:r>
            <a:r>
              <a:rPr lang="en-US" altLang="zh-CN" dirty="0" smtClean="0">
                <a:latin typeface="Times New Roman" pitchFamily="18" charset="0"/>
                <a:cs typeface="Times New Roman" pitchFamily="18" charset="0"/>
              </a:rPr>
              <a:t>, Intel, </a:t>
            </a:r>
            <a:r>
              <a:rPr lang="en-US" altLang="zh-CN" dirty="0" err="1" smtClean="0">
                <a:latin typeface="Times New Roman" pitchFamily="18" charset="0"/>
                <a:cs typeface="Times New Roman" pitchFamily="18" charset="0"/>
              </a:rPr>
              <a:t>Interdigital</a:t>
            </a:r>
            <a:r>
              <a:rPr lang="en-US" altLang="zh-CN" dirty="0" smtClean="0">
                <a:latin typeface="Times New Roman" pitchFamily="18" charset="0"/>
                <a:cs typeface="Times New Roman" pitchFamily="18" charset="0"/>
              </a:rPr>
              <a:t>, LGE, [vivo], </a:t>
            </a:r>
            <a:r>
              <a:rPr lang="en-US" altLang="zh-CN" dirty="0" smtClean="0">
                <a:latin typeface="Times New Roman" pitchFamily="18" charset="0"/>
                <a:cs typeface="Times New Roman" pitchFamily="18" charset="0"/>
              </a:rPr>
              <a:t>…</a:t>
            </a:r>
            <a:endParaRPr lang="en-GB" altLang="zh-CN" sz="2400" dirty="0">
              <a:latin typeface="Times New Roman" pitchFamily="18" charset="0"/>
              <a:cs typeface="Times New Roman" pitchFamily="18" charset="0"/>
            </a:endParaRPr>
          </a:p>
        </p:txBody>
      </p:sp>
      <p:sp>
        <p:nvSpPr>
          <p:cNvPr id="2052" name="Rectangle 4"/>
          <p:cNvSpPr>
            <a:spLocks noChangeArrowheads="1"/>
          </p:cNvSpPr>
          <p:nvPr/>
        </p:nvSpPr>
        <p:spPr bwMode="auto">
          <a:xfrm>
            <a:off x="1524000" y="49185"/>
            <a:ext cx="9144000" cy="701731"/>
          </a:xfrm>
          <a:prstGeom prst="rect">
            <a:avLst/>
          </a:prstGeom>
          <a:noFill/>
          <a:ln w="9525">
            <a:noFill/>
            <a:miter lim="800000"/>
            <a:headEnd/>
            <a:tailEnd/>
          </a:ln>
        </p:spPr>
        <p:txBody>
          <a:bodyPr anchor="ctr">
            <a:spAutoFit/>
          </a:bodyPr>
          <a:lstStyle/>
          <a:p>
            <a:r>
              <a:rPr lang="en-US" b="1" dirty="0"/>
              <a:t>3GPP TSG RAN WG1 </a:t>
            </a:r>
            <a:r>
              <a:rPr lang="en-US" b="1" dirty="0" smtClean="0"/>
              <a:t>Meeting  #90	</a:t>
            </a:r>
            <a:r>
              <a:rPr lang="en-GB" altLang="ko-KR" b="1" dirty="0" smtClean="0">
                <a:cs typeface="Times New Roman" pitchFamily="18" charset="0"/>
              </a:rPr>
              <a:t>                                                          R1-</a:t>
            </a:r>
            <a:r>
              <a:rPr lang="en-US" altLang="zh-CN" b="1" dirty="0" smtClean="0">
                <a:cs typeface="Times New Roman" pitchFamily="18" charset="0"/>
              </a:rPr>
              <a:t>1715162</a:t>
            </a:r>
            <a:endParaRPr lang="en-US" altLang="ko-KR" b="1" dirty="0" smtClean="0">
              <a:solidFill>
                <a:srgbClr val="FF0000"/>
              </a:solidFill>
              <a:cs typeface="Times New Roman" pitchFamily="18" charset="0"/>
            </a:endParaRPr>
          </a:p>
          <a:p>
            <a:pPr>
              <a:spcBef>
                <a:spcPct val="20000"/>
              </a:spcBef>
              <a:buFont typeface="Arial" charset="0"/>
              <a:buNone/>
            </a:pPr>
            <a:r>
              <a:rPr lang="en-US" b="1" dirty="0" smtClean="0"/>
              <a:t>Prague, Czech Republic, 21 </a:t>
            </a:r>
            <a:r>
              <a:rPr lang="en-US" b="1" dirty="0"/>
              <a:t>– </a:t>
            </a:r>
            <a:r>
              <a:rPr lang="en-US" b="1" dirty="0" smtClean="0"/>
              <a:t>25 August </a:t>
            </a:r>
            <a:r>
              <a:rPr lang="en-US" b="1" dirty="0"/>
              <a:t>2017</a:t>
            </a:r>
            <a:endParaRPr lang="en-US" altLang="zh-CN" b="1" dirty="0">
              <a:ea typeface="Malgun Gothic" pitchFamily="34" charset="-127"/>
              <a:cs typeface="Times New Roman" pitchFamily="18" charset="0"/>
            </a:endParaRPr>
          </a:p>
        </p:txBody>
      </p:sp>
      <p:sp>
        <p:nvSpPr>
          <p:cNvPr id="2053" name="TextBox 4"/>
          <p:cNvSpPr txBox="1">
            <a:spLocks noChangeArrowheads="1"/>
          </p:cNvSpPr>
          <p:nvPr/>
        </p:nvSpPr>
        <p:spPr bwMode="auto">
          <a:xfrm>
            <a:off x="1524001" y="836712"/>
            <a:ext cx="2519729"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6.1.3.3.7.1</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6240016" y="1772816"/>
            <a:ext cx="4392488" cy="4320480"/>
          </a:xfrm>
        </p:spPr>
        <p:txBody>
          <a:bodyPr>
            <a:normAutofit fontScale="70000" lnSpcReduction="20000"/>
          </a:bodyPr>
          <a:lstStyle/>
          <a:p>
            <a:r>
              <a:rPr lang="en-US" b="1" u="sng" dirty="0" smtClean="0"/>
              <a:t>Agreements:</a:t>
            </a:r>
            <a:endParaRPr lang="en-US" dirty="0" smtClean="0"/>
          </a:p>
          <a:p>
            <a:pPr lvl="1"/>
            <a:r>
              <a:rPr lang="en-US" dirty="0" smtClean="0"/>
              <a:t>The set of RBG size includes at least 2, [3,] 4, [6,] 8, 16</a:t>
            </a:r>
          </a:p>
          <a:p>
            <a:pPr lvl="2"/>
            <a:r>
              <a:rPr lang="en-US" dirty="0" smtClean="0"/>
              <a:t>FFS: necessity of other RBG sizes</a:t>
            </a:r>
          </a:p>
          <a:p>
            <a:pPr lvl="1"/>
            <a:r>
              <a:rPr lang="en-US" dirty="0" smtClean="0"/>
              <a:t>RBG size may or may not depend on the number of symbols for data</a:t>
            </a:r>
          </a:p>
          <a:p>
            <a:pPr lvl="1"/>
            <a:r>
              <a:rPr lang="en-US" dirty="0" smtClean="0"/>
              <a:t>For determining RBG size, the following options are considered</a:t>
            </a:r>
          </a:p>
          <a:p>
            <a:pPr lvl="2"/>
            <a:r>
              <a:rPr lang="en-US" dirty="0" smtClean="0"/>
              <a:t>Opt. 1: RBG size is determined by the NW channel BW</a:t>
            </a:r>
          </a:p>
          <a:p>
            <a:pPr lvl="3"/>
            <a:r>
              <a:rPr lang="en-US" dirty="0" smtClean="0"/>
              <a:t>FFS: Necessity of signaling</a:t>
            </a:r>
          </a:p>
          <a:p>
            <a:pPr lvl="2"/>
            <a:r>
              <a:rPr lang="en-US" dirty="0" smtClean="0"/>
              <a:t>Opt. 2: RBG size is determined by BW for the configured BW part</a:t>
            </a:r>
          </a:p>
          <a:p>
            <a:pPr lvl="3"/>
            <a:r>
              <a:rPr lang="en-US" dirty="0" smtClean="0"/>
              <a:t>FFS: Necessity of signaling</a:t>
            </a:r>
          </a:p>
          <a:p>
            <a:pPr lvl="3"/>
            <a:r>
              <a:rPr lang="en-US" dirty="0" smtClean="0"/>
              <a:t>FFS: Multiple configured BW parts</a:t>
            </a:r>
          </a:p>
          <a:p>
            <a:pPr lvl="2"/>
            <a:r>
              <a:rPr lang="en-US" dirty="0" smtClean="0"/>
              <a:t>Opt. 3: RBG size is configured by NW</a:t>
            </a:r>
          </a:p>
          <a:p>
            <a:pPr lvl="3"/>
            <a:r>
              <a:rPr lang="en-US" dirty="0" smtClean="0"/>
              <a:t>FFS: Set of configurable RBG sizes may depend on frequency range</a:t>
            </a:r>
          </a:p>
          <a:p>
            <a:pPr lvl="2"/>
            <a:r>
              <a:rPr lang="en-US" dirty="0" smtClean="0"/>
              <a:t>Opt. 4: RBG size is determined by DCI</a:t>
            </a:r>
          </a:p>
          <a:p>
            <a:pPr lvl="3"/>
            <a:r>
              <a:rPr lang="en-US" dirty="0" smtClean="0"/>
              <a:t>FFS: Signaling details</a:t>
            </a:r>
          </a:p>
          <a:p>
            <a:endParaRPr lang="en-US" dirty="0"/>
          </a:p>
        </p:txBody>
      </p:sp>
      <p:sp>
        <p:nvSpPr>
          <p:cNvPr id="4" name="Content Placeholder 2"/>
          <p:cNvSpPr txBox="1">
            <a:spLocks/>
          </p:cNvSpPr>
          <p:nvPr/>
        </p:nvSpPr>
        <p:spPr>
          <a:xfrm>
            <a:off x="695400" y="1772816"/>
            <a:ext cx="5177408" cy="4680000"/>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b="1" u="sng" dirty="0" smtClean="0"/>
              <a:t>Agreements in RAN1#89:</a:t>
            </a:r>
            <a:endParaRPr lang="en-US" dirty="0" smtClean="0"/>
          </a:p>
          <a:p>
            <a:pPr lvl="1" fontAlgn="auto">
              <a:spcAft>
                <a:spcPts val="0"/>
              </a:spcAft>
            </a:pPr>
            <a:r>
              <a:rPr lang="en-US" dirty="0" smtClean="0"/>
              <a:t>For preemption indication;</a:t>
            </a:r>
          </a:p>
          <a:p>
            <a:pPr lvl="2" fontAlgn="auto">
              <a:spcAft>
                <a:spcPts val="0"/>
              </a:spcAft>
            </a:pPr>
            <a:r>
              <a:rPr lang="en-US" dirty="0" smtClean="0"/>
              <a:t>When configured, the indication tells the UE(s) which DL physical resources has been preempted.</a:t>
            </a:r>
          </a:p>
          <a:p>
            <a:pPr lvl="2" fontAlgn="auto">
              <a:spcAft>
                <a:spcPts val="0"/>
              </a:spcAft>
            </a:pPr>
            <a:r>
              <a:rPr lang="en-US" dirty="0" smtClean="0"/>
              <a:t>The preemption indication is transmitted using a PDCCH.</a:t>
            </a:r>
          </a:p>
          <a:p>
            <a:pPr lvl="3" fontAlgn="auto">
              <a:spcAft>
                <a:spcPts val="0"/>
              </a:spcAft>
            </a:pPr>
            <a:r>
              <a:rPr lang="en-US" dirty="0" smtClean="0"/>
              <a:t>The preemption indication is not included in the DCI that schedules the (re)transmission of the data transmission.</a:t>
            </a:r>
          </a:p>
          <a:p>
            <a:pPr lvl="2" fontAlgn="auto">
              <a:spcAft>
                <a:spcPts val="0"/>
              </a:spcAft>
            </a:pPr>
            <a:r>
              <a:rPr lang="en-US" dirty="0" smtClean="0"/>
              <a:t>FFS: the granularity of the time and/or frequency resources.</a:t>
            </a:r>
          </a:p>
          <a:p>
            <a:pPr lvl="2" fontAlgn="auto">
              <a:spcAft>
                <a:spcPts val="0"/>
              </a:spcAft>
            </a:pPr>
            <a:r>
              <a:rPr lang="en-US" dirty="0" smtClean="0"/>
              <a:t>FFS: what DCI is used.</a:t>
            </a:r>
          </a:p>
          <a:p>
            <a:pPr lvl="2" fontAlgn="auto">
              <a:spcAft>
                <a:spcPts val="0"/>
              </a:spcAft>
            </a:pPr>
            <a:r>
              <a:rPr lang="en-US" dirty="0" smtClean="0"/>
              <a:t>FFS: timing of the preemption indication.</a:t>
            </a:r>
          </a:p>
          <a:p>
            <a:pPr fontAlgn="auto">
              <a:spcAft>
                <a:spcPts val="0"/>
              </a:spcAft>
            </a:pPr>
            <a:r>
              <a:rPr lang="en-US" b="1" u="sng" dirty="0"/>
              <a:t>Agreements in </a:t>
            </a:r>
            <a:r>
              <a:rPr lang="en-US" b="1" u="sng" dirty="0" smtClean="0"/>
              <a:t>RAN1 NR Ad Hoc Meeting:</a:t>
            </a:r>
            <a:endParaRPr lang="en-US" dirty="0" smtClean="0"/>
          </a:p>
          <a:p>
            <a:pPr lvl="1"/>
            <a:r>
              <a:rPr lang="en-US" dirty="0" smtClean="0"/>
              <a:t>For </a:t>
            </a:r>
            <a:r>
              <a:rPr lang="en-US" dirty="0"/>
              <a:t>downlink preemption indication</a:t>
            </a:r>
          </a:p>
          <a:p>
            <a:pPr lvl="2"/>
            <a:r>
              <a:rPr lang="en-US" dirty="0"/>
              <a:t>It is transmitted using a group common DCI in PDCCH</a:t>
            </a:r>
          </a:p>
          <a:p>
            <a:pPr lvl="3"/>
            <a:r>
              <a:rPr lang="en-US" dirty="0"/>
              <a:t>FFS: This group common DCI is transmitted separately from SFI</a:t>
            </a:r>
          </a:p>
          <a:p>
            <a:pPr lvl="3"/>
            <a:r>
              <a:rPr lang="en-US" dirty="0"/>
              <a:t>Whether a UE needs to monitor preemption indication is configured by RRC signaling</a:t>
            </a:r>
          </a:p>
          <a:p>
            <a:pPr lvl="3"/>
            <a:r>
              <a:rPr lang="en-US" dirty="0"/>
              <a:t>The granularity of preemption indication in time domain can be configured </a:t>
            </a:r>
          </a:p>
          <a:p>
            <a:pPr lvl="4"/>
            <a:r>
              <a:rPr lang="en-US" dirty="0"/>
              <a:t>Details of granularity are FFS</a:t>
            </a:r>
          </a:p>
          <a:p>
            <a:pPr lvl="1" fontAlgn="auto">
              <a:spcAft>
                <a:spcPts val="0"/>
              </a:spcAft>
            </a:pPr>
            <a:endParaRPr lang="en-US" b="1" u="sng" dirty="0" smtClean="0"/>
          </a:p>
        </p:txBody>
      </p:sp>
    </p:spTree>
    <p:extLst>
      <p:ext uri="{BB962C8B-B14F-4D97-AF65-F5344CB8AC3E}">
        <p14:creationId xmlns:p14="http://schemas.microsoft.com/office/powerpoint/2010/main" val="38868742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4476" y="116632"/>
            <a:ext cx="10515600" cy="936104"/>
          </a:xfrm>
        </p:spPr>
        <p:txBody>
          <a:bodyPr/>
          <a:lstStyle/>
          <a:p>
            <a:r>
              <a:rPr lang="en-US" b="1" dirty="0" smtClean="0"/>
              <a:t>Proposal</a:t>
            </a:r>
            <a:endParaRPr lang="en-US" b="1" dirty="0"/>
          </a:p>
        </p:txBody>
      </p:sp>
      <p:sp>
        <p:nvSpPr>
          <p:cNvPr id="5" name="内容占位符 4"/>
          <p:cNvSpPr>
            <a:spLocks noGrp="1"/>
          </p:cNvSpPr>
          <p:nvPr>
            <p:ph idx="1"/>
          </p:nvPr>
        </p:nvSpPr>
        <p:spPr>
          <a:xfrm>
            <a:off x="838200" y="1124744"/>
            <a:ext cx="10586392" cy="5124227"/>
          </a:xfrm>
        </p:spPr>
        <p:txBody>
          <a:bodyPr>
            <a:normAutofit fontScale="77500" lnSpcReduction="20000"/>
          </a:bodyPr>
          <a:lstStyle/>
          <a:p>
            <a:pPr marL="0" indent="0">
              <a:buNone/>
            </a:pPr>
            <a:endParaRPr lang="en-US" dirty="0" smtClean="0"/>
          </a:p>
          <a:p>
            <a:pPr lvl="0" latinLnBrk="1"/>
            <a:r>
              <a:rPr lang="en-US" dirty="0" smtClean="0"/>
              <a:t>Preempted </a:t>
            </a:r>
            <a:r>
              <a:rPr lang="en-US" dirty="0"/>
              <a:t>resource(s) within a certain time/frequency region (i.e. reference downlink resource) within the periodicity to receive group common DCI for PI, is indicated by </a:t>
            </a:r>
            <a:r>
              <a:rPr lang="en-US" dirty="0" smtClean="0"/>
              <a:t>the </a:t>
            </a:r>
            <a:r>
              <a:rPr lang="en-US" dirty="0" smtClean="0"/>
              <a:t>group </a:t>
            </a:r>
            <a:r>
              <a:rPr lang="en-US" dirty="0" smtClean="0"/>
              <a:t>common DCI carrying the preemption indication</a:t>
            </a:r>
          </a:p>
          <a:p>
            <a:pPr lvl="1" latinLnBrk="1"/>
            <a:r>
              <a:rPr lang="en-US" dirty="0"/>
              <a:t>The frequency region of the reference downlink resource is configured </a:t>
            </a:r>
            <a:r>
              <a:rPr lang="en-US" dirty="0" smtClean="0"/>
              <a:t>semi-statically</a:t>
            </a:r>
          </a:p>
          <a:p>
            <a:pPr lvl="1" latinLnBrk="1"/>
            <a:r>
              <a:rPr lang="en-US" dirty="0" smtClean="0"/>
              <a:t>The </a:t>
            </a:r>
            <a:r>
              <a:rPr lang="en-US" dirty="0"/>
              <a:t>time region of the reference downlink resource is configured </a:t>
            </a:r>
            <a:r>
              <a:rPr lang="en-US" dirty="0" smtClean="0"/>
              <a:t>implicitly or explicitly</a:t>
            </a:r>
            <a:endParaRPr lang="en-US" sz="3200" dirty="0"/>
          </a:p>
          <a:p>
            <a:pPr latinLnBrk="1"/>
            <a:r>
              <a:rPr lang="en-US" dirty="0"/>
              <a:t>The frequency granularity of PI is configured to be y RBs within the reference downlink resource for a given numerology</a:t>
            </a:r>
            <a:endParaRPr lang="en-US" sz="3600" dirty="0"/>
          </a:p>
          <a:p>
            <a:pPr lvl="2" latinLnBrk="1"/>
            <a:r>
              <a:rPr lang="en-US" dirty="0"/>
              <a:t>Note: The y RBs can correspond to the whole frequency range of the downlink reference resource</a:t>
            </a:r>
            <a:r>
              <a:rPr lang="en-US" dirty="0" smtClean="0"/>
              <a:t>.</a:t>
            </a:r>
          </a:p>
          <a:p>
            <a:pPr latinLnBrk="1"/>
            <a:r>
              <a:rPr lang="en-US" dirty="0"/>
              <a:t>The </a:t>
            </a:r>
            <a:r>
              <a:rPr lang="en-US" dirty="0" smtClean="0"/>
              <a:t>time </a:t>
            </a:r>
            <a:r>
              <a:rPr lang="en-US" dirty="0"/>
              <a:t>granularity of PI is configured to be </a:t>
            </a:r>
            <a:r>
              <a:rPr lang="en-US" dirty="0" smtClean="0"/>
              <a:t>x symbols </a:t>
            </a:r>
            <a:r>
              <a:rPr lang="en-US" dirty="0"/>
              <a:t>within the reference downlink resource for a given numerology</a:t>
            </a:r>
            <a:endParaRPr lang="en-US" sz="3600" dirty="0"/>
          </a:p>
          <a:p>
            <a:pPr lvl="0" latinLnBrk="1"/>
            <a:r>
              <a:rPr lang="en-US" dirty="0" smtClean="0"/>
              <a:t>Two methods for indicating the preempted resources within the group common DCI carrying the preemption indication (to be down-selected during next meeting)</a:t>
            </a:r>
          </a:p>
          <a:p>
            <a:pPr lvl="1" latinLnBrk="1"/>
            <a:r>
              <a:rPr lang="en-US" dirty="0" smtClean="0"/>
              <a:t>Option </a:t>
            </a:r>
            <a:r>
              <a:rPr lang="en-US" dirty="0"/>
              <a:t>1: bitmap(s) for the reference resource </a:t>
            </a:r>
          </a:p>
          <a:p>
            <a:pPr lvl="1" latinLnBrk="1"/>
            <a:r>
              <a:rPr lang="en-US" dirty="0" smtClean="0"/>
              <a:t>Option </a:t>
            </a:r>
            <a:r>
              <a:rPr lang="en-US" dirty="0"/>
              <a:t>2: bitmap </a:t>
            </a:r>
            <a:r>
              <a:rPr lang="en-US" dirty="0" smtClean="0"/>
              <a:t>within</a:t>
            </a:r>
            <a:r>
              <a:rPr lang="en-US" dirty="0" smtClean="0"/>
              <a:t> </a:t>
            </a:r>
            <a:r>
              <a:rPr lang="en-US" dirty="0"/>
              <a:t>a slot + </a:t>
            </a:r>
            <a:r>
              <a:rPr lang="en-US" dirty="0" smtClean="0"/>
              <a:t>offset to the slot</a:t>
            </a:r>
          </a:p>
          <a:p>
            <a:pPr lvl="1" latinLnBrk="1"/>
            <a:r>
              <a:rPr lang="en-US" dirty="0" smtClean="0"/>
              <a:t>Details of bitmap are FFS</a:t>
            </a:r>
            <a:endParaRPr lang="en-US" dirty="0"/>
          </a:p>
          <a:p>
            <a:pPr lvl="1" latinLnBrk="1"/>
            <a:r>
              <a:rPr lang="en-US" dirty="0" smtClean="0"/>
              <a:t>FFS</a:t>
            </a:r>
            <a:r>
              <a:rPr lang="en-US" dirty="0"/>
              <a:t>: Pre-empted resources can be jointly or separately indicated in time and frequency domains</a:t>
            </a:r>
            <a:endParaRPr lang="en-US" sz="3200" dirty="0"/>
          </a:p>
          <a:p>
            <a:pPr marL="0" indent="0">
              <a:buNone/>
            </a:pPr>
            <a:endParaRPr lang="en-US" dirty="0"/>
          </a:p>
        </p:txBody>
      </p:sp>
    </p:spTree>
    <p:extLst>
      <p:ext uri="{BB962C8B-B14F-4D97-AF65-F5344CB8AC3E}">
        <p14:creationId xmlns:p14="http://schemas.microsoft.com/office/powerpoint/2010/main" val="2230284213"/>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_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5800</TotalTime>
  <Words>497</Words>
  <Application>Microsoft Office PowerPoint</Application>
  <PresentationFormat>Widescreen</PresentationFormat>
  <Paragraphs>49</Paragraphs>
  <Slides>3</Slides>
  <Notes>1</Notes>
  <HiddenSlides>0</HiddenSlides>
  <MMClips>0</MMClips>
  <ScaleCrop>false</ScaleCrop>
  <HeadingPairs>
    <vt:vector size="6" baseType="variant">
      <vt:variant>
        <vt:lpstr>Fonts Used</vt:lpstr>
      </vt:variant>
      <vt:variant>
        <vt:i4>14</vt:i4>
      </vt:variant>
      <vt:variant>
        <vt:lpstr>Theme</vt:lpstr>
      </vt:variant>
      <vt:variant>
        <vt:i4>11</vt:i4>
      </vt:variant>
      <vt:variant>
        <vt:lpstr>Slide Titles</vt:lpstr>
      </vt:variant>
      <vt:variant>
        <vt:i4>3</vt:i4>
      </vt:variant>
    </vt:vector>
  </HeadingPairs>
  <TitlesOfParts>
    <vt:vector size="28" baseType="lpstr">
      <vt:lpstr>Malgun Gothic</vt:lpstr>
      <vt:lpstr>ＭＳ Ｐゴシック</vt:lpstr>
      <vt:lpstr>ＭＳ Ｐゴシック</vt:lpstr>
      <vt:lpstr>黑体</vt:lpstr>
      <vt:lpstr>宋体</vt:lpstr>
      <vt:lpstr>Arial</vt:lpstr>
      <vt:lpstr>Calibri</vt:lpstr>
      <vt:lpstr>Calibri Light</vt:lpstr>
      <vt:lpstr>FrutigerNext LT Bold</vt:lpstr>
      <vt:lpstr>FrutigerNext LT Medium</vt:lpstr>
      <vt:lpstr>FrutigerNext LT Regular</vt:lpstr>
      <vt:lpstr>华文细黑</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Office 主题</vt:lpstr>
      <vt:lpstr>1_Office 主题</vt:lpstr>
      <vt:lpstr>WF on preemption indication</vt:lpstr>
      <vt:lpstr>Background</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Amine Maaref</cp:lastModifiedBy>
  <cp:revision>226</cp:revision>
  <dcterms:created xsi:type="dcterms:W3CDTF">2011-12-01T07:18:24Z</dcterms:created>
  <dcterms:modified xsi:type="dcterms:W3CDTF">2017-08-24T07:47:38Z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(3)f923fXmJvZltNGoVabco9iUHbJgLCLEwvahQ11Mbv08MZGRrkW/d3w5C18f76o5WCoRVmMFE
yRBrO4tGHNywgAU8OdATk0Jlagbs4QWR5zY45AdaZzZW9APMQNNkxgL4kM5rkNusWV5UTNwE
Z2SrnUZTSoWAWdzMtxJLJRF75sS6AxJ5+Kak3Crkk9Zs6uvyg7yMXFpMEnQLkQrh7d1F7lj0
jVh3wa31fiEY+Ddp0C</vt:lpwstr>
  </property>
  <property fmtid="{D5CDD505-2E9C-101B-9397-08002B2CF9AE}" pid="7" name="_2015_ms_pID_7253431">
    <vt:lpwstr>heTBtWV6aN92nKPzDMP6FigqfJwgyvSh4OBv70tHwY+T61iR703qlb
f4gkDVOVuKFNjzRR24WNqAM5+Pk5sQrT7SopGQS7qf8crCsyds3X/3iGTbir089aosScE1/0
+pqLhsNjcnQtTaHyjMiW5X+60GMlSIj7j786/gj/qQJ6Yogdv0PR9cvp8h9yJgeuagNRBQYh
v4fBbDIh8a9uIK/mKQ3tw4OYol924Cjw/Qra</vt:lpwstr>
  </property>
  <property fmtid="{D5CDD505-2E9C-101B-9397-08002B2CF9AE}" pid="8" name="_2015_ms_pID_7253432">
    <vt:lpwstr>aQLrRaHAeNn1HQG3+tfLpdY=</vt:lpwstr>
  </property>
  <property fmtid="{D5CDD505-2E9C-101B-9397-08002B2CF9AE}" pid="9" name="_readonly">
    <vt:lpwstr/>
  </property>
  <property fmtid="{D5CDD505-2E9C-101B-9397-08002B2CF9AE}" pid="10" name="_change">
    <vt:lpwstr/>
  </property>
  <property fmtid="{D5CDD505-2E9C-101B-9397-08002B2CF9AE}" pid="11" name="_full-control">
    <vt:lpwstr/>
  </property>
  <property fmtid="{D5CDD505-2E9C-101B-9397-08002B2CF9AE}" pid="12" name="sflag">
    <vt:lpwstr>1503254321</vt:lpwstr>
  </property>
</Properties>
</file>