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7" r:id="rId3"/>
    <p:sldId id="267" r:id="rId4"/>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88" autoAdjust="0"/>
    <p:restoredTop sz="94660"/>
  </p:normalViewPr>
  <p:slideViewPr>
    <p:cSldViewPr>
      <p:cViewPr varScale="1">
        <p:scale>
          <a:sx n="64" d="100"/>
          <a:sy n="64" d="100"/>
        </p:scale>
        <p:origin x="612"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7C4103-E90D-46A3-9474-A2DC5D9ABE8A}" type="datetimeFigureOut">
              <a:rPr lang="en-GB" smtClean="0"/>
              <a:t>24/08/2017</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ED1077-11D4-46CD-BF63-6D7BF46FBAA0}" type="slidenum">
              <a:rPr lang="en-GB" smtClean="0"/>
              <a:t>‹#›</a:t>
            </a:fld>
            <a:endParaRPr lang="en-GB"/>
          </a:p>
        </p:txBody>
      </p:sp>
    </p:spTree>
    <p:extLst>
      <p:ext uri="{BB962C8B-B14F-4D97-AF65-F5344CB8AC3E}">
        <p14:creationId xmlns:p14="http://schemas.microsoft.com/office/powerpoint/2010/main" val="18506304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2017/8/24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2017/8/24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2017/8/24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2017/8/24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2017/8/24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2017/8/24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2017/8/24</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2017/8/24</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2017/8/24</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2017/8/24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2017/8/24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2017/8/24</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US" altLang="ja-JP" dirty="0"/>
              <a:t>On the UE RX beam assumption in RRM measurement definitions</a:t>
            </a:r>
            <a:endParaRPr kumimoji="1" lang="ja-JP" altLang="en-US" dirty="0"/>
          </a:p>
        </p:txBody>
      </p:sp>
      <p:sp>
        <p:nvSpPr>
          <p:cNvPr id="3" name="サブタイトル 2"/>
          <p:cNvSpPr>
            <a:spLocks noGrp="1"/>
          </p:cNvSpPr>
          <p:nvPr>
            <p:ph type="subTitle" idx="1"/>
          </p:nvPr>
        </p:nvSpPr>
        <p:spPr/>
        <p:txBody>
          <a:bodyPr/>
          <a:lstStyle/>
          <a:p>
            <a:r>
              <a:rPr kumimoji="1" lang="en-US" altLang="ja-JP" dirty="0"/>
              <a:t>Nokia, </a:t>
            </a:r>
            <a:r>
              <a:rPr lang="en-US" altLang="ja-JP" dirty="0"/>
              <a:t>[…]</a:t>
            </a:r>
            <a:endParaRPr kumimoji="1" lang="ja-JP" altLang="en-US" dirty="0"/>
          </a:p>
        </p:txBody>
      </p:sp>
      <p:sp>
        <p:nvSpPr>
          <p:cNvPr id="4" name="Rectangle 3"/>
          <p:cNvSpPr/>
          <p:nvPr/>
        </p:nvSpPr>
        <p:spPr>
          <a:xfrm>
            <a:off x="251520" y="260648"/>
            <a:ext cx="8136904" cy="923330"/>
          </a:xfrm>
          <a:prstGeom prst="rect">
            <a:avLst/>
          </a:prstGeom>
        </p:spPr>
        <p:txBody>
          <a:bodyPr wrap="square">
            <a:spAutoFit/>
          </a:bodyPr>
          <a:lstStyle/>
          <a:p>
            <a:pPr>
              <a:spcBef>
                <a:spcPct val="0"/>
              </a:spcBef>
              <a:buFontTx/>
              <a:buNone/>
            </a:pPr>
            <a:r>
              <a:rPr lang="en-GB" altLang="ko-KR" b="1" dirty="0">
                <a:latin typeface="Times New Roman" pitchFamily="18" charset="0"/>
                <a:cs typeface="Times New Roman" pitchFamily="18" charset="0"/>
              </a:rPr>
              <a:t>3GPP TSG RAN WG1 Meeting NR-adhoc#2		                      R1-1</a:t>
            </a:r>
            <a:r>
              <a:rPr lang="en-US" altLang="ja-JP" b="1">
                <a:latin typeface="Times New Roman" pitchFamily="18" charset="0"/>
                <a:cs typeface="Times New Roman" pitchFamily="18" charset="0"/>
              </a:rPr>
              <a:t>715112</a:t>
            </a:r>
            <a:endParaRPr lang="en-US" altLang="zh-CN" b="1" dirty="0">
              <a:latin typeface="Times New Roman" pitchFamily="18" charset="0"/>
              <a:ea typeface="맑은 고딕" pitchFamily="50" charset="-127"/>
              <a:cs typeface="Times New Roman" pitchFamily="18" charset="0"/>
            </a:endParaRPr>
          </a:p>
          <a:p>
            <a:pPr>
              <a:spcBef>
                <a:spcPct val="0"/>
              </a:spcBef>
              <a:buFontTx/>
              <a:buNone/>
            </a:pPr>
            <a:r>
              <a:rPr lang="en-US" altLang="ja-JP" b="1" dirty="0">
                <a:latin typeface="Times New Roman" pitchFamily="18" charset="0"/>
                <a:cs typeface="Times New Roman" pitchFamily="18" charset="0"/>
              </a:rPr>
              <a:t>Prague, Czech Republic</a:t>
            </a:r>
          </a:p>
          <a:p>
            <a:pPr>
              <a:spcBef>
                <a:spcPct val="0"/>
              </a:spcBef>
              <a:buFontTx/>
              <a:buNone/>
            </a:pPr>
            <a:r>
              <a:rPr lang="en-US" altLang="ja-JP" b="1" dirty="0">
                <a:latin typeface="Times New Roman" pitchFamily="18" charset="0"/>
                <a:cs typeface="Times New Roman" pitchFamily="18" charset="0"/>
              </a:rPr>
              <a:t>21st – 25th August 2017</a:t>
            </a:r>
            <a:endParaRPr lang="en-GB" altLang="ko-KR" b="1" dirty="0">
              <a:latin typeface="Times New Roman" pitchFamily="18" charset="0"/>
              <a:cs typeface="Times New Roman" pitchFamily="18" charset="0"/>
            </a:endParaRPr>
          </a:p>
        </p:txBody>
      </p:sp>
      <p:sp>
        <p:nvSpPr>
          <p:cNvPr id="5" name="TextBox 4"/>
          <p:cNvSpPr txBox="1">
            <a:spLocks noChangeArrowheads="1"/>
          </p:cNvSpPr>
          <p:nvPr/>
        </p:nvSpPr>
        <p:spPr bwMode="auto">
          <a:xfrm>
            <a:off x="323528" y="1356586"/>
            <a:ext cx="2743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ko-KR" sz="1800" dirty="0"/>
              <a:t>Agenda item: 6.1.1.5.1</a:t>
            </a:r>
          </a:p>
          <a:p>
            <a:pPr eaLnBrk="1" hangingPunct="1">
              <a:spcBef>
                <a:spcPct val="0"/>
              </a:spcBef>
              <a:buFontTx/>
              <a:buNone/>
            </a:pPr>
            <a:r>
              <a:rPr lang="en-US" altLang="ko-KR" sz="1800" dirty="0"/>
              <a:t>Document for decision</a:t>
            </a:r>
            <a:endParaRPr lang="ko-KR" altLang="en-US" sz="1800" dirty="0"/>
          </a:p>
        </p:txBody>
      </p:sp>
    </p:spTree>
    <p:extLst>
      <p:ext uri="{BB962C8B-B14F-4D97-AF65-F5344CB8AC3E}">
        <p14:creationId xmlns:p14="http://schemas.microsoft.com/office/powerpoint/2010/main" val="26566061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Background</a:t>
            </a:r>
            <a:endParaRPr kumimoji="1" lang="ja-JP" altLang="en-US" dirty="0"/>
          </a:p>
        </p:txBody>
      </p:sp>
      <p:sp>
        <p:nvSpPr>
          <p:cNvPr id="4" name="内容占位符 3"/>
          <p:cNvSpPr>
            <a:spLocks noGrp="1"/>
          </p:cNvSpPr>
          <p:nvPr>
            <p:ph idx="1"/>
          </p:nvPr>
        </p:nvSpPr>
        <p:spPr/>
        <p:txBody>
          <a:bodyPr>
            <a:normAutofit fontScale="77500" lnSpcReduction="20000"/>
          </a:bodyPr>
          <a:lstStyle/>
          <a:p>
            <a:r>
              <a:rPr lang="en-US" altLang="zh-CN" sz="2900" dirty="0">
                <a:latin typeface="+mj-lt"/>
              </a:rPr>
              <a:t>In the LTE definition of RSRP it is determined that for receiver diversity reception the  </a:t>
            </a:r>
            <a:r>
              <a:rPr lang="en-US" altLang="zh-CN" sz="2900" i="1" dirty="0">
                <a:latin typeface="+mj-lt"/>
              </a:rPr>
              <a:t>reported value should not be lower than the value that could be obtained from any individual branch</a:t>
            </a:r>
            <a:r>
              <a:rPr lang="en-US" altLang="zh-CN" sz="2900" dirty="0">
                <a:latin typeface="+mj-lt"/>
              </a:rPr>
              <a:t>. </a:t>
            </a:r>
          </a:p>
          <a:p>
            <a:r>
              <a:rPr lang="en-US" altLang="zh-CN" sz="2900" dirty="0">
                <a:latin typeface="+mj-lt"/>
              </a:rPr>
              <a:t>Similar definition is also considered for the RSRP definition in NR (subject to RAN4 verification).</a:t>
            </a:r>
          </a:p>
          <a:p>
            <a:endParaRPr lang="en-US" altLang="zh-CN" sz="2900" dirty="0">
              <a:latin typeface="+mj-lt"/>
            </a:endParaRPr>
          </a:p>
          <a:p>
            <a:r>
              <a:rPr lang="en-US" altLang="zh-CN" sz="2900" dirty="0">
                <a:latin typeface="+mj-lt"/>
              </a:rPr>
              <a:t>In addition to this, when we start to look more OTA type of requirements and practical operation of devices with multiple, directive RX panels there would be need to consider how the UE RX beam dimension accounted in e.g. reported SS-Block-RSRP values. </a:t>
            </a:r>
          </a:p>
          <a:p>
            <a:r>
              <a:rPr lang="en-US" altLang="zh-CN" sz="2900" dirty="0">
                <a:latin typeface="+mj-lt"/>
              </a:rPr>
              <a:t>The selection and adaptation of the applied spatial filtering in UE RX is mostly UE implementation issue, but from system operation perspective it would be necessary to ensure consistency between reports from different UEs</a:t>
            </a:r>
          </a:p>
        </p:txBody>
      </p:sp>
    </p:spTree>
    <p:extLst>
      <p:ext uri="{BB962C8B-B14F-4D97-AF65-F5344CB8AC3E}">
        <p14:creationId xmlns:p14="http://schemas.microsoft.com/office/powerpoint/2010/main" val="1460872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altLang="ja-JP" dirty="0"/>
              <a:t>Proposal</a:t>
            </a:r>
            <a:endParaRPr kumimoji="1" lang="ja-JP" altLang="en-US" dirty="0"/>
          </a:p>
        </p:txBody>
      </p:sp>
      <p:sp>
        <p:nvSpPr>
          <p:cNvPr id="3" name="コンテンツ プレースホルダー 2"/>
          <p:cNvSpPr>
            <a:spLocks noGrp="1"/>
          </p:cNvSpPr>
          <p:nvPr>
            <p:ph idx="1"/>
          </p:nvPr>
        </p:nvSpPr>
        <p:spPr>
          <a:xfrm>
            <a:off x="395536" y="1600201"/>
            <a:ext cx="8291264" cy="4781127"/>
          </a:xfrm>
        </p:spPr>
        <p:txBody>
          <a:bodyPr>
            <a:normAutofit/>
          </a:bodyPr>
          <a:lstStyle/>
          <a:p>
            <a:r>
              <a:rPr lang="en-GB" dirty="0"/>
              <a:t>Definition of the reported SS-Block-RSRP value should also consider the operation of UEs with multiple directive RX </a:t>
            </a:r>
            <a:r>
              <a:rPr lang="fi-FI" dirty="0" err="1"/>
              <a:t>beams</a:t>
            </a:r>
            <a:r>
              <a:rPr lang="fi-FI" dirty="0"/>
              <a:t>/</a:t>
            </a:r>
            <a:r>
              <a:rPr lang="fi-FI" dirty="0" err="1"/>
              <a:t>panels</a:t>
            </a:r>
            <a:r>
              <a:rPr lang="fi-FI" dirty="0"/>
              <a:t> to </a:t>
            </a:r>
            <a:r>
              <a:rPr lang="fi-FI" dirty="0" err="1"/>
              <a:t>ensure</a:t>
            </a:r>
            <a:r>
              <a:rPr lang="fi-FI" dirty="0"/>
              <a:t> </a:t>
            </a:r>
            <a:r>
              <a:rPr lang="fi-FI" dirty="0" err="1"/>
              <a:t>consistent</a:t>
            </a:r>
            <a:r>
              <a:rPr lang="fi-FI" dirty="0"/>
              <a:t> </a:t>
            </a:r>
            <a:r>
              <a:rPr lang="fi-FI" dirty="0" err="1"/>
              <a:t>behaviour</a:t>
            </a:r>
            <a:r>
              <a:rPr lang="fi-FI" dirty="0"/>
              <a:t> from </a:t>
            </a:r>
            <a:r>
              <a:rPr lang="fi-FI" dirty="0" err="1"/>
              <a:t>UE’s</a:t>
            </a:r>
            <a:endParaRPr lang="en-US" altLang="ja-JP" sz="1400" dirty="0"/>
          </a:p>
          <a:p>
            <a:pPr marL="457200" lvl="1" indent="0">
              <a:buNone/>
            </a:pPr>
            <a:endParaRPr lang="en-US" altLang="ja-JP" sz="1400" dirty="0"/>
          </a:p>
          <a:p>
            <a:pPr lvl="1"/>
            <a:endParaRPr lang="en-US" altLang="ja-JP" sz="1400" dirty="0"/>
          </a:p>
        </p:txBody>
      </p:sp>
    </p:spTree>
    <p:extLst>
      <p:ext uri="{BB962C8B-B14F-4D97-AF65-F5344CB8AC3E}">
        <p14:creationId xmlns:p14="http://schemas.microsoft.com/office/powerpoint/2010/main" val="2877495851"/>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2459</TotalTime>
  <Words>189</Words>
  <Application>Microsoft Office PowerPoint</Application>
  <PresentationFormat>On-screen Show (4:3)</PresentationFormat>
  <Paragraphs>15</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맑은 고딕</vt:lpstr>
      <vt:lpstr>ＭＳ Ｐゴシック</vt:lpstr>
      <vt:lpstr>宋体</vt:lpstr>
      <vt:lpstr>Arial</vt:lpstr>
      <vt:lpstr>Calibri</vt:lpstr>
      <vt:lpstr>Times New Roman</vt:lpstr>
      <vt:lpstr>Office テーマ</vt:lpstr>
      <vt:lpstr>On the UE RX beam assumption in RRM measurement definitions</vt:lpstr>
      <vt:lpstr>Background</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CP overhead of NR-SS and NR-PBCH</dc:title>
  <dc:creator>5139473</dc:creator>
  <cp:lastModifiedBy>JK</cp:lastModifiedBy>
  <cp:revision>101</cp:revision>
  <dcterms:created xsi:type="dcterms:W3CDTF">2017-02-16T14:32:33Z</dcterms:created>
  <dcterms:modified xsi:type="dcterms:W3CDTF">2017-08-24T09:19:54Z</dcterms:modified>
</cp:coreProperties>
</file>