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72" r:id="rId3"/>
    <p:sldId id="276"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41" d="100"/>
          <a:sy n="41" d="100"/>
        </p:scale>
        <p:origin x="1090" y="62"/>
      </p:cViewPr>
      <p:guideLst>
        <p:guide orient="horz" pos="2160"/>
        <p:guide pos="2880"/>
      </p:guideLst>
    </p:cSldViewPr>
  </p:slideViewPr>
  <p:outlineViewPr>
    <p:cViewPr>
      <p:scale>
        <a:sx n="1" d="2"/>
        <a:sy n="1" d="2"/>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E36EB1-9188-4DFE-AEF4-926E650EFF03}" type="datetimeFigureOut">
              <a:rPr lang="en-US" smtClean="0"/>
              <a:pPr/>
              <a:t>8/23/2017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47DDCF-4688-419C-BD92-0BA4A0461CA0}" type="slidenum">
              <a:rPr lang="en-US" smtClean="0"/>
              <a:pPr/>
              <a:t>‹#›</a:t>
            </a:fld>
            <a:endParaRPr lang="en-US"/>
          </a:p>
        </p:txBody>
      </p:sp>
    </p:spTree>
    <p:extLst>
      <p:ext uri="{BB962C8B-B14F-4D97-AF65-F5344CB8AC3E}">
        <p14:creationId xmlns:p14="http://schemas.microsoft.com/office/powerpoint/2010/main" val="261247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761598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3353398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912548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330361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2497130-609E-44AC-A63A-5224976C0B11}"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137214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2497130-609E-44AC-A63A-5224976C0B11}" type="datetimeFigureOut">
              <a:rPr lang="en-US" smtClean="0"/>
              <a:pPr/>
              <a:t>8/23/2017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365107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2497130-609E-44AC-A63A-5224976C0B11}" type="datetimeFigureOut">
              <a:rPr lang="en-US" smtClean="0"/>
              <a:pPr/>
              <a:t>8/23/2017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005637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2497130-609E-44AC-A63A-5224976C0B11}" type="datetimeFigureOut">
              <a:rPr lang="en-US" smtClean="0"/>
              <a:pPr/>
              <a:t>8/23/2017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4091831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497130-609E-44AC-A63A-5224976C0B11}" type="datetimeFigureOut">
              <a:rPr lang="en-US" smtClean="0"/>
              <a:pPr/>
              <a:t>8/23/2017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673027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pPr/>
              <a:t>8/23/2017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224750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pPr/>
              <a:t>8/23/2017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315059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497130-609E-44AC-A63A-5224976C0B11}" type="datetimeFigureOut">
              <a:rPr lang="en-US" smtClean="0"/>
              <a:pPr/>
              <a:t>8/23/2017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B82D59-1B37-4987-B1FB-56B7F3B51F01}" type="slidenum">
              <a:rPr lang="en-US" smtClean="0"/>
              <a:pPr/>
              <a:t>‹#›</a:t>
            </a:fld>
            <a:endParaRPr lang="en-US"/>
          </a:p>
        </p:txBody>
      </p:sp>
    </p:spTree>
    <p:extLst>
      <p:ext uri="{BB962C8B-B14F-4D97-AF65-F5344CB8AC3E}">
        <p14:creationId xmlns:p14="http://schemas.microsoft.com/office/powerpoint/2010/main" val="1652782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81000"/>
            <a:ext cx="8305800" cy="1200329"/>
          </a:xfrm>
          <a:prstGeom prst="rect">
            <a:avLst/>
          </a:prstGeom>
        </p:spPr>
        <p:txBody>
          <a:bodyPr wrap="square">
            <a:spAutoFit/>
          </a:bodyPr>
          <a:lstStyle/>
          <a:p>
            <a:r>
              <a:rPr lang="en-US" altLang="zh-CN" sz="2400" b="1" dirty="0"/>
              <a:t>3GPP TSG RAN WG1 Meeting #90</a:t>
            </a:r>
            <a:r>
              <a:rPr lang="en-US" sz="2400" b="1" dirty="0" smtClean="0"/>
              <a:t>			</a:t>
            </a:r>
            <a:r>
              <a:rPr lang="en-US" sz="2400" b="1" dirty="0" smtClean="0"/>
              <a:t>R1-1715036</a:t>
            </a:r>
            <a:endParaRPr lang="en-US" sz="2400" dirty="0" smtClean="0"/>
          </a:p>
          <a:p>
            <a:r>
              <a:rPr lang="en-US" altLang="zh-CN" sz="2400" b="1" dirty="0"/>
              <a:t>Prague, Czech Republic, 21-25 August 2017</a:t>
            </a:r>
            <a:endParaRPr lang="zh-CN" altLang="zh-CN" sz="2400" dirty="0"/>
          </a:p>
          <a:p>
            <a:r>
              <a:rPr lang="en-US" altLang="zh-CN" sz="2400" b="1" dirty="0"/>
              <a:t>Agenda Item:	</a:t>
            </a:r>
            <a:r>
              <a:rPr lang="en-US" altLang="zh-CN" sz="2400" b="1" dirty="0" smtClean="0"/>
              <a:t>6.1.1.2.2</a:t>
            </a:r>
            <a:endParaRPr kumimoji="1" lang="ja-JP" altLang="en-US" sz="2400" b="1" dirty="0"/>
          </a:p>
        </p:txBody>
      </p:sp>
      <p:sp>
        <p:nvSpPr>
          <p:cNvPr id="2" name="TextBox 1"/>
          <p:cNvSpPr txBox="1"/>
          <p:nvPr/>
        </p:nvSpPr>
        <p:spPr>
          <a:xfrm>
            <a:off x="381000" y="2416314"/>
            <a:ext cx="8382000" cy="707886"/>
          </a:xfrm>
          <a:prstGeom prst="rect">
            <a:avLst/>
          </a:prstGeom>
          <a:noFill/>
        </p:spPr>
        <p:txBody>
          <a:bodyPr wrap="square" rtlCol="0">
            <a:spAutoFit/>
          </a:bodyPr>
          <a:lstStyle/>
          <a:p>
            <a:pPr algn="ctr"/>
            <a:r>
              <a:rPr lang="en-US" sz="4000" dirty="0" smtClean="0"/>
              <a:t>WF on SS block time index indication</a:t>
            </a:r>
            <a:endParaRPr lang="en-US" sz="4000" dirty="0"/>
          </a:p>
        </p:txBody>
      </p:sp>
      <p:sp>
        <p:nvSpPr>
          <p:cNvPr id="3" name="TextBox 2"/>
          <p:cNvSpPr txBox="1"/>
          <p:nvPr/>
        </p:nvSpPr>
        <p:spPr>
          <a:xfrm>
            <a:off x="228600" y="3733800"/>
            <a:ext cx="8686800" cy="523220"/>
          </a:xfrm>
          <a:prstGeom prst="rect">
            <a:avLst/>
          </a:prstGeom>
          <a:noFill/>
        </p:spPr>
        <p:txBody>
          <a:bodyPr wrap="square" rtlCol="0">
            <a:spAutoFit/>
          </a:bodyPr>
          <a:lstStyle/>
          <a:p>
            <a:pPr algn="ctr"/>
            <a:r>
              <a:rPr lang="en-US" sz="2800" dirty="0" smtClean="0"/>
              <a:t>Huawei, HiSilicon, </a:t>
            </a:r>
            <a:r>
              <a:rPr lang="en-US" sz="2800" dirty="0" smtClean="0">
                <a:solidFill>
                  <a:schemeClr val="tx1">
                    <a:lumMod val="50000"/>
                    <a:lumOff val="50000"/>
                  </a:schemeClr>
                </a:solidFill>
              </a:rPr>
              <a:t>…</a:t>
            </a:r>
            <a:endParaRPr lang="en-US" sz="2800" dirty="0">
              <a:solidFill>
                <a:schemeClr val="tx1">
                  <a:lumMod val="50000"/>
                  <a:lumOff val="50000"/>
                </a:schemeClr>
              </a:solidFill>
            </a:endParaRPr>
          </a:p>
        </p:txBody>
      </p:sp>
    </p:spTree>
    <p:extLst>
      <p:ext uri="{BB962C8B-B14F-4D97-AF65-F5344CB8AC3E}">
        <p14:creationId xmlns:p14="http://schemas.microsoft.com/office/powerpoint/2010/main" val="10578119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a:xfrm>
            <a:off x="457200" y="1295400"/>
            <a:ext cx="8229600" cy="5334000"/>
          </a:xfrm>
        </p:spPr>
        <p:txBody>
          <a:bodyPr>
            <a:noAutofit/>
          </a:bodyPr>
          <a:lstStyle/>
          <a:p>
            <a:r>
              <a:rPr lang="en-US" altLang="zh-CN" sz="1800" dirty="0" smtClean="0"/>
              <a:t>In the RAN1 AH meeting the working assumption and agreements on DMRS sequence design and RE mapping for NR-PBCH were achieved as follows:</a:t>
            </a:r>
            <a:endParaRPr lang="zh-CN" altLang="zh-CN" sz="1800" dirty="0" smtClean="0"/>
          </a:p>
          <a:p>
            <a:pPr lvl="0"/>
            <a:r>
              <a:rPr lang="en-US" altLang="zh-CN" sz="1800" b="1" dirty="0" smtClean="0"/>
              <a:t>Working assumption:</a:t>
            </a:r>
            <a:r>
              <a:rPr lang="en-US" altLang="zh-CN" sz="1800" dirty="0" smtClean="0"/>
              <a:t>3 bits of SS block index are carried by changing the DMRS sequence within each 5ms period</a:t>
            </a:r>
            <a:endParaRPr lang="zh-CN" altLang="zh-CN" sz="1800" dirty="0" smtClean="0"/>
          </a:p>
          <a:p>
            <a:pPr lvl="1"/>
            <a:r>
              <a:rPr lang="en-US" altLang="zh-CN" sz="1800" dirty="0" smtClean="0"/>
              <a:t>It can be further considered to limit the number of bits carried in this way to 2 if carrying 3 bits is shown to cause problems</a:t>
            </a:r>
            <a:endParaRPr lang="zh-CN" altLang="zh-CN" sz="1800" dirty="0" smtClean="0"/>
          </a:p>
          <a:p>
            <a:pPr lvl="0"/>
            <a:r>
              <a:rPr lang="en-US" altLang="zh-CN" sz="1800" dirty="0" smtClean="0"/>
              <a:t>FFS: details of  scrambling of the PBCH which may or may not carry a part of timing information</a:t>
            </a:r>
            <a:endParaRPr lang="zh-CN" altLang="zh-CN" sz="1800" dirty="0" smtClean="0"/>
          </a:p>
          <a:p>
            <a:pPr lvl="0"/>
            <a:r>
              <a:rPr lang="en-US" altLang="zh-CN" sz="1800" dirty="0" smtClean="0"/>
              <a:t>FFS: 5 ms half radio frame interval indication</a:t>
            </a:r>
            <a:endParaRPr lang="zh-CN" altLang="zh-CN" sz="1800" dirty="0" smtClean="0"/>
          </a:p>
          <a:p>
            <a:pPr lvl="0"/>
            <a:r>
              <a:rPr lang="en-US" altLang="zh-CN" sz="1800" dirty="0" smtClean="0"/>
              <a:t>Remaining bits of the timing information are carried explicitly in the NR-PBCH payload</a:t>
            </a:r>
            <a:endParaRPr lang="zh-CN" altLang="zh-CN" sz="1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52400"/>
            <a:ext cx="8229600" cy="1143000"/>
          </a:xfrm>
        </p:spPr>
        <p:txBody>
          <a:bodyPr/>
          <a:lstStyle/>
          <a:p>
            <a:r>
              <a:rPr lang="en-US" altLang="zh-CN" dirty="0" smtClean="0"/>
              <a:t>Proposal</a:t>
            </a:r>
            <a:endParaRPr lang="zh-CN" altLang="en-US" dirty="0"/>
          </a:p>
        </p:txBody>
      </p:sp>
      <p:sp>
        <p:nvSpPr>
          <p:cNvPr id="3" name="内容占位符 2"/>
          <p:cNvSpPr>
            <a:spLocks noGrp="1"/>
          </p:cNvSpPr>
          <p:nvPr>
            <p:ph idx="1"/>
          </p:nvPr>
        </p:nvSpPr>
        <p:spPr>
          <a:xfrm>
            <a:off x="477852" y="1447800"/>
            <a:ext cx="8229600" cy="4800600"/>
          </a:xfrm>
        </p:spPr>
        <p:txBody>
          <a:bodyPr>
            <a:normAutofit/>
          </a:bodyPr>
          <a:lstStyle/>
          <a:p>
            <a:pPr lvl="0"/>
            <a:r>
              <a:rPr lang="en-US" altLang="zh-CN" sz="2400" dirty="0" smtClean="0"/>
              <a:t>NR should define an SS burst composed of a subset of consecutive slots containing SS blocks</a:t>
            </a:r>
          </a:p>
          <a:p>
            <a:pPr lvl="1"/>
            <a:r>
              <a:rPr lang="en-US" altLang="zh-CN" sz="2000" dirty="0" smtClean="0"/>
              <a:t>SS block time index that is specific to each SS block within an SS burst, and an SS burst index that is specific to each SS burst within an SS burst set. </a:t>
            </a:r>
          </a:p>
          <a:p>
            <a:pPr lvl="1"/>
            <a:r>
              <a:rPr lang="en-US" altLang="zh-CN" sz="2000" dirty="0" smtClean="0"/>
              <a:t>SS burst index is common across SS blocks in each SS burst.</a:t>
            </a:r>
            <a:endParaRPr lang="zh-CN" altLang="zh-CN" sz="2000" dirty="0" smtClean="0"/>
          </a:p>
          <a:p>
            <a:pPr lvl="1"/>
            <a:r>
              <a:rPr lang="en-US" altLang="zh-CN" sz="2000" dirty="0" smtClean="0"/>
              <a:t>The SS blocks within an SS burst are indicated by DMRS in ascending order.  </a:t>
            </a:r>
            <a:endParaRPr lang="zh-CN" altLang="zh-CN" sz="2000" dirty="0" smtClean="0"/>
          </a:p>
          <a:p>
            <a:pPr lvl="1"/>
            <a:r>
              <a:rPr lang="en-US" altLang="zh-CN" sz="2000" dirty="0" smtClean="0"/>
              <a:t>The SS bursts within an SS burst set are indicated by NR-PBCH payload in ascending order. </a:t>
            </a:r>
            <a:endParaRPr lang="zh-CN" altLang="zh-CN" sz="2000" dirty="0" smtClean="0"/>
          </a:p>
          <a:p>
            <a:pPr lvl="1"/>
            <a:r>
              <a:rPr lang="en-US" altLang="zh-CN" sz="2000" dirty="0" smtClean="0"/>
              <a:t>The PBCH content of different SS blocks within an SS burst is the same.</a:t>
            </a:r>
            <a:endParaRPr lang="zh-CN" altLang="zh-CN" sz="2000" dirty="0" smtClean="0"/>
          </a:p>
        </p:txBody>
      </p:sp>
    </p:spTree>
    <p:extLst>
      <p:ext uri="{BB962C8B-B14F-4D97-AF65-F5344CB8AC3E}">
        <p14:creationId xmlns:p14="http://schemas.microsoft.com/office/powerpoint/2010/main" val="139716491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5005</TotalTime>
  <Words>240</Words>
  <Application>Microsoft Office PowerPoint</Application>
  <PresentationFormat>On-screen Show (4:3)</PresentationFormat>
  <Paragraphs>19</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ＭＳ Ｐゴシック</vt:lpstr>
      <vt:lpstr>宋体</vt:lpstr>
      <vt:lpstr>Arial</vt:lpstr>
      <vt:lpstr>Calibri</vt:lpstr>
      <vt:lpstr>Office Theme</vt:lpstr>
      <vt:lpstr>PowerPoint Presentation</vt:lpstr>
      <vt:lpstr>Background</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Rel.14 eFD-MIMO WID Progress Plan</dc:title>
  <dc:creator>Yuanpu;Liujin (Iris, CT Lab)</dc:creator>
  <cp:lastModifiedBy>Keyvan Zarifi</cp:lastModifiedBy>
  <cp:revision>752</cp:revision>
  <dcterms:created xsi:type="dcterms:W3CDTF">2016-03-24T01:14:08Z</dcterms:created>
  <dcterms:modified xsi:type="dcterms:W3CDTF">2017-08-23T12:50:01Z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868a7f80-b3a3-49dc-80fd-b45017cf4999</vt:lpwstr>
  </property>
  <property fmtid="{D5CDD505-2E9C-101B-9397-08002B2CF9AE}" pid="3" name="CTP_TimeStamp">
    <vt:lpwstr>2016-04-14 11:16:18Z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CTP_PUBLIC</vt:lpwstr>
  </property>
  <property fmtid="{D5CDD505-2E9C-101B-9397-08002B2CF9AE}" pid="8" name="_2015_ms_pID_725343">
    <vt:lpwstr>(3)E61KXryYCteVFoeZftyaa1G8E205BMrKnipVWWt3WKcb/FBfqiq6fR4EJCUsR6G33Wybbyd0
8TVdBM4BqKS24Iwts4tb2TRjAiEHYNre8dPtbJZFWYmpTMyOd4kWDmCH7Y8xrFYGp5CbSzUf
xlvvpfGbwff5K99KY0xsWBMxe8AGQiAY+8spQo3gJklc7un8VpL5NQyAQdOu3qCJOC+fUk1h
XPpwkukXk8+dyD99aR</vt:lpwstr>
  </property>
  <property fmtid="{D5CDD505-2E9C-101B-9397-08002B2CF9AE}" pid="9" name="_2015_ms_pID_7253431">
    <vt:lpwstr>pfYdK0Fy4iYRPdBIlPhlwdMfLbWVrZfjDRrHtGuNqaaymshvyzzjjD
fGpgqohnCy+pzv/ajUpybnpfuwWsCHuVu3icIRaoXvhN9qSeO7z3/mRiGI9t0zXI85TiAvnE
pzvaV7r2SVWYMR44o3tyvk3VuTSWZR5QxOaFAvt62dyIikx1AFnnbsjtW1BXvSQgmc9vG+zE
tue+TPE7LiAVRU4was66fv8AazVkyr+YgXHz</vt:lpwstr>
  </property>
  <property fmtid="{D5CDD505-2E9C-101B-9397-08002B2CF9AE}" pid="10" name="_2015_ms_pID_7253432">
    <vt:lpwstr>MMKl9OjhLQ/gexYmiO3jYXwsaRlSRI/ZMu5u
VeOafFWxwjPOXj3D1IIepMW71YH5mg==</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1503492548</vt:lpwstr>
  </property>
</Properties>
</file>