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7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#90</a:t>
            </a:r>
            <a:r>
              <a:rPr lang="en-US" sz="2400" b="1" dirty="0" smtClean="0"/>
              <a:t>		</a:t>
            </a:r>
            <a:r>
              <a:rPr lang="en-US" sz="2400" b="1" smtClean="0"/>
              <a:t>	</a:t>
            </a:r>
            <a:r>
              <a:rPr lang="en-US" sz="2400" b="1" smtClean="0"/>
              <a:t>R1-1715035</a:t>
            </a:r>
            <a:endParaRPr lang="en-US" sz="2400" dirty="0" smtClean="0"/>
          </a:p>
          <a:p>
            <a:r>
              <a:rPr lang="en-US" altLang="zh-CN" sz="2400" b="1" dirty="0"/>
              <a:t>Prague, Czech Republic, 21-25 August 2017</a:t>
            </a:r>
            <a:endParaRPr lang="zh-CN" altLang="zh-CN" sz="2400" dirty="0"/>
          </a:p>
          <a:p>
            <a:r>
              <a:rPr lang="en-US" altLang="zh-CN" sz="2400" b="1" dirty="0"/>
              <a:t>Agenda Item:	</a:t>
            </a:r>
            <a:r>
              <a:rPr lang="en-US" altLang="zh-CN" sz="2400" b="1" dirty="0" smtClean="0"/>
              <a:t>6.1.1.3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paging mechanism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/>
          </a:bodyPr>
          <a:lstStyle/>
          <a:p>
            <a:r>
              <a:rPr lang="en-GB" sz="2000" dirty="0" smtClean="0"/>
              <a:t>Agreements in RAN1#88:</a:t>
            </a:r>
            <a:endParaRPr lang="en-US" sz="2000" dirty="0"/>
          </a:p>
          <a:p>
            <a:pPr lvl="0"/>
            <a:r>
              <a:rPr lang="en-US" sz="2000" dirty="0"/>
              <a:t>Support the paging channel design at least for RRC idle mode as follows:</a:t>
            </a:r>
          </a:p>
          <a:p>
            <a:pPr lvl="1"/>
            <a:r>
              <a:rPr lang="en-US" sz="1800" dirty="0"/>
              <a:t>Paging message is scheduled by DCI carried by NR-PDCCH and is transmitted in the associated NR-PDSCH</a:t>
            </a:r>
          </a:p>
          <a:p>
            <a:pPr lvl="1"/>
            <a:r>
              <a:rPr lang="en-US" sz="1800" dirty="0"/>
              <a:t>FFS: </a:t>
            </a:r>
          </a:p>
          <a:p>
            <a:pPr lvl="2"/>
            <a:r>
              <a:rPr lang="en-US" sz="1600" dirty="0"/>
              <a:t>Paging indication triggers UE beam reporting (if supported) </a:t>
            </a:r>
          </a:p>
          <a:p>
            <a:pPr lvl="3"/>
            <a:r>
              <a:rPr lang="en-US" sz="1400" dirty="0"/>
              <a:t>Opt-1: paging indication is in DCI</a:t>
            </a:r>
          </a:p>
          <a:p>
            <a:pPr lvl="3"/>
            <a:r>
              <a:rPr lang="en-US" sz="1400" dirty="0"/>
              <a:t>Opt-2: paging indication is in non-scheduled physical channel</a:t>
            </a:r>
          </a:p>
          <a:p>
            <a:pPr lvl="2"/>
            <a:r>
              <a:rPr lang="en-US" sz="1600" dirty="0"/>
              <a:t>How to indicate SI update if it is supported in </a:t>
            </a:r>
            <a:r>
              <a:rPr lang="en-US" sz="1600" dirty="0" smtClean="0"/>
              <a:t>paging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GB" dirty="0" smtClean="0"/>
                  <a:t>Maximum </a:t>
                </a:r>
                <a:r>
                  <a:rPr lang="en-GB" dirty="0"/>
                  <a:t>number of SS blocks is </a:t>
                </a:r>
                <a:r>
                  <a:rPr lang="en-GB" dirty="0">
                    <a:solidFill>
                      <a:srgbClr val="FF0000"/>
                    </a:solidFill>
                  </a:rPr>
                  <a:t>64</a:t>
                </a:r>
                <a:r>
                  <a:rPr lang="en-GB" dirty="0"/>
                  <a:t>. </a:t>
                </a:r>
                <a:endParaRPr lang="en-GB" dirty="0" smtClean="0"/>
              </a:p>
              <a:p>
                <a:r>
                  <a:rPr lang="en-GB" dirty="0" smtClean="0"/>
                  <a:t>Subcarrier </a:t>
                </a:r>
                <a:r>
                  <a:rPr lang="en-GB" dirty="0"/>
                  <a:t>spacing is </a:t>
                </a:r>
                <a:r>
                  <a:rPr lang="en-GB" dirty="0">
                    <a:solidFill>
                      <a:srgbClr val="FF0000"/>
                    </a:solidFill>
                  </a:rPr>
                  <a:t>120 </a:t>
                </a:r>
                <a:r>
                  <a:rPr lang="en-GB" dirty="0" smtClean="0">
                    <a:solidFill>
                      <a:srgbClr val="FF0000"/>
                    </a:solidFill>
                  </a:rPr>
                  <a:t>KHz</a:t>
                </a:r>
                <a:r>
                  <a:rPr lang="en-GB" dirty="0" smtClean="0"/>
                  <a:t>, </a:t>
                </a:r>
                <a:r>
                  <a:rPr lang="en-GB" dirty="0"/>
                  <a:t>the total symbols of each system frame are </a:t>
                </a:r>
                <a:r>
                  <a:rPr lang="en-GB" dirty="0">
                    <a:solidFill>
                      <a:srgbClr val="FF0000"/>
                    </a:solidFill>
                  </a:rPr>
                  <a:t>1120</a:t>
                </a:r>
                <a:r>
                  <a:rPr lang="en-GB" dirty="0"/>
                  <a:t>. </a:t>
                </a:r>
              </a:p>
              <a:p>
                <a:r>
                  <a:rPr lang="en-GB" dirty="0" smtClean="0">
                    <a:solidFill>
                      <a:srgbClr val="FF0000"/>
                    </a:solidFill>
                  </a:rPr>
                  <a:t>20ms</a:t>
                </a:r>
                <a:r>
                  <a:rPr lang="en-GB" dirty="0" smtClean="0"/>
                  <a:t> default SS </a:t>
                </a:r>
                <a:r>
                  <a:rPr lang="en-GB" dirty="0"/>
                  <a:t>burst set </a:t>
                </a:r>
                <a:r>
                  <a:rPr lang="en-GB" dirty="0" smtClean="0"/>
                  <a:t>periodicity =&gt; </a:t>
                </a:r>
                <a:r>
                  <a:rPr lang="en-GB" dirty="0" smtClean="0">
                    <a:solidFill>
                      <a:srgbClr val="FF0000"/>
                    </a:solidFill>
                  </a:rPr>
                  <a:t>128</a:t>
                </a:r>
                <a:r>
                  <a:rPr lang="en-GB" dirty="0" smtClean="0"/>
                  <a:t> symbols for SS block transmission per 10ms frame on average</a:t>
                </a:r>
              </a:p>
              <a:p>
                <a:r>
                  <a:rPr lang="en-GB" dirty="0" smtClean="0"/>
                  <a:t>Paging capacity as LTE: each frame has </a:t>
                </a:r>
                <a:r>
                  <a:rPr lang="en-GB" dirty="0"/>
                  <a:t>4 POs and each PO occupies two symbols: one for PDCCH and one for PDSCH. Paging will </a:t>
                </a:r>
                <a:r>
                  <a:rPr lang="en-GB" dirty="0" smtClean="0"/>
                  <a:t>need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64×4×2=</m:t>
                    </m:r>
                    <m:r>
                      <a:rPr lang="en-GB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512</m:t>
                    </m:r>
                  </m:oMath>
                </a14:m>
                <a:r>
                  <a:rPr lang="en-GB" dirty="0"/>
                  <a:t> symbols. </a:t>
                </a:r>
                <a:endParaRPr lang="en-GB" dirty="0" smtClean="0"/>
              </a:p>
              <a:p>
                <a:r>
                  <a:rPr lang="en-GB" dirty="0" smtClean="0"/>
                  <a:t>Considering TDM of paging and SS block</a:t>
                </a:r>
              </a:p>
              <a:p>
                <a:pPr lvl="1"/>
                <a:r>
                  <a:rPr lang="en-GB" dirty="0" smtClean="0"/>
                  <a:t>512 + 128 = 640 symbols for paging and SS block </a:t>
                </a:r>
              </a:p>
              <a:p>
                <a:r>
                  <a:rPr lang="en-GB" dirty="0" smtClean="0"/>
                  <a:t>As </a:t>
                </a:r>
                <a:r>
                  <a:rPr lang="en-GB" dirty="0"/>
                  <a:t>a result, </a:t>
                </a:r>
                <a:r>
                  <a:rPr lang="en-GB" dirty="0" smtClean="0">
                    <a:solidFill>
                      <a:srgbClr val="FF0000"/>
                    </a:solidFill>
                  </a:rPr>
                  <a:t>640/1120=57%</a:t>
                </a:r>
                <a:r>
                  <a:rPr lang="en-GB" dirty="0" smtClean="0"/>
                  <a:t> symbols will contain beam sweeping</a:t>
                </a:r>
                <a:r>
                  <a:rPr lang="en-GB" dirty="0"/>
                  <a:t> </a:t>
                </a:r>
                <a:r>
                  <a:rPr lang="en-GB" dirty="0" smtClean="0"/>
                  <a:t>for paging and SS block</a:t>
                </a:r>
              </a:p>
              <a:p>
                <a:pPr lvl="1"/>
                <a:r>
                  <a:rPr lang="en-GB" dirty="0" smtClean="0"/>
                  <a:t>Note: RMSI and RACH also need beam sweeping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37" t="-2561" r="-148" b="-22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080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The paging mechanism for NR Rel-15 is selected from the following options</a:t>
            </a:r>
            <a:endParaRPr lang="en-US" altLang="zh-CN" sz="1800" dirty="0" smtClean="0"/>
          </a:p>
          <a:p>
            <a:pPr lvl="1"/>
            <a:r>
              <a:rPr lang="en-GB" sz="1800" dirty="0" smtClean="0"/>
              <a:t>Option 1</a:t>
            </a:r>
            <a:r>
              <a:rPr lang="en-GB" sz="1800" dirty="0"/>
              <a:t>: LTE paging mechanism where up to 16 UEs can be paged in one PO</a:t>
            </a:r>
            <a:endParaRPr lang="en-US" sz="1800" dirty="0"/>
          </a:p>
          <a:p>
            <a:pPr lvl="1"/>
            <a:r>
              <a:rPr lang="en-GB" sz="1800" dirty="0" smtClean="0"/>
              <a:t>Option 2</a:t>
            </a:r>
            <a:r>
              <a:rPr lang="en-GB" sz="1800" dirty="0"/>
              <a:t>: LTE paging mechanism where more than 16 UEs can be paged in one </a:t>
            </a:r>
            <a:r>
              <a:rPr lang="en-GB" sz="1800" dirty="0" smtClean="0"/>
              <a:t>PO</a:t>
            </a:r>
            <a:endParaRPr lang="en-US" sz="1400" dirty="0"/>
          </a:p>
          <a:p>
            <a:pPr lvl="1"/>
            <a:r>
              <a:rPr lang="en-GB" sz="1800" dirty="0" smtClean="0"/>
              <a:t>Option 3</a:t>
            </a:r>
            <a:r>
              <a:rPr lang="en-GB" sz="1800" dirty="0"/>
              <a:t>: </a:t>
            </a:r>
            <a:r>
              <a:rPr lang="en-US" sz="1800" dirty="0"/>
              <a:t>Paging indication triggers UE beam reporting </a:t>
            </a:r>
          </a:p>
          <a:p>
            <a:pPr lvl="1"/>
            <a:r>
              <a:rPr lang="en-GB" sz="1800" dirty="0" smtClean="0"/>
              <a:t>Note</a:t>
            </a:r>
            <a:r>
              <a:rPr lang="en-GB" sz="1800" dirty="0"/>
              <a:t>: combination of the above techniques is not precluded</a:t>
            </a:r>
            <a:endParaRPr lang="en-US" sz="1800" dirty="0"/>
          </a:p>
          <a:p>
            <a:pPr lvl="1"/>
            <a:r>
              <a:rPr lang="en-GB" sz="1800" dirty="0"/>
              <a:t>Other options are not </a:t>
            </a:r>
            <a:r>
              <a:rPr lang="en-GB" sz="1800" dirty="0" smtClean="0"/>
              <a:t>precluded</a:t>
            </a:r>
          </a:p>
          <a:p>
            <a:pPr lvl="1"/>
            <a:r>
              <a:rPr lang="en-GB" sz="1800" dirty="0" smtClean="0"/>
              <a:t>Note: Other techniques can be applied to reduce the overhead</a:t>
            </a:r>
          </a:p>
          <a:p>
            <a:pPr lvl="2"/>
            <a:r>
              <a:rPr lang="en-GB" sz="1400" dirty="0" smtClean="0"/>
              <a:t>E.g., Compressed </a:t>
            </a:r>
            <a:r>
              <a:rPr lang="en-GB" sz="1400" dirty="0"/>
              <a:t>UE ID</a:t>
            </a:r>
          </a:p>
          <a:p>
            <a:pPr lvl="2"/>
            <a:r>
              <a:rPr lang="en-US" sz="1400" dirty="0" smtClean="0"/>
              <a:t>E.g., UL mobility to reduce the number of sweep beams for paging transmission</a:t>
            </a:r>
            <a:endParaRPr lang="en-US" sz="1400" dirty="0"/>
          </a:p>
          <a:p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5070</TotalTime>
  <Words>308</Words>
  <Application>Microsoft Office PowerPoint</Application>
  <PresentationFormat>全屏显示(4:3)</PresentationFormat>
  <Paragraphs>33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Cambria Math</vt:lpstr>
      <vt:lpstr>Office Theme</vt:lpstr>
      <vt:lpstr>PowerPoint 演示文稿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songxinghua</cp:lastModifiedBy>
  <cp:revision>738</cp:revision>
  <dcterms:created xsi:type="dcterms:W3CDTF">2016-03-24T01:14:08Z</dcterms:created>
  <dcterms:modified xsi:type="dcterms:W3CDTF">2017-08-23T10:02:33Z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(3)E61KXryYCteVFoeZftyaa1G8E205BMrKnipVWWt3WKcb/FBfqiq6fR4EJCUsR6G33Wybbyd0
8TVdBM4BqKS24Iwts4tb2TRjAiEHYNre8dPtbJZFWYmpTMyOd4kWDmCH7Y8xrFYGp5CbSzUf
xlvvpfGbwff5K99KY0xsWBMxe8AGQiAY+8spQo3gJklc7un8VpL5NQyAQdOu3qCJOC+fUk1h
XPpwkukXk8+dyD99aR</vt:lpwstr>
  </property>
  <property fmtid="{D5CDD505-2E9C-101B-9397-08002B2CF9AE}" pid="9" name="_2015_ms_pID_7253431">
    <vt:lpwstr>pfYdK0Fy4iYRPdBIlPhlwdMfLbWVrZfjDRrHtGuNqaaymshvyzzjjD
fGpgqohnCy+pzv/ajUpybnpfuwWsCHuVu3icIRaoXvhN9qSeO7z3/mRiGI9t0zXI85TiAvnE
pzvaV7r2SVWYMR44o3tyvk3VuTSWZR5QxOaFAvt62dyIikx1AFnnbsjtW1BXvSQgmc9vG+zE
tue+TPE7LiAVRU4was66fv8AazVkyr+YgXHz</vt:lpwstr>
  </property>
  <property fmtid="{D5CDD505-2E9C-101B-9397-08002B2CF9AE}" pid="10" name="_2015_ms_pID_7253432">
    <vt:lpwstr>MMKl9OjhLQ/gexYmiO3jYXwsaRlSRI/ZMu5u
VeOafFWxwjPOXj3D1IIepMW71YH5mg==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1502954238</vt:lpwstr>
  </property>
</Properties>
</file>