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85" r:id="rId3"/>
    <p:sldId id="286" r:id="rId4"/>
    <p:sldId id="287" r:id="rId5"/>
    <p:sldId id="288" r:id="rId6"/>
    <p:sldId id="290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None/>
              <a:defRPr/>
            </a:pPr>
            <a:endParaRPr kumimoji="1" lang="en-US" altLang="ja-JP" sz="1700" dirty="0" smtClean="0">
              <a:ea typeface="MS PGothic" panose="020B0600070205080204" pitchFamily="34" charset="-128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28DC0-E378-4CBC-9C88-628271F232B9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00840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28DC0-E378-4CBC-9C88-628271F232B9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833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73046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LTE-NR DC with UL coexistence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</a:t>
            </a:r>
            <a:r>
              <a:rPr lang="en-US" altLang="zh-CN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Deutsche Telekom, China Unicom, </a:t>
            </a:r>
            <a:r>
              <a:rPr lang="en-US" altLang="zh-CN" sz="240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R1- 1714953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/>
              <a:t>Prague, Czech Republic, 21 – 25 </a:t>
            </a:r>
            <a:r>
              <a:rPr lang="en-US" sz="1800" b="1" dirty="0" smtClean="0"/>
              <a:t>August, </a:t>
            </a:r>
            <a:r>
              <a:rPr lang="en-US" sz="1800" b="1" dirty="0"/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</a:t>
            </a:r>
            <a:r>
              <a:rPr lang="en-US" altLang="ko-KR" sz="1800">
                <a:latin typeface="Arial" panose="020B0604020202020204" pitchFamily="34" charset="0"/>
              </a:rPr>
              <a:t>: </a:t>
            </a:r>
            <a:r>
              <a:rPr lang="en-US" altLang="ko-KR" sz="1800" smtClean="0">
                <a:latin typeface="Arial" panose="020B0604020202020204" pitchFamily="34" charset="0"/>
              </a:rPr>
              <a:t>6.1.6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82" y="522059"/>
            <a:ext cx="8930914" cy="553998"/>
          </a:xfrm>
        </p:spPr>
        <p:txBody>
          <a:bodyPr/>
          <a:lstStyle/>
          <a:p>
            <a:pPr defTabSz="1219444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200" kern="1200" dirty="0" smtClean="0">
                <a:latin typeface="FrutigerNext LT Light"/>
              </a:rPr>
              <a:t>Background</a:t>
            </a:r>
            <a:endParaRPr lang="en-US" altLang="zh-CN" sz="3200" kern="1200" dirty="0">
              <a:latin typeface="FrutigerNext LT Light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0" y="1447800"/>
            <a:ext cx="8753289" cy="43929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60680" indent="-180340" hangingPunct="0">
              <a:spcBef>
                <a:spcPts val="0"/>
              </a:spcBef>
              <a:spcAft>
                <a:spcPts val="90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The band combination NR-LTE </a:t>
            </a:r>
            <a:r>
              <a:rPr lang="en-GB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uplink sharing</a:t>
            </a:r>
            <a:r>
              <a:rPr lang="zh-CN" altLang="en-US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have been agreed in RAN4</a:t>
            </a:r>
            <a:r>
              <a:rPr lang="zh-CN" altLang="en-US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（</a:t>
            </a:r>
            <a:r>
              <a:rPr lang="en-US" altLang="zh-CN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R4-1704411</a:t>
            </a:r>
            <a:r>
              <a:rPr lang="zh-CN" altLang="en-US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0" name="表 3"/>
          <p:cNvGraphicFramePr>
            <a:graphicFrameLocks noGrp="1"/>
          </p:cNvGraphicFramePr>
          <p:nvPr/>
        </p:nvGraphicFramePr>
        <p:xfrm>
          <a:off x="266935" y="2133600"/>
          <a:ext cx="8610130" cy="2956560"/>
        </p:xfrm>
        <a:graphic>
          <a:graphicData uri="http://schemas.openxmlformats.org/drawingml/2006/table">
            <a:tbl>
              <a:tblPr firstRow="1" bandRow="1"/>
              <a:tblGrid>
                <a:gridCol w="3786863">
                  <a:extLst>
                    <a:ext uri="{9D8B030D-6E8A-4147-A177-3AD203B41FA5}"/>
                  </a:extLst>
                </a:gridCol>
                <a:gridCol w="4823267">
                  <a:extLst>
                    <a:ext uri="{9D8B030D-6E8A-4147-A177-3AD203B41FA5}"/>
                  </a:extLst>
                </a:gridCol>
              </a:tblGrid>
              <a:tr h="14401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800" dirty="0" smtClean="0"/>
                        <a:t>Frequency ranges for NR</a:t>
                      </a:r>
                      <a:endParaRPr kumimoji="1" lang="ja-JP" altLang="en-US" sz="18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800" dirty="0" smtClean="0"/>
                        <a:t>Operators whose</a:t>
                      </a:r>
                      <a:r>
                        <a:rPr kumimoji="1" lang="en-US" altLang="ja-JP" sz="1800" baseline="0" dirty="0" smtClean="0"/>
                        <a:t> </a:t>
                      </a:r>
                      <a:r>
                        <a:rPr kumimoji="1" lang="en-US" altLang="ja-JP" sz="1800" dirty="0" smtClean="0"/>
                        <a:t>request is included in the frequency range</a:t>
                      </a:r>
                      <a:endParaRPr kumimoji="1" lang="ja-JP" altLang="en-US" sz="18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/>
                </a:extLst>
              </a:tr>
              <a:tr h="13257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600" baseline="0" dirty="0" smtClean="0">
                          <a:solidFill>
                            <a:schemeClr val="tx1"/>
                          </a:solidFill>
                        </a:rPr>
                        <a:t> (UL)/3.3-4.2 GHz*(DL&amp;UL) </a:t>
                      </a: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(1800MHz)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CMCC, Deutsche Telekom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13257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832-862MHz (UL)/3.3-4.2 GHz*(DL&amp;UL) </a:t>
                      </a:r>
                      <a:r>
                        <a:rPr kumimoji="1" lang="en-US" altLang="ko-KR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(800MHz)</a:t>
                      </a:r>
                      <a:endParaRPr kumimoji="1" lang="ja-JP" altLang="en-US" sz="1600" kern="1200" dirty="0" smtClean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</a:t>
                      </a:r>
                      <a:r>
                        <a:rPr kumimoji="1" lang="en-GB" altLang="ja-JP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Etisalat</a:t>
                      </a: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Deutsche Telekom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462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880-915MHz (UL)/3.3-4.2 GHz*(DL&amp;UL) </a:t>
                      </a:r>
                      <a:r>
                        <a:rPr kumimoji="1" lang="en-GB" altLang="ja-JP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(900MHz)</a:t>
                      </a:r>
                      <a:endParaRPr kumimoji="1" lang="ja-JP" altLang="en-US" sz="1600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3947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703-748MHz (UL)/3.3-4.2 GHz* (DL&amp;UL) </a:t>
                      </a:r>
                      <a:r>
                        <a:rPr kumimoji="1" lang="en-US" altLang="ko-KR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(700MHz)</a:t>
                      </a:r>
                      <a:endParaRPr kumimoji="1" lang="ja-JP" altLang="en-US" sz="1600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2747" y="5248870"/>
            <a:ext cx="89548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auto">
              <a:spcAft>
                <a:spcPts val="0"/>
              </a:spcAft>
              <a:defRPr/>
            </a:pPr>
            <a:r>
              <a:rPr lang="en-US" altLang="zh-CN" i="1" dirty="0"/>
              <a:t>*: The exact frequency range  around 3.5GHz may be revised during R15 NR WI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altLang="zh-CN" i="1" dirty="0"/>
              <a:t>Note: </a:t>
            </a:r>
            <a:r>
              <a:rPr lang="en-US" altLang="zh-CN" i="1" dirty="0">
                <a:solidFill>
                  <a:srgbClr val="0070C0"/>
                </a:solidFill>
              </a:rPr>
              <a:t>The LTE-NR dual connectivity UE RF requirements with the same frequency ranges can be reused as the starting point for the above NR paired band. </a:t>
            </a:r>
          </a:p>
        </p:txBody>
      </p:sp>
    </p:spTree>
    <p:extLst>
      <p:ext uri="{BB962C8B-B14F-4D97-AF65-F5344CB8AC3E}">
        <p14:creationId xmlns:p14="http://schemas.microsoft.com/office/powerpoint/2010/main" xmlns="" val="236973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47" y="0"/>
            <a:ext cx="8229838" cy="530905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179569" y="761995"/>
            <a:ext cx="8627403" cy="571500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rtlCol="0" anchor="ctr"/>
          <a:lstStyle/>
          <a:p>
            <a:r>
              <a:rPr lang="en-GB" sz="2000" b="1" dirty="0" smtClean="0"/>
              <a:t>NSA deployment scenarios</a:t>
            </a:r>
          </a:p>
          <a:p>
            <a:r>
              <a:rPr lang="en-GB" sz="1400" b="1" u="sng" dirty="0" smtClean="0"/>
              <a:t>R1-1711817</a:t>
            </a:r>
            <a:r>
              <a:rPr lang="en-GB" sz="1400" dirty="0" smtClean="0"/>
              <a:t>	WF on LTE/NR DC deployment scenarios to extend NR UL coverage </a:t>
            </a:r>
            <a:r>
              <a:rPr lang="en-US" sz="1400" dirty="0" smtClean="0"/>
              <a:t>Orange, Deutsche Telekom, Ericsson, China Unicom, OPPO, Huawei, China Telecom, Nokia, ZTE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#1 :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 @ Low Frequency (LF) + NR @ 3.5G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LTE PUSCH/PUCCH LF, NR PUCCH 3.5G, NR PUSCH 3.5G configurable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#2: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LTE@LF + NR@3.5G + NR@LF SUL with UL sharing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NR and LTE are collocated </a:t>
            </a:r>
            <a:endParaRPr lang="en-US" altLang="zh-CN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LTE band uses LTE/NR UL sharing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Note: this scenario is potentially beneficial for reducing latency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#3: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LTE@LF1 + NR@ multiple bands (e.g. LF2 and 3.5G)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NR and LTE are collocated </a:t>
            </a:r>
            <a:endParaRPr lang="en-US" altLang="zh-CN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NR CA from 3.5G to LF2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Note: this scenario is potentially beneficial for reducing latency</a:t>
            </a:r>
          </a:p>
          <a:p>
            <a:endParaRPr lang="en-GB" sz="1400" dirty="0" smtClean="0"/>
          </a:p>
          <a:p>
            <a:r>
              <a:rPr lang="en-GB" sz="1400" dirty="0" smtClean="0"/>
              <a:t>Agreements:</a:t>
            </a:r>
            <a:endParaRPr lang="en-US" sz="1400" dirty="0" smtClean="0"/>
          </a:p>
          <a:p>
            <a:pPr lvl="0"/>
            <a:r>
              <a:rPr lang="en-GB" sz="1400" dirty="0" smtClean="0"/>
              <a:t>RAN1 should consider the following scenarios as listed in R1-1711817 in the future </a:t>
            </a:r>
            <a:r>
              <a:rPr lang="en-GB" sz="1400" u="sng" dirty="0" smtClean="0"/>
              <a:t>Rel-15</a:t>
            </a:r>
            <a:r>
              <a:rPr lang="en-GB" sz="1400" dirty="0" smtClean="0"/>
              <a:t> work especially in terms of UL coverage</a:t>
            </a:r>
            <a:endParaRPr lang="en-US" sz="1400" dirty="0" smtClean="0"/>
          </a:p>
          <a:p>
            <a:pPr lvl="1"/>
            <a:r>
              <a:rPr lang="en-GB" sz="1400" dirty="0" smtClean="0"/>
              <a:t>Scenario 1</a:t>
            </a:r>
            <a:endParaRPr lang="en-US" sz="1400" dirty="0" smtClean="0"/>
          </a:p>
          <a:p>
            <a:pPr lvl="1"/>
            <a:r>
              <a:rPr lang="en-GB" sz="1400" dirty="0" smtClean="0">
                <a:solidFill>
                  <a:srgbClr val="FF0000"/>
                </a:solidFill>
              </a:rPr>
              <a:t>Scenario 2 where UL sharing is from network perspective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2"/>
            <a:r>
              <a:rPr lang="en-GB" sz="1400" dirty="0" smtClean="0">
                <a:solidFill>
                  <a:srgbClr val="FF0000"/>
                </a:solidFill>
              </a:rPr>
              <a:t>FFS where UL sharing from UE perspective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3"/>
            <a:r>
              <a:rPr lang="en-GB" sz="1400" dirty="0" smtClean="0">
                <a:solidFill>
                  <a:srgbClr val="FF0000"/>
                </a:solidFill>
              </a:rPr>
              <a:t>Aim to conclude in the next meeting</a:t>
            </a:r>
            <a:r>
              <a:rPr lang="en-GB" sz="1400" dirty="0" smtClean="0"/>
              <a:t>; if no consensus, consider sending an LS to RANP for clarification</a:t>
            </a:r>
            <a:endParaRPr lang="en-US" sz="1400" dirty="0" smtClean="0"/>
          </a:p>
          <a:p>
            <a:pPr lvl="1"/>
            <a:r>
              <a:rPr lang="en-GB" sz="1400" dirty="0" smtClean="0"/>
              <a:t>Scenario 3</a:t>
            </a:r>
          </a:p>
        </p:txBody>
      </p:sp>
    </p:spTree>
    <p:extLst>
      <p:ext uri="{BB962C8B-B14F-4D97-AF65-F5344CB8AC3E}">
        <p14:creationId xmlns:p14="http://schemas.microsoft.com/office/powerpoint/2010/main" xmlns="" val="713056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34" y="238543"/>
            <a:ext cx="8229838" cy="784141"/>
          </a:xfrm>
        </p:spPr>
        <p:txBody>
          <a:bodyPr/>
          <a:lstStyle/>
          <a:p>
            <a:r>
              <a:rPr lang="en-US" sz="2800" kern="1200" dirty="0"/>
              <a:t>LTE/NR Dual Connectivity with UL </a:t>
            </a:r>
            <a:r>
              <a:rPr lang="en-US" sz="2800" kern="1200" dirty="0" smtClean="0"/>
              <a:t>Sharing</a:t>
            </a:r>
            <a:br>
              <a:rPr lang="en-US" sz="2800" kern="1200" dirty="0" smtClean="0"/>
            </a:br>
            <a:r>
              <a:rPr lang="en-US" sz="2400" kern="1200" dirty="0" smtClean="0"/>
              <a:t>Scenario #2 assumes a single LTE carrier in a single LTE band</a:t>
            </a:r>
            <a:endParaRPr lang="en-US" sz="2400" kern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9418" y="1374788"/>
            <a:ext cx="4660944" cy="4854567"/>
          </a:xfrm>
        </p:spPr>
        <p:txBody>
          <a:bodyPr/>
          <a:lstStyle/>
          <a:p>
            <a:r>
              <a:rPr lang="en-US" sz="1800" b="0" dirty="0" smtClean="0"/>
              <a:t>RAN1 agreed to support scenario #2 from network perspective, in order to provide better coverage (and latency) for the UL of NR UEs.</a:t>
            </a:r>
          </a:p>
          <a:p>
            <a:r>
              <a:rPr lang="en-US" sz="1800" b="0" dirty="0" smtClean="0"/>
              <a:t>In a realistic deployment there is just one CN, i.e. for option 3 the CN is the EPC. Therefore, no standalone NR UE can operate in that network.</a:t>
            </a:r>
          </a:p>
          <a:p>
            <a:r>
              <a:rPr lang="en-US" sz="1800" b="0" dirty="0" smtClean="0"/>
              <a:t>Thus the only NR UE that can operate NR UL in 1.8 GHz is a LTE-NR DC UE, thus this UE also operates the LTE UL in 1.8 GHz.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929" y="1374784"/>
            <a:ext cx="3514300" cy="4477375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72000" y="4648200"/>
            <a:ext cx="4092053" cy="2031325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Conclusion: in scenario #2 with a single LTE carrier in a single LTE band, support of UL sharing from network perspective means that a UE has to be capable of simultaneous operation of LTE UL and NR UL on the shared UL frequency.</a:t>
            </a:r>
          </a:p>
        </p:txBody>
      </p:sp>
    </p:spTree>
    <p:extLst>
      <p:ext uri="{BB962C8B-B14F-4D97-AF65-F5344CB8AC3E}">
        <p14:creationId xmlns:p14="http://schemas.microsoft.com/office/powerpoint/2010/main" xmlns="" val="1702901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: Rounded Corners 15"/>
          <p:cNvSpPr/>
          <p:nvPr/>
        </p:nvSpPr>
        <p:spPr>
          <a:xfrm>
            <a:off x="3653073" y="1283367"/>
            <a:ext cx="2474184" cy="384587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038600" y="1434498"/>
            <a:ext cx="179728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Configuration </a:t>
            </a:r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#2</a:t>
            </a:r>
            <a:endParaRPr lang="zh-CN" altLang="en-US" sz="1400" dirty="0" smtClean="0">
              <a:solidFill>
                <a:srgbClr val="00206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34" y="238543"/>
            <a:ext cx="8229838" cy="784141"/>
          </a:xfrm>
        </p:spPr>
        <p:txBody>
          <a:bodyPr/>
          <a:lstStyle/>
          <a:p>
            <a:r>
              <a:rPr lang="en-US" sz="2800" kern="1200" dirty="0" smtClean="0"/>
              <a:t>M</a:t>
            </a:r>
            <a: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  <a:t>ultiple </a:t>
            </a:r>
            <a:r>
              <a:rPr lang="en-US" altLang="zh-CN" sz="2800" dirty="0">
                <a:latin typeface="FrutigerNext LT Medium" pitchFamily="34" charset="0"/>
                <a:ea typeface="黑体" pitchFamily="49" charset="-122"/>
              </a:rPr>
              <a:t>LTE bands for LTE-NR </a:t>
            </a:r>
            <a: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  <a:t>DC with UL sharing</a:t>
            </a:r>
            <a:b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</a:br>
            <a:r>
              <a:rPr lang="en-US" altLang="zh-CN" sz="2000" kern="1200" dirty="0"/>
              <a:t>Scenario #2 </a:t>
            </a:r>
            <a:r>
              <a:rPr lang="en-US" altLang="zh-CN" sz="2000" kern="1200" dirty="0" smtClean="0"/>
              <a:t>may be extended to multiple LTE carriers </a:t>
            </a:r>
            <a:r>
              <a:rPr lang="en-US" altLang="zh-CN" sz="2000" kern="1200" dirty="0"/>
              <a:t>in a </a:t>
            </a:r>
            <a:r>
              <a:rPr lang="en-US" altLang="zh-CN" sz="2000" kern="1200" dirty="0" smtClean="0"/>
              <a:t>multiple </a:t>
            </a:r>
            <a:r>
              <a:rPr lang="en-US" altLang="zh-CN" sz="2000" kern="1200" dirty="0"/>
              <a:t>LTE </a:t>
            </a:r>
            <a:r>
              <a:rPr lang="en-US" altLang="zh-CN" sz="2000" kern="1200" dirty="0" smtClean="0"/>
              <a:t>bands</a:t>
            </a:r>
            <a:endParaRPr lang="en-US" sz="2800" kern="1200" dirty="0"/>
          </a:p>
        </p:txBody>
      </p:sp>
      <p:sp>
        <p:nvSpPr>
          <p:cNvPr id="6" name="Rectangle: Rounded Corners 15"/>
          <p:cNvSpPr/>
          <p:nvPr/>
        </p:nvSpPr>
        <p:spPr>
          <a:xfrm>
            <a:off x="1071986" y="1283369"/>
            <a:ext cx="2474184" cy="3831203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85993" y="2554858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9" name="Rectangle 8"/>
          <p:cNvSpPr/>
          <p:nvPr/>
        </p:nvSpPr>
        <p:spPr>
          <a:xfrm>
            <a:off x="2424630" y="3105081"/>
            <a:ext cx="834955" cy="30429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24630" y="1998239"/>
            <a:ext cx="834955" cy="417441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DL/UL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242541" y="2706431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3" name="Group 28"/>
          <p:cNvGrpSpPr/>
          <p:nvPr/>
        </p:nvGrpSpPr>
        <p:grpSpPr>
          <a:xfrm>
            <a:off x="3268230" y="2256764"/>
            <a:ext cx="143963" cy="950811"/>
            <a:chOff x="2959140" y="1709658"/>
            <a:chExt cx="192000" cy="95081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151130" y="1709658"/>
              <a:ext cx="0" cy="94531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>
            <a:xfrm>
              <a:off x="2959149" y="1714173"/>
              <a:ext cx="191991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>
            <a:xfrm>
              <a:off x="2959140" y="2660469"/>
              <a:ext cx="191991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cxnSp>
        <p:nvCxnSpPr>
          <p:cNvPr id="16" name="Straight Connector 15"/>
          <p:cNvCxnSpPr/>
          <p:nvPr/>
        </p:nvCxnSpPr>
        <p:spPr>
          <a:xfrm>
            <a:off x="1235871" y="2696028"/>
            <a:ext cx="4687" cy="102822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Content Placeholder 1"/>
          <p:cNvSpPr txBox="1">
            <a:spLocks/>
          </p:cNvSpPr>
          <p:nvPr/>
        </p:nvSpPr>
        <p:spPr bwMode="auto">
          <a:xfrm>
            <a:off x="316973" y="2817140"/>
            <a:ext cx="1146892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1.8GHz</a:t>
            </a:r>
          </a:p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LTE 20MHz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t Placeholder 1"/>
          <p:cNvSpPr txBox="1">
            <a:spLocks/>
          </p:cNvSpPr>
          <p:nvPr/>
        </p:nvSpPr>
        <p:spPr bwMode="auto">
          <a:xfrm>
            <a:off x="314898" y="2155911"/>
            <a:ext cx="757087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3.5GHz</a:t>
            </a:r>
            <a:endParaRPr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85993" y="3549828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385993" y="4072817"/>
            <a:ext cx="834955" cy="30429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239368" y="3712418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>
            <a:off x="1239368" y="4298509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4" name="Straight Connector 23"/>
          <p:cNvCxnSpPr/>
          <p:nvPr/>
        </p:nvCxnSpPr>
        <p:spPr>
          <a:xfrm>
            <a:off x="1233124" y="3712422"/>
            <a:ext cx="0" cy="607183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5" name="Content Placeholder 1"/>
          <p:cNvSpPr txBox="1">
            <a:spLocks/>
          </p:cNvSpPr>
          <p:nvPr/>
        </p:nvSpPr>
        <p:spPr bwMode="auto">
          <a:xfrm>
            <a:off x="314899" y="3812110"/>
            <a:ext cx="1146892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0.8 GHz</a:t>
            </a:r>
          </a:p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LTE 10MHz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851676" y="2567917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890314" y="4076604"/>
            <a:ext cx="834955" cy="30429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90314" y="2011301"/>
            <a:ext cx="834955" cy="417441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DL/UL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3708224" y="2708473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5" name="Straight Connector 34"/>
          <p:cNvCxnSpPr/>
          <p:nvPr/>
        </p:nvCxnSpPr>
        <p:spPr>
          <a:xfrm flipH="1">
            <a:off x="5877869" y="2206964"/>
            <a:ext cx="1" cy="199263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6" name="Straight Connector 35"/>
          <p:cNvCxnSpPr/>
          <p:nvPr/>
        </p:nvCxnSpPr>
        <p:spPr>
          <a:xfrm>
            <a:off x="5733912" y="2206959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7" name="Straight Connector 36"/>
          <p:cNvCxnSpPr/>
          <p:nvPr/>
        </p:nvCxnSpPr>
        <p:spPr>
          <a:xfrm>
            <a:off x="5733912" y="4205091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8" name="Straight Connector 37"/>
          <p:cNvCxnSpPr/>
          <p:nvPr/>
        </p:nvCxnSpPr>
        <p:spPr>
          <a:xfrm>
            <a:off x="3703435" y="2707858"/>
            <a:ext cx="663" cy="100660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9" name="Rectangle 38"/>
          <p:cNvSpPr/>
          <p:nvPr/>
        </p:nvSpPr>
        <p:spPr>
          <a:xfrm>
            <a:off x="3851676" y="3562887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851676" y="3095924"/>
            <a:ext cx="834955" cy="30429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706149" y="3714460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2" name="Straight Connector 41"/>
          <p:cNvCxnSpPr/>
          <p:nvPr/>
        </p:nvCxnSpPr>
        <p:spPr>
          <a:xfrm>
            <a:off x="3698771" y="3248248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8" name="TextBox 57"/>
          <p:cNvSpPr txBox="1"/>
          <p:nvPr/>
        </p:nvSpPr>
        <p:spPr>
          <a:xfrm>
            <a:off x="1524001" y="1447800"/>
            <a:ext cx="18288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Configuration </a:t>
            </a:r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#1</a:t>
            </a:r>
            <a:endParaRPr lang="zh-CN" altLang="en-US" sz="1400" dirty="0" smtClean="0">
              <a:solidFill>
                <a:srgbClr val="00206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63" name="直接连接符 124"/>
          <p:cNvCxnSpPr/>
          <p:nvPr/>
        </p:nvCxnSpPr>
        <p:spPr bwMode="auto">
          <a:xfrm>
            <a:off x="911781" y="2516053"/>
            <a:ext cx="5323089" cy="30293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直接连接符 124"/>
          <p:cNvCxnSpPr/>
          <p:nvPr/>
        </p:nvCxnSpPr>
        <p:spPr bwMode="auto">
          <a:xfrm>
            <a:off x="888344" y="3472761"/>
            <a:ext cx="5346526" cy="3869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直接连接符 124"/>
          <p:cNvCxnSpPr/>
          <p:nvPr/>
        </p:nvCxnSpPr>
        <p:spPr bwMode="auto">
          <a:xfrm flipV="1">
            <a:off x="926777" y="4448175"/>
            <a:ext cx="5308095" cy="14840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TextBox 76"/>
          <p:cNvSpPr txBox="1"/>
          <p:nvPr/>
        </p:nvSpPr>
        <p:spPr>
          <a:xfrm>
            <a:off x="821317" y="5275903"/>
            <a:ext cx="7570153" cy="1323439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Conclusion: in scenario #2 with </a:t>
            </a:r>
            <a:r>
              <a:rPr lang="en-US" altLang="zh-CN" sz="2000" dirty="0" smtClean="0">
                <a:solidFill>
                  <a:schemeClr val="bg1"/>
                </a:solidFill>
              </a:rPr>
              <a:t>multiple LTE bands and LTE CA + LTE/NR DC, </a:t>
            </a:r>
            <a:r>
              <a:rPr lang="en-US" altLang="zh-CN" sz="2000" dirty="0">
                <a:solidFill>
                  <a:schemeClr val="bg1"/>
                </a:solidFill>
              </a:rPr>
              <a:t>support of UL sharing from network perspective </a:t>
            </a:r>
            <a:r>
              <a:rPr lang="en-US" altLang="zh-CN" sz="2000" dirty="0" smtClean="0">
                <a:solidFill>
                  <a:schemeClr val="bg1"/>
                </a:solidFill>
              </a:rPr>
              <a:t>can be achieved even if UEs are not </a:t>
            </a:r>
            <a:r>
              <a:rPr lang="en-US" altLang="zh-CN" sz="2000" dirty="0">
                <a:solidFill>
                  <a:schemeClr val="bg1"/>
                </a:solidFill>
              </a:rPr>
              <a:t>capable of simultaneous operation of LTE UL and NR UL on the shared UL frequency.</a:t>
            </a:r>
          </a:p>
        </p:txBody>
      </p:sp>
    </p:spTree>
    <p:extLst>
      <p:ext uri="{BB962C8B-B14F-4D97-AF65-F5344CB8AC3E}">
        <p14:creationId xmlns:p14="http://schemas.microsoft.com/office/powerpoint/2010/main" xmlns="" val="2926277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800600"/>
          </a:xfrm>
        </p:spPr>
        <p:txBody>
          <a:bodyPr/>
          <a:lstStyle/>
          <a:p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Conclusion #1</a:t>
            </a:r>
          </a:p>
          <a:p>
            <a:r>
              <a:rPr lang="en-US" altLang="zh-CN" sz="2000" dirty="0" smtClean="0"/>
              <a:t>In </a:t>
            </a:r>
            <a:r>
              <a:rPr lang="en-GB" altLang="zh-CN" sz="2000" dirty="0" smtClean="0"/>
              <a:t>LTE/NR DC deployment </a:t>
            </a:r>
            <a:r>
              <a:rPr lang="en-US" altLang="zh-CN" sz="2000" dirty="0" smtClean="0"/>
              <a:t>scenario #2 of </a:t>
            </a:r>
            <a:r>
              <a:rPr lang="en-GB" altLang="zh-CN" sz="2000" dirty="0" smtClean="0"/>
              <a:t>R1-1711817 </a:t>
            </a:r>
            <a:r>
              <a:rPr lang="en-US" altLang="zh-CN" sz="2000" dirty="0" smtClean="0"/>
              <a:t>with a single LTE carrier in a single LTE band, support of UL sharing from network perspective with EN-DC architecture option 3/3A means that a UE has to be capable of simultaneous operation of LTE UL and NR UL on the shared UL frequency, e.g. sharing in a TDM manner</a:t>
            </a:r>
          </a:p>
          <a:p>
            <a:r>
              <a:rPr lang="en-US" altLang="zh-CN" sz="2000" dirty="0" smtClean="0"/>
              <a:t>It is RAN4 decision which band combination(s) are supported.</a:t>
            </a:r>
          </a:p>
          <a:p>
            <a:endParaRPr lang="en-US" altLang="zh-CN" sz="2000" b="1" kern="0" dirty="0" smtClean="0">
              <a:latin typeface="Arial" panose="020B0604020202020204" pitchFamily="34" charset="0"/>
              <a:ea typeface="黑体" pitchFamily="49" charset="-122"/>
              <a:cs typeface="Arial" panose="020B0604020202020204" pitchFamily="34" charset="0"/>
            </a:endParaRPr>
          </a:p>
          <a:p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Conclusion #2</a:t>
            </a:r>
          </a:p>
          <a:p>
            <a:pPr marL="285750" indent="-285750"/>
            <a:r>
              <a:rPr lang="en-US" altLang="zh-CN" sz="2000" dirty="0" smtClean="0"/>
              <a:t>In </a:t>
            </a:r>
            <a:r>
              <a:rPr lang="en-GB" altLang="zh-CN" sz="2000" dirty="0" smtClean="0"/>
              <a:t>LTE/NR DC deployment </a:t>
            </a:r>
            <a:r>
              <a:rPr lang="en-US" altLang="zh-CN" sz="2000" dirty="0" smtClean="0"/>
              <a:t>scenario #2 of </a:t>
            </a:r>
            <a:r>
              <a:rPr lang="en-GB" altLang="zh-CN" sz="2000" dirty="0" smtClean="0"/>
              <a:t>R1-1711817 </a:t>
            </a:r>
            <a:r>
              <a:rPr lang="en-US" altLang="zh-CN" sz="2000" dirty="0" smtClean="0"/>
              <a:t>with multiple LTE carriers and LTE DL CA + LTE/NR DC, support of UL sharing from network perspective can be achieved even if UEs are not capable of simultaneous operation of LTE UL and NR UL on the shared UL frequency.</a:t>
            </a:r>
          </a:p>
          <a:p>
            <a:pPr marL="285750" indent="-285750"/>
            <a:r>
              <a:rPr lang="en-US" altLang="zh-CN" sz="2000" dirty="0" smtClean="0"/>
              <a:t>It is RAN4 decision which band combination(s) are supported.</a:t>
            </a:r>
          </a:p>
          <a:p>
            <a:pPr marL="285750" indent="-285750"/>
            <a:endParaRPr lang="en-US" altLang="zh-CN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17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23671</TotalTime>
  <Words>563</Words>
  <Application>Microsoft Office PowerPoint</Application>
  <PresentationFormat>On-screen Show (4:3)</PresentationFormat>
  <Paragraphs>79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LTE-NR DC with UL coexistence</vt:lpstr>
      <vt:lpstr>Background</vt:lpstr>
      <vt:lpstr>Background</vt:lpstr>
      <vt:lpstr>LTE/NR Dual Connectivity with UL Sharing Scenario #2 assumes a single LTE carrier in a single LTE band</vt:lpstr>
      <vt:lpstr>Multiple LTE bands for LTE-NR DC with UL sharing Scenario #2 may be extended to multiple LTE carriers in a multiple LTE bands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User</cp:lastModifiedBy>
  <cp:revision>847</cp:revision>
  <dcterms:created xsi:type="dcterms:W3CDTF">2010-05-12T23:28:36Z</dcterms:created>
  <dcterms:modified xsi:type="dcterms:W3CDTF">2017-08-23T08:31:33Z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(3)9mJUaSdqkajJjjoO8pEyJpr3T7G+Z1yOistDPShWMMuRD7OCF6Ozne7JQeZBxTKCADbUvGFE
mGL4lRuZf7rtkXXbQbORyzoMB8ObAkTWiVh1nIXTULwL5Avw42FTSxn+QnYPH2gVe68Gnmsv
huvGhzlwBJIA2aSqqhFv9C2PHSo+NE9eQVtrsGd7/J6Af+Saxe1qhtkVyqZmsl7gOXaUZa65
/1IR/AfEh1lbsrOMAD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vab65ELhC4k7dkXTs/LJj3iEw2X5Tos+oqGFH1/L25bIWdAL7BZMg6
j0y9eAti/7M9FkULCF2VqLwPcUOQpw681P0BkCQvVqIOndeEn1d/nfEpccoqAvDswEZV3LRt
ArpK0SymOIX0+5CE+VknseH9aiJiYupTeDyebpH7h2oUgnjtrRn7l/MPpMllWJzn12Xx6/hC
9rBKxrbxDZxfRoE0QvyCojYL6DOmMvIGs5ZP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sN2mkAzQH17Weng1WkAeIH7kgqPE/awLaVVk
M7Y1AlQSwDklK/RgCBvfc+jBHU1YH++iIZBzH4XumzBydX/hLCE=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1503477072</vt:lpwstr>
  </property>
</Properties>
</file>