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80" r:id="rId2"/>
    <p:sldId id="292" r:id="rId3"/>
    <p:sldId id="291" r:id="rId4"/>
    <p:sldId id="294" r:id="rId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2"/>
            <p14:sldId id="291"/>
            <p14:sldId id="294"/>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990" y="-72"/>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6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9CDDFE-D487-44BE-9B91-79D8EDC23351}" type="datetimeFigureOut">
              <a:rPr lang="en-US" smtClean="0"/>
              <a:t>22/08/2017</a:t>
            </a:fld>
            <a:endParaRPr lang="en-US"/>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D80A927-4B83-4FC4-87C9-EE2CDEA66E5F}" type="slidenum">
              <a:rPr lang="en-US" smtClean="0"/>
              <a:t>‹#›</a:t>
            </a:fld>
            <a:endParaRPr lang="en-US"/>
          </a:p>
        </p:txBody>
      </p:sp>
    </p:spTree>
    <p:extLst>
      <p:ext uri="{BB962C8B-B14F-4D97-AF65-F5344CB8AC3E}">
        <p14:creationId xmlns:p14="http://schemas.microsoft.com/office/powerpoint/2010/main" val="3693103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9FE660-F895-474D-8B0A-BDA75F15E6D7}" type="datetimeFigureOut">
              <a:rPr lang="fr-FR" smtClean="0"/>
              <a:t>22/08/2017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A897F-6A4D-49B8-BC21-E1E6B79AAA99}" type="slidenum">
              <a:rPr lang="fr-FR" smtClean="0"/>
              <a:t>‹#›</a:t>
            </a:fld>
            <a:endParaRPr lang="fr-FR"/>
          </a:p>
        </p:txBody>
      </p:sp>
    </p:spTree>
    <p:extLst>
      <p:ext uri="{BB962C8B-B14F-4D97-AF65-F5344CB8AC3E}">
        <p14:creationId xmlns:p14="http://schemas.microsoft.com/office/powerpoint/2010/main" val="2206336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r>
              <a:rPr lang="en-US" altLang="zh-CN" dirty="0" err="1" smtClean="0">
                <a:latin typeface="Arial" charset="0"/>
              </a:rPr>
              <a:t>i</a:t>
            </a:r>
            <a:endParaRPr lang="zh-CN" altLang="zh-CN" dirty="0">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2</a:t>
            </a:fld>
            <a:endParaRPr lang="en-US" altLang="zh-CN" dirty="0"/>
          </a:p>
        </p:txBody>
      </p:sp>
    </p:spTree>
    <p:extLst>
      <p:ext uri="{BB962C8B-B14F-4D97-AF65-F5344CB8AC3E}">
        <p14:creationId xmlns:p14="http://schemas.microsoft.com/office/powerpoint/2010/main" val="54750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642100" y="6038850"/>
            <a:ext cx="2133600" cy="206375"/>
          </a:xfrm>
          <a:prstGeom prst="rect">
            <a:avLst/>
          </a:prstGeom>
          <a:ln/>
        </p:spPr>
        <p:txBody>
          <a:bodyPr/>
          <a:lstStyle>
            <a:lvl1pPr>
              <a:defRPr/>
            </a:lvl1pPr>
          </a:lstStyle>
          <a:p>
            <a:pPr>
              <a:defRPr/>
            </a:pPr>
            <a:fld id="{035708DB-868D-4B2D-BA2A-8702CF01C954}" type="slidenum">
              <a:rPr lang="zh-CN" altLang="en-US"/>
              <a:pPr>
                <a:defRPr/>
              </a:pPr>
              <a:t>‹#›</a:t>
            </a:fld>
            <a:endParaRPr lang="en-US" altLang="zh-CN" dirty="0"/>
          </a:p>
        </p:txBody>
      </p:sp>
    </p:spTree>
    <p:extLst>
      <p:ext uri="{BB962C8B-B14F-4D97-AF65-F5344CB8AC3E}">
        <p14:creationId xmlns:p14="http://schemas.microsoft.com/office/powerpoint/2010/main" val="994559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 id="2147483679" r:id="rId21"/>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667000" y="2362200"/>
            <a:ext cx="3886200" cy="936000"/>
          </a:xfrm>
        </p:spPr>
        <p:txBody>
          <a:bodyPr/>
          <a:lstStyle/>
          <a:p>
            <a:r>
              <a:rPr lang="en-US" sz="3600" dirty="0">
                <a:solidFill>
                  <a:schemeClr val="tx1"/>
                </a:solidFill>
                <a:latin typeface="Times New Roman" panose="02020603050405020304" pitchFamily="18" charset="0"/>
                <a:cs typeface="Times New Roman" panose="02020603050405020304" pitchFamily="18" charset="0"/>
              </a:rPr>
              <a:t>WF on </a:t>
            </a:r>
            <a:r>
              <a:rPr lang="en-US" sz="3600" dirty="0" smtClean="0">
                <a:solidFill>
                  <a:schemeClr val="tx1"/>
                </a:solidFill>
                <a:latin typeface="Times New Roman" panose="02020603050405020304" pitchFamily="18" charset="0"/>
                <a:cs typeface="Times New Roman" panose="02020603050405020304" pitchFamily="18" charset="0"/>
              </a:rPr>
              <a:t>scenario 1</a:t>
            </a:r>
            <a:endParaRPr lang="fr-FR" sz="4000" dirty="0">
              <a:solidFill>
                <a:schemeClr val="tx1"/>
              </a:solidFill>
              <a:latin typeface="Times New Roman" panose="02020603050405020304" pitchFamily="18" charset="0"/>
              <a:cs typeface="Times New Roman" panose="02020603050405020304" pitchFamily="18" charset="0"/>
            </a:endParaRPr>
          </a:p>
        </p:txBody>
      </p:sp>
      <p:sp>
        <p:nvSpPr>
          <p:cNvPr id="5" name="Sous-titre 2"/>
          <p:cNvSpPr txBox="1">
            <a:spLocks/>
          </p:cNvSpPr>
          <p:nvPr/>
        </p:nvSpPr>
        <p:spPr>
          <a:xfrm>
            <a:off x="152400" y="139584"/>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latin typeface="Times New Roman" panose="02020603050405020304" pitchFamily="18" charset="0"/>
                <a:cs typeface="Times New Roman" panose="02020603050405020304" pitchFamily="18" charset="0"/>
              </a:rPr>
              <a:t>3GPP TSG </a:t>
            </a:r>
            <a:r>
              <a:rPr lang="en-GB" dirty="0">
                <a:latin typeface="Times New Roman" panose="02020603050405020304" pitchFamily="18" charset="0"/>
                <a:cs typeface="Times New Roman" panose="02020603050405020304" pitchFamily="18" charset="0"/>
              </a:rPr>
              <a:t>RAN WG1 Meeting #90 </a:t>
            </a:r>
          </a:p>
          <a:p>
            <a:r>
              <a:rPr lang="en-GB" dirty="0">
                <a:latin typeface="Times New Roman" panose="02020603050405020304" pitchFamily="18" charset="0"/>
                <a:cs typeface="Times New Roman" panose="02020603050405020304" pitchFamily="18" charset="0"/>
              </a:rPr>
              <a:t>Prague, P.R. </a:t>
            </a:r>
            <a:r>
              <a:rPr lang="en-GB" dirty="0" err="1">
                <a:latin typeface="Times New Roman" panose="02020603050405020304" pitchFamily="18" charset="0"/>
                <a:cs typeface="Times New Roman" panose="02020603050405020304" pitchFamily="18" charset="0"/>
              </a:rPr>
              <a:t>Czechia</a:t>
            </a:r>
            <a:r>
              <a:rPr lang="en-GB"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21 - 25 August, 2017</a:t>
            </a:r>
          </a:p>
          <a:p>
            <a:r>
              <a:rPr lang="en-US" dirty="0">
                <a:latin typeface="Times New Roman" panose="02020603050405020304" pitchFamily="18" charset="0"/>
                <a:cs typeface="Times New Roman" panose="02020603050405020304" pitchFamily="18" charset="0"/>
              </a:rPr>
              <a:t>Agenda item: </a:t>
            </a:r>
            <a:r>
              <a:rPr lang="en-US" dirty="0" smtClean="0">
                <a:latin typeface="Times New Roman" panose="02020603050405020304" pitchFamily="18" charset="0"/>
                <a:cs typeface="Times New Roman" panose="02020603050405020304" pitchFamily="18" charset="0"/>
              </a:rPr>
              <a:t>6.1.6</a:t>
            </a:r>
            <a:endParaRPr lang="en-US" dirty="0">
              <a:latin typeface="Times New Roman" panose="02020603050405020304" pitchFamily="18" charset="0"/>
              <a:cs typeface="Times New Roman" panose="02020603050405020304" pitchFamily="18" charset="0"/>
            </a:endParaRP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smtClean="0"/>
              <a:t>R1-1714823 </a:t>
            </a:r>
            <a:endParaRPr lang="fr-FR" dirty="0"/>
          </a:p>
        </p:txBody>
      </p:sp>
      <p:sp>
        <p:nvSpPr>
          <p:cNvPr id="6" name="サブタイトル 2"/>
          <p:cNvSpPr>
            <a:spLocks noGrp="1"/>
          </p:cNvSpPr>
          <p:nvPr/>
        </p:nvSpPr>
        <p:spPr>
          <a:xfrm>
            <a:off x="139535" y="4495800"/>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3200" dirty="0" smtClean="0">
                <a:latin typeface="Times New Roman" panose="02020603050405020304" pitchFamily="18" charset="0"/>
                <a:ea typeface="Arial Unicode MS" pitchFamily="50" charset="-128"/>
                <a:cs typeface="Times New Roman" panose="02020603050405020304" pitchFamily="18" charset="0"/>
              </a:rPr>
              <a:t>Orange, </a:t>
            </a:r>
            <a:r>
              <a:rPr lang="en-US" altLang="ja-JP" sz="3200" dirty="0" smtClean="0">
                <a:latin typeface="Times New Roman" panose="02020603050405020304" pitchFamily="18" charset="0"/>
                <a:ea typeface="Arial Unicode MS" pitchFamily="50" charset="-128"/>
                <a:cs typeface="Times New Roman" panose="02020603050405020304" pitchFamily="18" charset="0"/>
              </a:rPr>
              <a:t>China Unicom, </a:t>
            </a:r>
            <a:r>
              <a:rPr lang="en-US" sz="3200" dirty="0" smtClean="0">
                <a:latin typeface="Times New Roman" panose="02020603050405020304" pitchFamily="18" charset="0"/>
                <a:cs typeface="Times New Roman" panose="02020603050405020304" pitchFamily="18" charset="0"/>
              </a:rPr>
              <a:t>Nokia</a:t>
            </a:r>
            <a:r>
              <a:rPr lang="en-US" sz="3200" dirty="0" smtClean="0">
                <a:latin typeface="Times New Roman" panose="02020603050405020304" pitchFamily="18" charset="0"/>
                <a:cs typeface="Times New Roman" panose="02020603050405020304" pitchFamily="18" charset="0"/>
              </a:rPr>
              <a:t>, Nokia </a:t>
            </a:r>
            <a:r>
              <a:rPr lang="en-US" sz="3200" dirty="0">
                <a:latin typeface="Times New Roman" panose="02020603050405020304" pitchFamily="18" charset="0"/>
                <a:cs typeface="Times New Roman" panose="02020603050405020304" pitchFamily="18" charset="0"/>
              </a:rPr>
              <a:t>Shanghai </a:t>
            </a:r>
            <a:r>
              <a:rPr lang="en-US" sz="3200" dirty="0" smtClean="0">
                <a:latin typeface="Times New Roman" panose="02020603050405020304" pitchFamily="18" charset="0"/>
                <a:cs typeface="Times New Roman" panose="02020603050405020304" pitchFamily="18" charset="0"/>
              </a:rPr>
              <a:t>Bell, </a:t>
            </a:r>
            <a:r>
              <a:rPr lang="en-US" sz="3200" dirty="0" smtClean="0">
                <a:latin typeface="Times New Roman" panose="02020603050405020304" pitchFamily="18" charset="0"/>
                <a:cs typeface="Times New Roman" panose="02020603050405020304" pitchFamily="18" charset="0"/>
              </a:rPr>
              <a:t>Ericsson, ZTE, Apple</a:t>
            </a: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9788"/>
            <a:ext cx="8523288" cy="673100"/>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Background: Scenarios</a:t>
            </a:r>
            <a:endParaRPr lang="zh-CN" altLang="en-US" dirty="0">
              <a:solidFill>
                <a:schemeClr val="tx1"/>
              </a:solidFill>
              <a:ea typeface="宋体" pitchFamily="2" charset="-122"/>
              <a:cs typeface="Times New Roman" pitchFamily="18" charset="0"/>
            </a:endParaRPr>
          </a:p>
        </p:txBody>
      </p:sp>
      <p:sp>
        <p:nvSpPr>
          <p:cNvPr id="6147" name="Rectangle 4"/>
          <p:cNvSpPr>
            <a:spLocks noChangeArrowheads="1"/>
          </p:cNvSpPr>
          <p:nvPr/>
        </p:nvSpPr>
        <p:spPr bwMode="auto">
          <a:xfrm>
            <a:off x="114301" y="788670"/>
            <a:ext cx="8721090" cy="5537969"/>
          </a:xfrm>
          <a:prstGeom prst="rect">
            <a:avLst/>
          </a:prstGeom>
          <a:noFill/>
          <a:ln w="9525">
            <a:noFill/>
            <a:miter lim="800000"/>
            <a:headEnd/>
            <a:tailEnd/>
          </a:ln>
        </p:spPr>
        <p:txBody>
          <a:bodyPr/>
          <a:lstStyle/>
          <a:p>
            <a:pPr indent="-342900" algn="just">
              <a:defRPr/>
            </a:pPr>
            <a:r>
              <a:rPr lang="en-US" altLang="zh-CN" sz="2000" dirty="0">
                <a:latin typeface="Times New Roman" pitchFamily="18" charset="0"/>
                <a:cs typeface="Times New Roman" pitchFamily="18" charset="0"/>
              </a:rPr>
              <a:t>The NR UL coverage issue needs to be addressed for the following deployment scenarios, e.g. (ref. R1-1711584)</a:t>
            </a:r>
          </a:p>
          <a:p>
            <a:pPr indent="-342900" algn="just">
              <a:defRPr/>
            </a:pPr>
            <a:endParaRPr lang="en-US" altLang="zh-CN" sz="2000" dirty="0">
              <a:latin typeface="Times New Roman" pitchFamily="18" charset="0"/>
              <a:cs typeface="Times New Roman" pitchFamily="18" charset="0"/>
            </a:endParaRPr>
          </a:p>
          <a:p>
            <a:pPr indent="-342900" algn="just">
              <a:buFont typeface="Arial" panose="020B0604020202020204" pitchFamily="34" charset="0"/>
              <a:buChar char="•"/>
              <a:defRPr/>
            </a:pPr>
            <a:r>
              <a:rPr lang="en-US" altLang="zh-CN" sz="1600" dirty="0">
                <a:latin typeface="Times New Roman" pitchFamily="18" charset="0"/>
                <a:cs typeface="Times New Roman" pitchFamily="18" charset="0"/>
              </a:rPr>
              <a:t>Scenario </a:t>
            </a:r>
            <a:r>
              <a:rPr lang="en-US" altLang="zh-CN" sz="1600" dirty="0" smtClean="0">
                <a:latin typeface="Times New Roman" pitchFamily="18" charset="0"/>
                <a:cs typeface="Times New Roman" pitchFamily="18" charset="0"/>
              </a:rPr>
              <a:t>1 </a:t>
            </a:r>
            <a:r>
              <a:rPr lang="en-US" altLang="zh-CN" sz="1600" dirty="0">
                <a:latin typeface="Times New Roman" pitchFamily="18" charset="0"/>
                <a:cs typeface="Times New Roman" pitchFamily="18" charset="0"/>
              </a:rPr>
              <a:t>: </a:t>
            </a:r>
          </a:p>
          <a:p>
            <a:pPr lvl="2" indent="-342900" algn="just">
              <a:buFont typeface="Arial" panose="020B0604020202020204" pitchFamily="34" charset="0"/>
              <a:buChar char="•"/>
              <a:defRPr/>
            </a:pPr>
            <a:r>
              <a:rPr lang="en-US" altLang="zh-CN" sz="1600" b="1" dirty="0">
                <a:latin typeface="Times New Roman" pitchFamily="18" charset="0"/>
                <a:cs typeface="Times New Roman" pitchFamily="18" charset="0"/>
              </a:rPr>
              <a:t>DC LTE @ Low Frequency (LF) + NR @ 3.5G</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Concept: LTE PUSCH/PUCCH LF, NR PUCCH 3.5G, NR PUSCH 3.5G configurable</a:t>
            </a:r>
          </a:p>
          <a:p>
            <a:pPr indent="-342900" algn="just">
              <a:buFont typeface="Arial" panose="020B0604020202020204" pitchFamily="34" charset="0"/>
              <a:buChar char="•"/>
              <a:defRPr/>
            </a:pPr>
            <a:r>
              <a:rPr lang="en-US" altLang="zh-CN" sz="1600" dirty="0">
                <a:latin typeface="Times New Roman" pitchFamily="18" charset="0"/>
                <a:cs typeface="Times New Roman" pitchFamily="18" charset="0"/>
              </a:rPr>
              <a:t>Scenario </a:t>
            </a:r>
            <a:r>
              <a:rPr lang="en-US" altLang="zh-CN" sz="1600" dirty="0" smtClean="0">
                <a:latin typeface="Times New Roman" pitchFamily="18" charset="0"/>
                <a:cs typeface="Times New Roman" pitchFamily="18" charset="0"/>
              </a:rPr>
              <a:t>2</a:t>
            </a:r>
            <a:r>
              <a:rPr lang="en-US" altLang="zh-CN" sz="1600" dirty="0">
                <a:latin typeface="Times New Roman" pitchFamily="18" charset="0"/>
                <a:cs typeface="Times New Roman" pitchFamily="18" charset="0"/>
              </a:rPr>
              <a:t>:</a:t>
            </a:r>
          </a:p>
          <a:p>
            <a:pPr lvl="2" indent="-342900" algn="just">
              <a:buFont typeface="Arial" panose="020B0604020202020204" pitchFamily="34" charset="0"/>
              <a:buChar char="•"/>
              <a:defRPr/>
            </a:pPr>
            <a:r>
              <a:rPr lang="en-US" altLang="zh-CN" sz="1600" b="1" dirty="0">
                <a:latin typeface="Times New Roman" pitchFamily="18" charset="0"/>
                <a:cs typeface="Times New Roman" pitchFamily="18" charset="0"/>
              </a:rPr>
              <a:t>DC LTE@LF + NR@3.5G + NR@LF SUL with UL sharing</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NR and LTE are collocated </a:t>
            </a:r>
            <a:endParaRPr lang="en-US" altLang="zh-CN" sz="1600" b="1" dirty="0">
              <a:latin typeface="Times New Roman" pitchFamily="18" charset="0"/>
              <a:cs typeface="Times New Roman" pitchFamily="18" charset="0"/>
            </a:endParaRP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Concept: LTE band uses LTE/NR UL sharing </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Note: this scenario is potentially beneficial for reducing latency</a:t>
            </a:r>
          </a:p>
          <a:p>
            <a:pPr indent="-342900" algn="just">
              <a:buFont typeface="Arial" panose="020B0604020202020204" pitchFamily="34" charset="0"/>
              <a:buChar char="•"/>
              <a:defRPr/>
            </a:pPr>
            <a:r>
              <a:rPr lang="en-US" altLang="zh-CN" sz="1600" dirty="0">
                <a:latin typeface="Times New Roman" pitchFamily="18" charset="0"/>
                <a:cs typeface="Times New Roman" pitchFamily="18" charset="0"/>
              </a:rPr>
              <a:t>Scenario </a:t>
            </a:r>
            <a:r>
              <a:rPr lang="en-US" altLang="zh-CN" sz="1600" dirty="0" smtClean="0">
                <a:latin typeface="Times New Roman" pitchFamily="18" charset="0"/>
                <a:cs typeface="Times New Roman" pitchFamily="18" charset="0"/>
              </a:rPr>
              <a:t>3</a:t>
            </a:r>
            <a:r>
              <a:rPr lang="en-US" altLang="zh-CN" sz="1600" dirty="0">
                <a:latin typeface="Times New Roman" pitchFamily="18" charset="0"/>
                <a:cs typeface="Times New Roman" pitchFamily="18" charset="0"/>
              </a:rPr>
              <a:t>:</a:t>
            </a:r>
          </a:p>
          <a:p>
            <a:pPr lvl="2" indent="-342900" algn="just">
              <a:buFont typeface="Arial" panose="020B0604020202020204" pitchFamily="34" charset="0"/>
              <a:buChar char="•"/>
              <a:defRPr/>
            </a:pPr>
            <a:r>
              <a:rPr lang="en-US" altLang="zh-CN" sz="1600" b="1" dirty="0">
                <a:latin typeface="Times New Roman" pitchFamily="18" charset="0"/>
                <a:cs typeface="Times New Roman" pitchFamily="18" charset="0"/>
              </a:rPr>
              <a:t>DC LTE@LF1 + NR@ multiple bands (e.g. LF2 and 3.5G)</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NR and LTE are collocated </a:t>
            </a:r>
            <a:endParaRPr lang="en-US" altLang="zh-CN" sz="1600" b="1" dirty="0">
              <a:latin typeface="Times New Roman" pitchFamily="18" charset="0"/>
              <a:cs typeface="Times New Roman" pitchFamily="18" charset="0"/>
            </a:endParaRP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Concept: NR CA from 3.5G to LF2</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Note: this scenario is potentially beneficial for reducing latency</a:t>
            </a:r>
          </a:p>
          <a:p>
            <a:pPr indent="-342900" algn="just" eaLnBrk="1" hangingPunct="1">
              <a:spcBef>
                <a:spcPts val="0"/>
              </a:spcBef>
              <a:spcAft>
                <a:spcPts val="0"/>
              </a:spcAft>
              <a:buFont typeface="Arial" panose="020B0604020202020204" pitchFamily="34"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panose="020B0604020202020204" pitchFamily="34"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805559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S</a:t>
            </a:r>
            <a:r>
              <a:rPr lang="en-US" b="1" dirty="0" smtClean="0">
                <a:solidFill>
                  <a:schemeClr val="tx1"/>
                </a:solidFill>
                <a:latin typeface="Times New Roman" panose="02020603050405020304" pitchFamily="18" charset="0"/>
                <a:cs typeface="Times New Roman" panose="02020603050405020304" pitchFamily="18" charset="0"/>
              </a:rPr>
              <a:t>cenario 1 background</a:t>
            </a:r>
            <a:endParaRPr lang="fr-FR" b="1" dirty="0">
              <a:solidFill>
                <a:schemeClr val="tx1"/>
              </a:solidFill>
              <a:latin typeface="Times New Roman" panose="02020603050405020304" pitchFamily="18" charset="0"/>
              <a:cs typeface="Times New Roman" panose="02020603050405020304" pitchFamily="18" charset="0"/>
            </a:endParaRPr>
          </a:p>
        </p:txBody>
      </p:sp>
      <p:sp>
        <p:nvSpPr>
          <p:cNvPr id="4" name="Espace réservé du contenu 3"/>
          <p:cNvSpPr>
            <a:spLocks noGrp="1"/>
          </p:cNvSpPr>
          <p:nvPr>
            <p:ph idx="1"/>
          </p:nvPr>
        </p:nvSpPr>
        <p:spPr>
          <a:xfrm>
            <a:off x="990600" y="1066800"/>
            <a:ext cx="7696200" cy="5257800"/>
          </a:xfrm>
        </p:spPr>
        <p:txBody>
          <a:bodyPr>
            <a:normAutofit/>
          </a:bodyPr>
          <a:lstStyle/>
          <a:p>
            <a:pPr>
              <a:buClrTx/>
            </a:pPr>
            <a:r>
              <a:rPr lang="en-US" dirty="0">
                <a:latin typeface="Times New Roman" panose="02020603050405020304" pitchFamily="18" charset="0"/>
                <a:cs typeface="Times New Roman" panose="02020603050405020304" pitchFamily="18" charset="0"/>
              </a:rPr>
              <a:t>For Scenario 1, the NR </a:t>
            </a:r>
            <a:r>
              <a:rPr lang="en-US" dirty="0" smtClean="0">
                <a:latin typeface="Times New Roman" panose="02020603050405020304" pitchFamily="18" charset="0"/>
                <a:cs typeface="Times New Roman" panose="02020603050405020304" pitchFamily="18" charset="0"/>
              </a:rPr>
              <a:t>UL user plane </a:t>
            </a:r>
            <a:r>
              <a:rPr lang="en-US" dirty="0">
                <a:latin typeface="Times New Roman" panose="02020603050405020304" pitchFamily="18" charset="0"/>
                <a:cs typeface="Times New Roman" panose="02020603050405020304" pitchFamily="18" charset="0"/>
              </a:rPr>
              <a:t>coverage will become a bottleneck mainly due to the following reasons</a:t>
            </a:r>
          </a:p>
          <a:p>
            <a:pPr lvl="1"/>
            <a:r>
              <a:rPr lang="en-US" dirty="0">
                <a:latin typeface="Times New Roman" panose="02020603050405020304" pitchFamily="18" charset="0"/>
                <a:cs typeface="Times New Roman" panose="02020603050405020304" pitchFamily="18" charset="0"/>
              </a:rPr>
              <a:t>Heavily configured DL traffic: the UL/DL traffic asymmetry is expected to be heavily DL biased, e.g. UL:DL=1:3 or more</a:t>
            </a:r>
          </a:p>
          <a:p>
            <a:pPr lvl="1"/>
            <a:r>
              <a:rPr lang="en-US" dirty="0">
                <a:latin typeface="Times New Roman" panose="02020603050405020304" pitchFamily="18" charset="0"/>
                <a:cs typeface="Times New Roman" panose="02020603050405020304" pitchFamily="18" charset="0"/>
              </a:rPr>
              <a:t>Limited UE power which leads to poor uplink coverage compared with DL</a:t>
            </a:r>
          </a:p>
          <a:p>
            <a:pPr lvl="1"/>
            <a:endParaRPr lang="en-US" dirty="0">
              <a:latin typeface="Times New Roman" panose="02020603050405020304" pitchFamily="18" charset="0"/>
              <a:cs typeface="Times New Roman" panose="02020603050405020304" pitchFamily="18" charset="0"/>
            </a:endParaRPr>
          </a:p>
          <a:p>
            <a:pPr marL="0" indent="0">
              <a:buClrTx/>
              <a:buNone/>
            </a:pPr>
            <a:endParaRPr lang="en-US" dirty="0">
              <a:latin typeface="Times New Roman" panose="02020603050405020304" pitchFamily="18" charset="0"/>
              <a:cs typeface="Times New Roman" panose="02020603050405020304" pitchFamily="18" charset="0"/>
            </a:endParaRPr>
          </a:p>
          <a:p>
            <a:pPr>
              <a:buClrTx/>
            </a:pPr>
            <a:r>
              <a:rPr lang="en-US" dirty="0">
                <a:latin typeface="Times New Roman" panose="02020603050405020304" pitchFamily="18" charset="0"/>
                <a:cs typeface="Times New Roman" panose="02020603050405020304" pitchFamily="18" charset="0"/>
              </a:rPr>
              <a:t>According to the </a:t>
            </a:r>
            <a:r>
              <a:rPr lang="en-US" dirty="0" smtClean="0">
                <a:latin typeface="Times New Roman" panose="02020603050405020304" pitchFamily="18" charset="0"/>
                <a:cs typeface="Times New Roman" panose="02020603050405020304" pitchFamily="18" charset="0"/>
              </a:rPr>
              <a:t>recalled agreement, uplink user </a:t>
            </a:r>
            <a:r>
              <a:rPr lang="en-US" dirty="0">
                <a:latin typeface="Times New Roman" panose="02020603050405020304" pitchFamily="18" charset="0"/>
                <a:cs typeface="Times New Roman" panose="02020603050405020304" pitchFamily="18" charset="0"/>
              </a:rPr>
              <a:t>plane </a:t>
            </a:r>
            <a:r>
              <a:rPr lang="en-US" dirty="0" smtClean="0">
                <a:latin typeface="Times New Roman" panose="02020603050405020304" pitchFamily="18" charset="0"/>
                <a:cs typeface="Times New Roman" panose="02020603050405020304" pitchFamily="18" charset="0"/>
              </a:rPr>
              <a:t>sent exclusively on LTE PUSCH at LF and NR UL control (ACK/NACK, CSI feedback, RLC ACK/NACK, SRS) maintained at 3.5GHz is a possible configuration from a network and UE perspectives.</a:t>
            </a:r>
          </a:p>
          <a:p>
            <a:pPr>
              <a:buClrTx/>
            </a:pPr>
            <a:endParaRPr lang="en-US" dirty="0">
              <a:latin typeface="Times New Roman" panose="02020603050405020304" pitchFamily="18" charset="0"/>
              <a:cs typeface="Times New Roman" panose="02020603050405020304" pitchFamily="18" charset="0"/>
            </a:endParaRPr>
          </a:p>
          <a:p>
            <a:pPr>
              <a:buClrTx/>
            </a:pPr>
            <a:r>
              <a:rPr lang="en-US" dirty="0" smtClean="0">
                <a:latin typeface="Times New Roman" panose="02020603050405020304" pitchFamily="18" charset="0"/>
                <a:cs typeface="Times New Roman" panose="02020603050405020304" pitchFamily="18" charset="0"/>
              </a:rPr>
              <a:t>NR-PUCCH coverage has already been the focus of much attention. Here, we point out the necessity to take care also of the NR-PUSCH coverage carrying control information only for scenario 1.</a:t>
            </a:r>
          </a:p>
          <a:p>
            <a:pPr marL="0" indent="0">
              <a:buClrTx/>
              <a:buNone/>
            </a:pPr>
            <a:endParaRPr lang="en-US" dirty="0">
              <a:solidFill>
                <a:srgbClr val="FF0000"/>
              </a:solidFill>
              <a:latin typeface="Times New Roman" panose="02020603050405020304" pitchFamily="18" charset="0"/>
              <a:cs typeface="Times New Roman" panose="02020603050405020304" pitchFamily="18" charset="0"/>
            </a:endParaRPr>
          </a:p>
          <a:p>
            <a:pPr marL="0" indent="0">
              <a:buClrTx/>
              <a:buNone/>
            </a:pPr>
            <a:r>
              <a:rPr lang="en-US" dirty="0" smtClean="0">
                <a:solidFill>
                  <a:srgbClr val="FF0000"/>
                </a:solidFill>
                <a:latin typeface="Times New Roman" panose="02020603050405020304" pitchFamily="18" charset="0"/>
                <a:cs typeface="Times New Roman" panose="02020603050405020304" pitchFamily="18" charset="0"/>
              </a:rPr>
              <a:t> </a:t>
            </a:r>
            <a:endParaRPr lang="en-US" dirty="0">
              <a:solidFill>
                <a:srgbClr val="FF0000"/>
              </a:solidFill>
              <a:latin typeface="Times New Roman" panose="02020603050405020304" pitchFamily="18" charset="0"/>
              <a:cs typeface="Times New Roman" panose="02020603050405020304" pitchFamily="18" charset="0"/>
            </a:endParaRPr>
          </a:p>
          <a:p>
            <a:pPr>
              <a:buClrTx/>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solidFill>
                  <a:schemeClr val="tx1"/>
                </a:solidFill>
                <a:latin typeface="Times New Roman" panose="02020603050405020304" pitchFamily="18" charset="0"/>
                <a:cs typeface="Times New Roman" panose="02020603050405020304" pitchFamily="18" charset="0"/>
              </a:rPr>
              <a:t>Proposa</a:t>
            </a:r>
            <a:r>
              <a:rPr lang="en-US" dirty="0" smtClean="0">
                <a:solidFill>
                  <a:schemeClr val="tx1"/>
                </a:solidFill>
              </a:rPr>
              <a:t>l</a:t>
            </a:r>
            <a:endParaRPr lang="en-US" dirty="0">
              <a:solidFill>
                <a:schemeClr val="tx1"/>
              </a:solidFill>
            </a:endParaRPr>
          </a:p>
        </p:txBody>
      </p:sp>
      <p:sp>
        <p:nvSpPr>
          <p:cNvPr id="3" name="Espace réservé du contenu 2"/>
          <p:cNvSpPr>
            <a:spLocks noGrp="1"/>
          </p:cNvSpPr>
          <p:nvPr>
            <p:ph idx="1"/>
          </p:nvPr>
        </p:nvSpPr>
        <p:spPr>
          <a:xfrm>
            <a:off x="1042988" y="1143000"/>
            <a:ext cx="7058025" cy="4518025"/>
          </a:xfrm>
        </p:spPr>
        <p:txBody>
          <a:bodyPr>
            <a:normAutofit/>
          </a:bodyPr>
          <a:lstStyle/>
          <a:p>
            <a:pPr lvl="0">
              <a:buClrTx/>
            </a:pPr>
            <a:endParaRPr lang="en-US" dirty="0" smtClean="0">
              <a:latin typeface="Times New Roman" panose="02020603050405020304" pitchFamily="18" charset="0"/>
              <a:cs typeface="Times New Roman" panose="02020603050405020304" pitchFamily="18" charset="0"/>
            </a:endParaRPr>
          </a:p>
          <a:p>
            <a:pPr lvl="0">
              <a:buClrTx/>
            </a:pPr>
            <a:r>
              <a:rPr lang="en-US" dirty="0">
                <a:latin typeface="Times New Roman" panose="02020603050405020304" pitchFamily="18" charset="0"/>
                <a:cs typeface="Times New Roman" panose="02020603050405020304" pitchFamily="18" charset="0"/>
              </a:rPr>
              <a:t>Define the necessary mechanisms to ensure that NR-PUSCH which carries only control information can reach a similar coverage as NR DL control in scenario </a:t>
            </a:r>
            <a:r>
              <a:rPr lang="en-US" dirty="0" smtClean="0">
                <a:latin typeface="Times New Roman" panose="02020603050405020304" pitchFamily="18" charset="0"/>
                <a:cs typeface="Times New Roman" panose="02020603050405020304" pitchFamily="18" charset="0"/>
              </a:rPr>
              <a:t>1</a:t>
            </a:r>
          </a:p>
          <a:p>
            <a:pPr lvl="1"/>
            <a:r>
              <a:rPr lang="en-US" dirty="0" smtClean="0">
                <a:latin typeface="Times New Roman" panose="02020603050405020304" pitchFamily="18" charset="0"/>
                <a:cs typeface="Times New Roman" panose="02020603050405020304" pitchFamily="18" charset="0"/>
              </a:rPr>
              <a:t>Example </a:t>
            </a:r>
            <a:r>
              <a:rPr lang="en-US" dirty="0">
                <a:latin typeface="Times New Roman" panose="02020603050405020304" pitchFamily="18" charset="0"/>
                <a:cs typeface="Times New Roman" panose="02020603050405020304" pitchFamily="18" charset="0"/>
              </a:rPr>
              <a:t>mechanisms </a:t>
            </a:r>
          </a:p>
          <a:p>
            <a:pPr lvl="2"/>
            <a:r>
              <a:rPr lang="en-US" dirty="0" smtClean="0">
                <a:latin typeface="Times New Roman" panose="02020603050405020304" pitchFamily="18" charset="0"/>
                <a:cs typeface="Times New Roman" panose="02020603050405020304" pitchFamily="18" charset="0"/>
              </a:rPr>
              <a:t>Support for a small TB size design to carry RLC-feedback and </a:t>
            </a:r>
            <a:r>
              <a:rPr lang="en-US" sz="1800" dirty="0">
                <a:latin typeface="Times New Roman" panose="02020603050405020304" pitchFamily="18" charset="0"/>
                <a:cs typeface="Times New Roman" panose="02020603050405020304" pitchFamily="18" charset="0"/>
              </a:rPr>
              <a:t>CSI-feedback</a:t>
            </a:r>
          </a:p>
          <a:p>
            <a:pPr lvl="3"/>
            <a:r>
              <a:rPr lang="en-US" dirty="0" smtClean="0">
                <a:latin typeface="Times New Roman" panose="02020603050405020304" pitchFamily="18" charset="0"/>
                <a:cs typeface="Times New Roman" panose="02020603050405020304" pitchFamily="18" charset="0"/>
              </a:rPr>
              <a:t>FFS for piggybacking HARQ-ACK</a:t>
            </a:r>
            <a:endParaRPr lang="en-US" sz="1400" dirty="0" smtClean="0">
              <a:latin typeface="Times New Roman" panose="02020603050405020304" pitchFamily="18" charset="0"/>
              <a:cs typeface="Times New Roman" panose="02020603050405020304" pitchFamily="18" charset="0"/>
            </a:endParaRPr>
          </a:p>
          <a:p>
            <a:pPr lvl="2"/>
            <a:r>
              <a:rPr lang="en-US" dirty="0" smtClean="0">
                <a:latin typeface="Times New Roman" panose="02020603050405020304" pitchFamily="18" charset="0"/>
                <a:cs typeface="Times New Roman" panose="02020603050405020304" pitchFamily="18" charset="0"/>
              </a:rPr>
              <a:t>Support for TTI bundling / </a:t>
            </a:r>
            <a:r>
              <a:rPr lang="en-US" dirty="0" smtClean="0">
                <a:latin typeface="Times New Roman" panose="02020603050405020304" pitchFamily="18" charset="0"/>
                <a:cs typeface="Times New Roman" panose="02020603050405020304" pitchFamily="18" charset="0"/>
              </a:rPr>
              <a:t>repetition, TBS scaling </a:t>
            </a:r>
            <a:r>
              <a:rPr lang="en-US" dirty="0" smtClean="0">
                <a:latin typeface="Times New Roman" panose="02020603050405020304" pitchFamily="18" charset="0"/>
                <a:cs typeface="Times New Roman" panose="02020603050405020304" pitchFamily="18" charset="0"/>
              </a:rPr>
              <a:t>for improved coverage for PUSCH</a:t>
            </a:r>
            <a:br>
              <a:rPr lang="en-US" dirty="0" smtClean="0">
                <a:latin typeface="Times New Roman" panose="02020603050405020304" pitchFamily="18" charset="0"/>
                <a:cs typeface="Times New Roman" panose="02020603050405020304" pitchFamily="18" charset="0"/>
              </a:rPr>
            </a:br>
            <a:endParaRPr lang="en-US" sz="1400" dirty="0" smtClean="0">
              <a:latin typeface="Times New Roman" panose="02020603050405020304" pitchFamily="18" charset="0"/>
              <a:cs typeface="Times New Roman" panose="02020603050405020304" pitchFamily="18" charset="0"/>
            </a:endParaRPr>
          </a:p>
          <a:p>
            <a:pPr lvl="0">
              <a:buClrTx/>
            </a:pPr>
            <a:r>
              <a:rPr lang="en-US" dirty="0" smtClean="0">
                <a:latin typeface="Times New Roman" panose="02020603050405020304" pitchFamily="18" charset="0"/>
                <a:cs typeface="Times New Roman" panose="02020603050405020304" pitchFamily="18" charset="0"/>
              </a:rPr>
              <a:t>Note that these mechanisms may be useful for other scenarios, e.g., scenario 2</a:t>
            </a:r>
            <a:endParaRPr lang="en-US" sz="1600" dirty="0" smtClean="0">
              <a:latin typeface="Times New Roman" panose="02020603050405020304" pitchFamily="18" charset="0"/>
              <a:cs typeface="Times New Roman" panose="02020603050405020304" pitchFamily="18" charset="0"/>
            </a:endParaRPr>
          </a:p>
          <a:p>
            <a:pPr>
              <a:buClrTx/>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737606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1100</TotalTime>
  <Words>371</Words>
  <Application>Microsoft Office PowerPoint</Application>
  <PresentationFormat>On-screen Show (4:3)</PresentationFormat>
  <Paragraphs>46</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blank</vt:lpstr>
      <vt:lpstr>WF on scenario 1</vt:lpstr>
      <vt:lpstr>Background: Scenarios</vt:lpstr>
      <vt:lpstr>Scenario 1 background</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LIN Hao IMT/OLN</cp:lastModifiedBy>
  <cp:revision>78</cp:revision>
  <dcterms:created xsi:type="dcterms:W3CDTF">2017-06-16T09:59:40Z</dcterms:created>
  <dcterms:modified xsi:type="dcterms:W3CDTF">2017-08-22T09:11:20Z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