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5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6301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5166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56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98256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7277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5676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17390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30251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8114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3896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13818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268E2-F224-4145-9D98-3A0FE3693CE2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7818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8867" y="1928232"/>
            <a:ext cx="10668001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GB" altLang="zh-CN" dirty="0" smtClean="0"/>
              <a:t>NR PRACH capacity enhancement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74094"/>
            <a:ext cx="9144000" cy="1655762"/>
          </a:xfrm>
        </p:spPr>
        <p:txBody>
          <a:bodyPr/>
          <a:lstStyle/>
          <a:p>
            <a:r>
              <a:rPr lang="en-US" dirty="0" smtClean="0"/>
              <a:t>CATT, </a:t>
            </a:r>
            <a:r>
              <a:rPr lang="en-US" dirty="0" err="1" smtClean="0"/>
              <a:t>Huawei</a:t>
            </a:r>
            <a:r>
              <a:rPr lang="en-US" dirty="0" smtClean="0"/>
              <a:t>, LGE, Nokia, Qualcomm, [Samsung], </a:t>
            </a:r>
            <a:r>
              <a:rPr lang="en-US" dirty="0" err="1" smtClean="0"/>
              <a:t>InterDigital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19" y="260648"/>
            <a:ext cx="118019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3GPP TSG RAN WG1#90	                                                                                                      R1-1</a:t>
            </a:r>
            <a:r>
              <a:rPr lang="en-US" altLang="ja-JP" b="1" smtClean="0">
                <a:latin typeface="Times New Roman" pitchFamily="18" charset="0"/>
                <a:cs typeface="Times New Roman" pitchFamily="18" charset="0"/>
              </a:rPr>
              <a:t>714777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Prague, Czech Republic, 21st – 25th August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Agenda 6.1.1.4.1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774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Background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56"/>
            <a:ext cx="10860314" cy="5400644"/>
          </a:xfrm>
        </p:spPr>
        <p:txBody>
          <a:bodyPr>
            <a:noAutofit/>
          </a:bodyPr>
          <a:lstStyle/>
          <a:p>
            <a:r>
              <a:rPr lang="en-GB" sz="1400" b="1" u="sng" dirty="0" smtClean="0"/>
              <a:t>Agreements (RAN1#89)</a:t>
            </a:r>
            <a:endParaRPr lang="en-US" sz="1400" dirty="0" smtClean="0"/>
          </a:p>
          <a:p>
            <a:pPr lvl="1"/>
            <a:r>
              <a:rPr lang="en-US" altLang="zh-CN" sz="1400" dirty="0" smtClean="0"/>
              <a:t>Continue study on necessity of RACH capacity enhancement and possible solutions (if capacity enhancement is necessary) until next meeting with considering at least following aspects </a:t>
            </a:r>
            <a:endParaRPr lang="zh-CN" altLang="zh-CN" sz="1400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sz="1400" dirty="0" smtClean="0"/>
              <a:t>Capacity limit due to short sequence length (e.g., which can be applied to beam sweeping)</a:t>
            </a:r>
            <a:endParaRPr lang="zh-CN" altLang="zh-CN" sz="1400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sz="1400" dirty="0" smtClean="0"/>
              <a:t>Capacity due to higher subcarrier spacing</a:t>
            </a:r>
            <a:endParaRPr lang="zh-CN" altLang="zh-CN" sz="1400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sz="1400" dirty="0" smtClean="0"/>
              <a:t>Supported cell radius as function of PRACH preamble reuse distance</a:t>
            </a:r>
            <a:endParaRPr lang="zh-CN" altLang="zh-CN" sz="1400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sz="1400" dirty="0" smtClean="0"/>
              <a:t>Capacity impact due to cell radius impact on </a:t>
            </a:r>
            <a:r>
              <a:rPr lang="en-US" altLang="zh-CN" sz="1400" dirty="0" err="1" smtClean="0"/>
              <a:t>Ncs</a:t>
            </a:r>
            <a:endParaRPr lang="zh-CN" altLang="zh-CN" sz="1400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sz="1400" dirty="0" smtClean="0"/>
              <a:t>Possibility to exploit spatial separation</a:t>
            </a:r>
            <a:endParaRPr lang="zh-CN" altLang="zh-CN" sz="1400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sz="1400" dirty="0" smtClean="0"/>
              <a:t>Arrival rate of UEs within a beam/cell</a:t>
            </a:r>
            <a:endParaRPr lang="zh-CN" altLang="zh-CN" sz="1400" dirty="0" smtClean="0"/>
          </a:p>
          <a:p>
            <a:pPr lvl="2">
              <a:buFont typeface="Calibri" pitchFamily="34" charset="0"/>
              <a:buChar char="–"/>
            </a:pPr>
            <a:r>
              <a:rPr lang="en-US" altLang="zh-CN" sz="1400" dirty="0" smtClean="0"/>
              <a:t>UE distribution within cell</a:t>
            </a:r>
          </a:p>
          <a:p>
            <a:r>
              <a:rPr lang="en-GB" sz="1400" b="1" u="sng" dirty="0" smtClean="0"/>
              <a:t>Agreements (RAN1#89)</a:t>
            </a:r>
            <a:endParaRPr lang="en-US" sz="1400" dirty="0" smtClean="0"/>
          </a:p>
          <a:p>
            <a:pPr lvl="1"/>
            <a:r>
              <a:rPr lang="en-US" altLang="zh-CN" sz="1400" dirty="0" smtClean="0"/>
              <a:t>Consider following new use cases for RACH design, 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beam recovery requests 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on demand SI requests</a:t>
            </a:r>
            <a:endParaRPr lang="zh-CN" altLang="zh-CN" sz="1400" dirty="0" smtClean="0"/>
          </a:p>
          <a:p>
            <a:pPr lvl="1"/>
            <a:r>
              <a:rPr lang="en-US" altLang="zh-CN" sz="1400" dirty="0" smtClean="0"/>
              <a:t>Study the following aspects: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requirements to satisfy above new use cases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impact on capacity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whether additional preamble format(s) is needed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impact on RACH procedure</a:t>
            </a:r>
            <a:endParaRPr lang="zh-CN" altLang="zh-CN" sz="1400" dirty="0" smtClean="0"/>
          </a:p>
          <a:p>
            <a:pPr lvl="2">
              <a:buFont typeface="Calibri" pitchFamily="34" charset="0"/>
              <a:buChar char="–"/>
            </a:pP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519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63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97280"/>
            <a:ext cx="10515600" cy="5535749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The necessity of RACH capacity enhancement are studied in RAN1 AH#02 at the following aspects, </a:t>
            </a:r>
          </a:p>
          <a:p>
            <a:pPr lvl="2">
              <a:buFont typeface="Wingdings" pitchFamily="2" charset="2"/>
              <a:buChar char="§"/>
            </a:pPr>
            <a:r>
              <a:rPr lang="en-GB" altLang="zh-CN" dirty="0" smtClean="0"/>
              <a:t>Support of beam recovery</a:t>
            </a:r>
          </a:p>
          <a:p>
            <a:pPr lvl="2">
              <a:buFont typeface="Wingdings" pitchFamily="2" charset="2"/>
              <a:buChar char="§"/>
            </a:pPr>
            <a:r>
              <a:rPr lang="en-GB" altLang="zh-CN" dirty="0" smtClean="0"/>
              <a:t>Support of on-demand SI delivery</a:t>
            </a:r>
          </a:p>
          <a:p>
            <a:pPr lvl="2">
              <a:buFont typeface="Wingdings" pitchFamily="2" charset="2"/>
              <a:buChar char="§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Support of the increase of larger </a:t>
            </a:r>
            <a:r>
              <a:rPr lang="en-US" altLang="zh-CN" dirty="0" smtClean="0"/>
              <a:t>UE distribution within cell</a:t>
            </a:r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Capacity limitation due to NR short sequence length (e.g., which can be applied to beam sweeping)</a:t>
            </a:r>
          </a:p>
          <a:p>
            <a:pPr lvl="2">
              <a:buFont typeface="Wingdings" pitchFamily="2" charset="2"/>
              <a:buChar char="§"/>
            </a:pPr>
            <a:r>
              <a:rPr lang="en-GB" dirty="0" smtClean="0"/>
              <a:t>Reduction of PRACH preambles reuse factor  for NR </a:t>
            </a:r>
            <a:r>
              <a:rPr lang="en-US" altLang="zh-CN" dirty="0" smtClean="0"/>
              <a:t>short sequence length</a:t>
            </a:r>
            <a:endParaRPr lang="zh-CN" altLang="zh-CN" dirty="0" smtClean="0"/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Capacity due to higher subcarrier spacing</a:t>
            </a:r>
            <a:endParaRPr lang="zh-CN" altLang="zh-CN" dirty="0" smtClean="0"/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Supported cell radius as function of PRACH preamble reuse distance</a:t>
            </a:r>
            <a:endParaRPr lang="zh-CN" altLang="zh-CN" dirty="0" smtClean="0"/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Capacity impact due to cell radius impact on </a:t>
            </a:r>
            <a:r>
              <a:rPr lang="en-US" altLang="zh-CN" dirty="0" err="1" smtClean="0"/>
              <a:t>Ncs</a:t>
            </a:r>
            <a:endParaRPr lang="zh-CN" altLang="zh-CN" dirty="0" smtClean="0"/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Arrival rate of UEs within a beam/cell</a:t>
            </a:r>
            <a:endParaRPr lang="zh-CN" altLang="zh-CN" dirty="0" smtClean="0"/>
          </a:p>
          <a:p>
            <a:pPr lvl="2">
              <a:buFont typeface="Wingdings" pitchFamily="2" charset="2"/>
              <a:buChar char="§"/>
            </a:pPr>
            <a:r>
              <a:rPr lang="en-US" altLang="zh-CN" dirty="0" smtClean="0"/>
              <a:t>UE distribution within cell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It is concluded that that significant PRACH capacity enhancement is necessary  </a:t>
            </a:r>
            <a:r>
              <a:rPr lang="en-US" dirty="0" smtClean="0"/>
              <a:t>for NR.</a:t>
            </a:r>
          </a:p>
          <a:p>
            <a:pPr lvl="0">
              <a:lnSpc>
                <a:spcPct val="150000"/>
              </a:lnSpc>
            </a:pPr>
            <a:endParaRPr lang="en-GB" altLang="zh-CN" dirty="0" smtClean="0"/>
          </a:p>
          <a:p>
            <a:pPr lvl="0">
              <a:lnSpc>
                <a:spcPct val="150000"/>
              </a:lnSpc>
            </a:pPr>
            <a:endParaRPr lang="zh-CN" altLang="zh-CN" dirty="0" smtClean="0"/>
          </a:p>
          <a:p>
            <a:endParaRPr lang="en-US" i="1" dirty="0" smtClean="0"/>
          </a:p>
          <a:p>
            <a:endParaRPr lang="en-US" i="1" dirty="0" smtClean="0"/>
          </a:p>
        </p:txBody>
      </p:sp>
    </p:spTree>
    <p:extLst>
      <p:ext uri="{BB962C8B-B14F-4D97-AF65-F5344CB8AC3E}">
        <p14:creationId xmlns="" xmlns:p14="http://schemas.microsoft.com/office/powerpoint/2010/main" val="1464811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63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4032" y="1262743"/>
            <a:ext cx="10845800" cy="491422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Support </a:t>
            </a:r>
            <a:r>
              <a:rPr lang="en-US" altLang="zh-CN" dirty="0" smtClean="0"/>
              <a:t>PRACH capacity enhancement in Rel-15. </a:t>
            </a:r>
          </a:p>
          <a:p>
            <a:r>
              <a:rPr lang="en-US" altLang="zh-CN" dirty="0" smtClean="0"/>
              <a:t>The following options are considered and the final decision on which option(s) is(are) supported will be determined in RAN1#NR_AH03.</a:t>
            </a:r>
          </a:p>
          <a:p>
            <a:pPr lvl="1"/>
            <a:r>
              <a:rPr lang="en-US" i="1" dirty="0" smtClean="0"/>
              <a:t>(Option 2)PRACH format design </a:t>
            </a:r>
            <a:r>
              <a:rPr lang="en-GB" dirty="0" smtClean="0"/>
              <a:t>with OCC across multiple/repeated PRACH preambles</a:t>
            </a:r>
            <a:endParaRPr lang="en-US" i="1" dirty="0" smtClean="0"/>
          </a:p>
          <a:p>
            <a:pPr lvl="1"/>
            <a:r>
              <a:rPr lang="en-US" i="1" dirty="0" smtClean="0"/>
              <a:t>(Option 4)PRACH format design with different ZC sequences </a:t>
            </a:r>
            <a:r>
              <a:rPr lang="en-GB" dirty="0" smtClean="0"/>
              <a:t>across multiple PRACH preambles</a:t>
            </a:r>
            <a:endParaRPr lang="en-US" i="1" dirty="0" smtClean="0"/>
          </a:p>
          <a:p>
            <a:pPr lvl="1"/>
            <a:r>
              <a:rPr lang="en-GB" i="1" dirty="0" smtClean="0"/>
              <a:t>ZC </a:t>
            </a:r>
            <a:r>
              <a:rPr lang="en-GB" i="1" dirty="0" smtClean="0"/>
              <a:t>sequences with m-sequence cover</a:t>
            </a:r>
          </a:p>
          <a:p>
            <a:pPr lvl="1"/>
            <a:r>
              <a:rPr lang="en-GB" i="1" dirty="0" smtClean="0"/>
              <a:t>Sinusoidal modulation on top of Option 1</a:t>
            </a:r>
          </a:p>
          <a:p>
            <a:pPr lvl="1"/>
            <a:endParaRPr lang="en-US" i="1" dirty="0" smtClean="0"/>
          </a:p>
          <a:p>
            <a:pPr lvl="1"/>
            <a:endParaRPr lang="en-US" i="1" dirty="0" smtClean="0"/>
          </a:p>
          <a:p>
            <a:pPr lvl="1"/>
            <a:endParaRPr lang="en-US" i="1" dirty="0" smtClean="0"/>
          </a:p>
          <a:p>
            <a:endParaRPr lang="en-US" i="1" dirty="0" smtClean="0"/>
          </a:p>
          <a:p>
            <a:endParaRPr lang="en-US" i="1" dirty="0" smtClean="0"/>
          </a:p>
        </p:txBody>
      </p:sp>
    </p:spTree>
    <p:extLst>
      <p:ext uri="{BB962C8B-B14F-4D97-AF65-F5344CB8AC3E}">
        <p14:creationId xmlns="" xmlns:p14="http://schemas.microsoft.com/office/powerpoint/2010/main" val="146481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2195</TotalTime>
  <Words>343</Words>
  <Application>Microsoft Office PowerPoint</Application>
  <PresentationFormat>Custom</PresentationFormat>
  <Paragraphs>50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NR PRACH capacity enhancement</vt:lpstr>
      <vt:lpstr>Background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PRACH Transmission with OCC across Symbols</dc:title>
  <dc:creator>Islam, Nazmul</dc:creator>
  <cp:lastModifiedBy>Ren Da</cp:lastModifiedBy>
  <cp:revision>179</cp:revision>
  <dcterms:created xsi:type="dcterms:W3CDTF">2017-04-03T20:11:22Z</dcterms:created>
  <dcterms:modified xsi:type="dcterms:W3CDTF">2017-08-22T08:08:44Z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1503301012</vt:lpwstr>
  </property>
</Properties>
</file>